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91AB1B2-A378-46CA-B0CA-D0496F211205}">
  <a:tblStyle styleId="{D91AB1B2-A378-46CA-B0CA-D0496F2112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690900"/>
            <a:ext cx="9144000" cy="445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6179250" y="902500"/>
            <a:ext cx="2744700" cy="40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199650" y="902500"/>
            <a:ext cx="2744700" cy="40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On Target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E69138"/>
                </a:solidFill>
                <a:latin typeface="Calibri"/>
                <a:ea typeface="Calibri"/>
                <a:cs typeface="Calibri"/>
                <a:sym typeface="Calibri"/>
              </a:rPr>
              <a:t>At Risk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Attention Needed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Not Applicable</a:t>
            </a:r>
            <a:endParaRPr sz="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20050" y="902500"/>
            <a:ext cx="2744700" cy="40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0"/>
            <a:ext cx="9144000" cy="690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DASHBOARD: </a:t>
            </a: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HAX CMS MICROSERVICE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7644150" y="58375"/>
            <a:ext cx="1069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TEAM: 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#1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7297500" y="319975"/>
            <a:ext cx="1763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DATE: 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5-APR-2020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220050" y="902500"/>
            <a:ext cx="2744700" cy="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6179250" y="902500"/>
            <a:ext cx="2744700" cy="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3199650" y="902500"/>
            <a:ext cx="2744700" cy="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460500" y="902500"/>
            <a:ext cx="2263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COMPLETED TASKS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220050" y="2249225"/>
            <a:ext cx="2744700" cy="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20050" y="3595950"/>
            <a:ext cx="2744700" cy="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460500" y="2249225"/>
            <a:ext cx="2263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CURRENT TASKS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219900" y="3595950"/>
            <a:ext cx="2744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ISSUES NEEDING ATTENTION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3440100" y="902500"/>
            <a:ext cx="2263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STATUS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199650" y="1260400"/>
            <a:ext cx="2744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On Target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E69138"/>
                </a:solidFill>
                <a:latin typeface="Calibri"/>
                <a:ea typeface="Calibri"/>
                <a:cs typeface="Calibri"/>
                <a:sym typeface="Calibri"/>
              </a:rPr>
              <a:t>At Risk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Attention Needed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Not Applicable</a:t>
            </a:r>
            <a:endParaRPr sz="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3199650" y="2911900"/>
            <a:ext cx="2744700" cy="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3199650" y="2911900"/>
            <a:ext cx="2744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RISK STATUS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3273725" y="1560863"/>
            <a:ext cx="216300" cy="2079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3273725" y="1923200"/>
            <a:ext cx="216300" cy="2079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3273725" y="2280975"/>
            <a:ext cx="216300" cy="2079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3273725" y="2638738"/>
            <a:ext cx="216300" cy="2079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3620550" y="1516975"/>
            <a:ext cx="2323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Overall: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On Target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3620550" y="1892263"/>
            <a:ext cx="2323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Time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On Target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3620550" y="2250500"/>
            <a:ext cx="2323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Scope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On Target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3620550" y="2604638"/>
            <a:ext cx="2323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Cost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No Budget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3273725" y="3570273"/>
            <a:ext cx="166500" cy="1668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 txBox="1"/>
          <p:nvPr/>
        </p:nvSpPr>
        <p:spPr>
          <a:xfrm>
            <a:off x="3490025" y="3456521"/>
            <a:ext cx="2558700" cy="1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Risk 1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Time Constraints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219900" y="1260400"/>
            <a:ext cx="27447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lang="en" sz="950">
                <a:solidFill>
                  <a:schemeClr val="dk1"/>
                </a:solidFill>
              </a:rPr>
              <a:t>Figured out Docker container commands for Windows</a:t>
            </a:r>
            <a:endParaRPr sz="950">
              <a:solidFill>
                <a:schemeClr val="dk1"/>
              </a:solidFill>
            </a:endParaRPr>
          </a:p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lang="en" sz="950">
                <a:solidFill>
                  <a:schemeClr val="dk1"/>
                </a:solidFill>
              </a:rPr>
              <a:t>Established use cases and documented on diagram</a:t>
            </a:r>
            <a:endParaRPr sz="950">
              <a:solidFill>
                <a:schemeClr val="dk1"/>
              </a:solidFill>
            </a:endParaRPr>
          </a:p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lang="en" sz="950">
                <a:solidFill>
                  <a:schemeClr val="dk1"/>
                </a:solidFill>
              </a:rPr>
              <a:t>Saved converted file in specific location</a:t>
            </a:r>
            <a:endParaRPr sz="950">
              <a:solidFill>
                <a:schemeClr val="dk1"/>
              </a:solidFill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220050" y="2607150"/>
            <a:ext cx="27447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lang="en" sz="950">
                <a:solidFill>
                  <a:schemeClr val="dk1"/>
                </a:solidFill>
              </a:rPr>
              <a:t>Continue development stage</a:t>
            </a:r>
            <a:endParaRPr sz="950">
              <a:solidFill>
                <a:schemeClr val="dk1"/>
              </a:solidFill>
            </a:endParaRPr>
          </a:p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lang="en" sz="950">
                <a:solidFill>
                  <a:schemeClr val="dk1"/>
                </a:solidFill>
              </a:rPr>
              <a:t>Identify bugs in code</a:t>
            </a:r>
            <a:endParaRPr sz="950">
              <a:solidFill>
                <a:schemeClr val="dk1"/>
              </a:solidFill>
            </a:endParaRPr>
          </a:p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lang="en" sz="950">
                <a:solidFill>
                  <a:schemeClr val="dk1"/>
                </a:solidFill>
              </a:rPr>
              <a:t>Begin creating test scripts</a:t>
            </a:r>
            <a:endParaRPr sz="950">
              <a:solidFill>
                <a:schemeClr val="dk1"/>
              </a:solidFill>
            </a:endParaRPr>
          </a:p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lang="en" sz="950">
                <a:solidFill>
                  <a:schemeClr val="dk1"/>
                </a:solidFill>
              </a:rPr>
              <a:t>Test cross-platform use</a:t>
            </a:r>
            <a:endParaRPr sz="950">
              <a:solidFill>
                <a:schemeClr val="dk1"/>
              </a:solidFill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220050" y="3953900"/>
            <a:ext cx="27447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SzPts val="950"/>
              <a:buChar char="●"/>
            </a:pPr>
            <a:r>
              <a:rPr lang="en" sz="950"/>
              <a:t>No issues at this time</a:t>
            </a:r>
            <a:endParaRPr sz="9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/>
          </a:p>
        </p:txBody>
      </p:sp>
      <p:sp>
        <p:nvSpPr>
          <p:cNvPr id="86" name="Google Shape;86;p13"/>
          <p:cNvSpPr txBox="1"/>
          <p:nvPr/>
        </p:nvSpPr>
        <p:spPr>
          <a:xfrm>
            <a:off x="3199650" y="3253163"/>
            <a:ext cx="2744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On Target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E69138"/>
                </a:solidFill>
                <a:latin typeface="Calibri"/>
                <a:ea typeface="Calibri"/>
                <a:cs typeface="Calibri"/>
                <a:sym typeface="Calibri"/>
              </a:rPr>
              <a:t>At Risk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Attention Needed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Not Applicable</a:t>
            </a:r>
            <a:endParaRPr sz="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7" name="Google Shape;87;p13"/>
          <p:cNvGraphicFramePr/>
          <p:nvPr/>
        </p:nvGraphicFramePr>
        <p:xfrm>
          <a:off x="6179250" y="29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{D91AB1B2-A378-46CA-B0CA-D0496F211205}</a:tableStyleId>
              </a:tblPr>
              <a:tblGrid>
                <a:gridCol w="1372350"/>
                <a:gridCol w="1372350"/>
              </a:tblGrid>
              <a:tr h="45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</a:rPr>
                        <a:t>Task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</a:rPr>
                        <a:t>Progress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529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Development Work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29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Identify Bugs in Code/Create Tests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29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8" name="Google Shape;88;p13"/>
          <p:cNvSpPr txBox="1"/>
          <p:nvPr/>
        </p:nvSpPr>
        <p:spPr>
          <a:xfrm>
            <a:off x="6179400" y="902500"/>
            <a:ext cx="2744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KEY PERFORMANCE INDICATORS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3" title="Hours Spent on Developmen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995" y="1298162"/>
            <a:ext cx="2719506" cy="152868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7551600" y="3543425"/>
            <a:ext cx="862800" cy="26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60</a:t>
            </a:r>
            <a:r>
              <a:rPr b="1" lang="en"/>
              <a:t>%</a:t>
            </a:r>
            <a:endParaRPr b="1"/>
          </a:p>
        </p:txBody>
      </p:sp>
      <p:sp>
        <p:nvSpPr>
          <p:cNvPr id="91" name="Google Shape;91;p13"/>
          <p:cNvSpPr/>
          <p:nvPr/>
        </p:nvSpPr>
        <p:spPr>
          <a:xfrm>
            <a:off x="7551600" y="4037300"/>
            <a:ext cx="216300" cy="26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</p:txBody>
      </p:sp>
      <p:sp>
        <p:nvSpPr>
          <p:cNvPr id="92" name="Google Shape;92;p13"/>
          <p:cNvSpPr/>
          <p:nvPr/>
        </p:nvSpPr>
        <p:spPr>
          <a:xfrm>
            <a:off x="7551600" y="4563025"/>
            <a:ext cx="166500" cy="26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</p:txBody>
      </p:sp>
      <p:sp>
        <p:nvSpPr>
          <p:cNvPr id="93" name="Google Shape;93;p13"/>
          <p:cNvSpPr/>
          <p:nvPr/>
        </p:nvSpPr>
        <p:spPr>
          <a:xfrm>
            <a:off x="3273725" y="3848785"/>
            <a:ext cx="166500" cy="1668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3273725" y="4154273"/>
            <a:ext cx="166500" cy="1668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3273725" y="4459773"/>
            <a:ext cx="166500" cy="1668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3273725" y="4756273"/>
            <a:ext cx="166500" cy="166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3490013" y="3737084"/>
            <a:ext cx="2558700" cy="1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Risk 2: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Lack of Development Support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3490013" y="4035296"/>
            <a:ext cx="2558700" cy="1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Risk 3: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GitHub Change Compatibility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3490013" y="4333521"/>
            <a:ext cx="2558700" cy="1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Risk 4: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Stray from Original Scope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3490013" y="4631746"/>
            <a:ext cx="2558700" cy="1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Risk 5: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Remote Collaboration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7767900" y="3974400"/>
            <a:ext cx="5466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15%</a:t>
            </a:r>
            <a:endParaRPr b="1"/>
          </a:p>
        </p:txBody>
      </p:sp>
      <p:sp>
        <p:nvSpPr>
          <p:cNvPr id="102" name="Google Shape;102;p13"/>
          <p:cNvSpPr txBox="1"/>
          <p:nvPr/>
        </p:nvSpPr>
        <p:spPr>
          <a:xfrm>
            <a:off x="7767900" y="4521600"/>
            <a:ext cx="5466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10%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