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58AFB4-7EAA-4A23-9814-0552D99120D0}">
  <a:tblStyle styleId="{3658AFB4-7EAA-4A23-9814-0552D99120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c92c57d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c92c57d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c92c57da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c92c57da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c92c57da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c92c57da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c92c57da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c92c57da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analyzed the relationship between sale price and building class. First let’s look at the analysis of building class. There are 166 different types of building class in total and they each consists of a letter and a number. The picture on the left shows the distinct types of building class in our project, and on the right there are three examples of building class code and description.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c92c57da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c92c57da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the average sale price of each class. Since the price is extremely rights skewed, I took the top 20. The highest average price is O4, which refers to the office only with or without comm with 20 stories or more. The second and the third highest is H1 and H2, which represent luxury hotel and full service hotel. Follows by O3, which is office with 7 to 19 stories. For now we can conclude that the price of office building is far higher than other type, follows by luxury hotel.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c92c57da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c92c57da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distribution of building class for sold buildings. I took top 30 because this plot is right skewed as well. The type of the top two sold buildings are R4 and D4. R4 is condo, or residential unit in elevator buildings. D4 is elevator cooperative buildings. They were sold more than 12,000 in the last year. Follows by A1 and A5, which are two stories and one family attached or semi-detached. The third group is B2 and B1 which are two family frame and two family brick.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c92c57da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c92c57da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c92c57da1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c92c57da1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c92c57da1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c92c57da1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c92c57da1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c92c57da1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c92c57d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c92c57d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c92c57d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c92c57d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c92c57da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c92c57da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c92c57d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c92c57d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c92c57da1_4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c92c57da1_4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c92c57da1_4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c92c57da1_4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c92c57da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c92c57da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c92c57da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c92c57da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c92c57da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c92c57da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kaggle.com/new-york-city/nyc-property-sales?select=nyc-rolling-sales.csv" TargetMode="External"/><Relationship Id="rId4" Type="http://schemas.openxmlformats.org/officeDocument/2006/relationships/hyperlink" Target="https://www1.nyc.gov/assets/finance/jump/hlpbldgcod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NYC Property Sales </a:t>
            </a:r>
            <a:endParaRPr/>
          </a:p>
          <a:p>
            <a:pPr indent="0" lvl="0" marL="0" rtl="0" algn="l">
              <a:spcBef>
                <a:spcPts val="0"/>
              </a:spcBef>
              <a:spcAft>
                <a:spcPts val="0"/>
              </a:spcAft>
              <a:buNone/>
            </a:pPr>
            <a:r>
              <a:rPr lang="en"/>
              <a:t>Data analysis</a:t>
            </a:r>
            <a:endParaRPr/>
          </a:p>
        </p:txBody>
      </p:sp>
      <p:sp>
        <p:nvSpPr>
          <p:cNvPr id="87" name="Google Shape;87;p13"/>
          <p:cNvSpPr txBox="1"/>
          <p:nvPr>
            <p:ph idx="1" type="subTitle"/>
          </p:nvPr>
        </p:nvSpPr>
        <p:spPr>
          <a:xfrm>
            <a:off x="311700" y="2834125"/>
            <a:ext cx="8520600" cy="22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a:t>
            </a:r>
            <a:r>
              <a:rPr lang="en" sz="2400"/>
              <a:t>IST 718 Group 11</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r">
              <a:spcBef>
                <a:spcPts val="0"/>
              </a:spcBef>
              <a:spcAft>
                <a:spcPts val="0"/>
              </a:spcAft>
              <a:buNone/>
            </a:pPr>
            <a:r>
              <a:rPr lang="en" sz="1500"/>
              <a:t>Team members: Chaoying Lyu </a:t>
            </a:r>
            <a:endParaRPr sz="1500"/>
          </a:p>
          <a:p>
            <a:pPr indent="0" lvl="0" marL="0" rtl="0" algn="r">
              <a:spcBef>
                <a:spcPts val="0"/>
              </a:spcBef>
              <a:spcAft>
                <a:spcPts val="0"/>
              </a:spcAft>
              <a:buNone/>
            </a:pPr>
            <a:r>
              <a:rPr lang="en" sz="1500"/>
              <a:t>                     Hong Zhu </a:t>
            </a:r>
            <a:endParaRPr sz="1500"/>
          </a:p>
          <a:p>
            <a:pPr indent="0" lvl="0" marL="0" rtl="0" algn="r">
              <a:spcBef>
                <a:spcPts val="0"/>
              </a:spcBef>
              <a:spcAft>
                <a:spcPts val="0"/>
              </a:spcAft>
              <a:buNone/>
            </a:pPr>
            <a:r>
              <a:rPr lang="en" sz="1500"/>
              <a:t>                           Ruiwei Zhang</a:t>
            </a:r>
            <a:endParaRPr sz="1500"/>
          </a:p>
          <a:p>
            <a:pPr indent="0" lvl="0" marL="0" rtl="0" algn="r">
              <a:spcBef>
                <a:spcPts val="0"/>
              </a:spcBef>
              <a:spcAft>
                <a:spcPts val="0"/>
              </a:spcAft>
              <a:buNone/>
            </a:pPr>
            <a:r>
              <a:rPr lang="en" sz="1500"/>
              <a:t>                       Ziyan Zhou</a:t>
            </a:r>
            <a:endParaRPr sz="1500"/>
          </a:p>
          <a:p>
            <a:pPr indent="0" lvl="0" marL="0" rtl="0" algn="l">
              <a:spcBef>
                <a:spcPts val="0"/>
              </a:spcBef>
              <a:spcAft>
                <a:spcPts val="0"/>
              </a:spcAft>
              <a:buNone/>
            </a:pPr>
            <a:r>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2"/>
          <p:cNvPicPr preferRelativeResize="0"/>
          <p:nvPr/>
        </p:nvPicPr>
        <p:blipFill>
          <a:blip r:embed="rId3">
            <a:alphaModFix/>
          </a:blip>
          <a:stretch>
            <a:fillRect/>
          </a:stretch>
        </p:blipFill>
        <p:spPr>
          <a:xfrm>
            <a:off x="684050" y="2066913"/>
            <a:ext cx="4438650" cy="3076575"/>
          </a:xfrm>
          <a:prstGeom prst="rect">
            <a:avLst/>
          </a:prstGeom>
          <a:noFill/>
          <a:ln>
            <a:noFill/>
          </a:ln>
        </p:spPr>
      </p:pic>
      <p:sp>
        <p:nvSpPr>
          <p:cNvPr id="150" name="Google Shape;150;p22"/>
          <p:cNvSpPr txBox="1"/>
          <p:nvPr/>
        </p:nvSpPr>
        <p:spPr>
          <a:xfrm>
            <a:off x="5454275" y="2066925"/>
            <a:ext cx="2338800" cy="2756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Lato"/>
              <a:buAutoNum type="arabicPeriod"/>
            </a:pPr>
            <a:r>
              <a:rPr lang="en" sz="1300">
                <a:latin typeface="Lato"/>
                <a:ea typeface="Lato"/>
                <a:cs typeface="Lato"/>
                <a:sym typeface="Lato"/>
              </a:rPr>
              <a:t>Check which neighborhood may have relatively new or old property</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Reference for buyers who have preference on property age.</a:t>
            </a:r>
            <a:endParaRPr sz="1300">
              <a:latin typeface="Lato"/>
              <a:ea typeface="Lato"/>
              <a:cs typeface="Lato"/>
              <a:sym typeface="Lato"/>
            </a:endParaRPr>
          </a:p>
          <a:p>
            <a:pPr indent="0" lvl="0" marL="0" rtl="0" algn="l">
              <a:spcBef>
                <a:spcPts val="0"/>
              </a:spcBef>
              <a:spcAft>
                <a:spcPts val="0"/>
              </a:spcAft>
              <a:buNone/>
            </a:pPr>
            <a:r>
              <a:t/>
            </a:r>
            <a:endParaRPr sz="1300">
              <a:solidFill>
                <a:schemeClr val="dk1"/>
              </a:solidFill>
            </a:endParaRPr>
          </a:p>
        </p:txBody>
      </p:sp>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Preference on property age</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pic>
        <p:nvPicPr>
          <p:cNvPr id="157" name="Google Shape;157;p23"/>
          <p:cNvPicPr preferRelativeResize="0"/>
          <p:nvPr/>
        </p:nvPicPr>
        <p:blipFill>
          <a:blip r:embed="rId3">
            <a:alphaModFix/>
          </a:blip>
          <a:stretch>
            <a:fillRect/>
          </a:stretch>
        </p:blipFill>
        <p:spPr>
          <a:xfrm>
            <a:off x="377250" y="2100725"/>
            <a:ext cx="4260300" cy="2552731"/>
          </a:xfrm>
          <a:prstGeom prst="rect">
            <a:avLst/>
          </a:prstGeom>
          <a:noFill/>
          <a:ln>
            <a:noFill/>
          </a:ln>
        </p:spPr>
      </p:pic>
      <p:pic>
        <p:nvPicPr>
          <p:cNvPr id="158" name="Google Shape;158;p23"/>
          <p:cNvPicPr preferRelativeResize="0"/>
          <p:nvPr/>
        </p:nvPicPr>
        <p:blipFill>
          <a:blip r:embed="rId4">
            <a:alphaModFix/>
          </a:blip>
          <a:stretch>
            <a:fillRect/>
          </a:stretch>
        </p:blipFill>
        <p:spPr>
          <a:xfrm>
            <a:off x="4675900" y="2097225"/>
            <a:ext cx="4260300" cy="25597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pic>
        <p:nvPicPr>
          <p:cNvPr id="164" name="Google Shape;164;p24"/>
          <p:cNvPicPr preferRelativeResize="0"/>
          <p:nvPr/>
        </p:nvPicPr>
        <p:blipFill>
          <a:blip r:embed="rId3">
            <a:alphaModFix/>
          </a:blip>
          <a:stretch>
            <a:fillRect/>
          </a:stretch>
        </p:blipFill>
        <p:spPr>
          <a:xfrm>
            <a:off x="4646849" y="2170475"/>
            <a:ext cx="4260300" cy="2752725"/>
          </a:xfrm>
          <a:prstGeom prst="rect">
            <a:avLst/>
          </a:prstGeom>
          <a:noFill/>
          <a:ln>
            <a:noFill/>
          </a:ln>
        </p:spPr>
      </p:pic>
      <p:pic>
        <p:nvPicPr>
          <p:cNvPr id="165" name="Google Shape;165;p24"/>
          <p:cNvPicPr preferRelativeResize="0"/>
          <p:nvPr/>
        </p:nvPicPr>
        <p:blipFill>
          <a:blip r:embed="rId4">
            <a:alphaModFix/>
          </a:blip>
          <a:stretch>
            <a:fillRect/>
          </a:stretch>
        </p:blipFill>
        <p:spPr>
          <a:xfrm>
            <a:off x="386550" y="2170475"/>
            <a:ext cx="4260300" cy="2752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54850" y="1260550"/>
            <a:ext cx="8183100" cy="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of building class</a:t>
            </a:r>
            <a:endParaRPr/>
          </a:p>
          <a:p>
            <a:pPr indent="0" lvl="0" marL="0" rtl="0" algn="l">
              <a:spcBef>
                <a:spcPts val="0"/>
              </a:spcBef>
              <a:spcAft>
                <a:spcPts val="0"/>
              </a:spcAft>
              <a:buNone/>
            </a:pPr>
            <a:r>
              <a:t/>
            </a:r>
            <a:endParaRPr/>
          </a:p>
        </p:txBody>
      </p:sp>
      <p:sp>
        <p:nvSpPr>
          <p:cNvPr id="171" name="Google Shape;171;p25"/>
          <p:cNvSpPr txBox="1"/>
          <p:nvPr>
            <p:ph idx="1" type="body"/>
          </p:nvPr>
        </p:nvSpPr>
        <p:spPr>
          <a:xfrm>
            <a:off x="824275" y="1879850"/>
            <a:ext cx="4267500" cy="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number of building class: 166</a:t>
            </a:r>
            <a:endParaRPr/>
          </a:p>
          <a:p>
            <a:pPr indent="0" lvl="0" marL="0" rtl="0" algn="l">
              <a:spcBef>
                <a:spcPts val="1600"/>
              </a:spcBef>
              <a:spcAft>
                <a:spcPts val="0"/>
              </a:spcAft>
              <a:buNone/>
            </a:pPr>
            <a:r>
              <a:rPr lang="en"/>
              <a:t>Type of building class at time of sale[2]:</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2" name="Google Shape;172;p25"/>
          <p:cNvPicPr preferRelativeResize="0"/>
          <p:nvPr/>
        </p:nvPicPr>
        <p:blipFill>
          <a:blip r:embed="rId3">
            <a:alphaModFix/>
          </a:blip>
          <a:stretch>
            <a:fillRect/>
          </a:stretch>
        </p:blipFill>
        <p:spPr>
          <a:xfrm>
            <a:off x="912175" y="2788250"/>
            <a:ext cx="4179601" cy="2285551"/>
          </a:xfrm>
          <a:prstGeom prst="rect">
            <a:avLst/>
          </a:prstGeom>
          <a:noFill/>
          <a:ln>
            <a:noFill/>
          </a:ln>
        </p:spPr>
      </p:pic>
      <p:sp>
        <p:nvSpPr>
          <p:cNvPr id="173" name="Google Shape;173;p25"/>
          <p:cNvSpPr txBox="1"/>
          <p:nvPr/>
        </p:nvSpPr>
        <p:spPr>
          <a:xfrm>
            <a:off x="5664575" y="1813425"/>
            <a:ext cx="3036900" cy="26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Example of building class code and description:</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C2: FIVE TO SIX FAMILIES</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D5: ELEVATOR APT; CONVERTED</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H5: HOTEL; PRIVATE CLUB, LUXURY TYPE</a:t>
            </a:r>
            <a:endParaRPr sz="13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725375" y="1239250"/>
            <a:ext cx="8021700" cy="5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sale price vs. building class (top20)</a:t>
            </a:r>
            <a:endParaRPr/>
          </a:p>
        </p:txBody>
      </p:sp>
      <p:sp>
        <p:nvSpPr>
          <p:cNvPr id="179" name="Google Shape;179;p26"/>
          <p:cNvSpPr txBox="1"/>
          <p:nvPr>
            <p:ph idx="1" type="body"/>
          </p:nvPr>
        </p:nvSpPr>
        <p:spPr>
          <a:xfrm>
            <a:off x="5264400" y="2139125"/>
            <a:ext cx="2919600" cy="2429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Extremely right skewed </a:t>
            </a:r>
            <a:endParaRPr/>
          </a:p>
          <a:p>
            <a:pPr indent="-311150" lvl="0" marL="457200" rtl="0" algn="l">
              <a:spcBef>
                <a:spcPts val="0"/>
              </a:spcBef>
              <a:spcAft>
                <a:spcPts val="0"/>
              </a:spcAft>
              <a:buSzPts val="1300"/>
              <a:buAutoNum type="arabicPeriod"/>
            </a:pPr>
            <a:r>
              <a:rPr lang="en"/>
              <a:t>O4: OFFICE ONLY WITH OR WITHOUT COMM - 20 STORIES OR MORE</a:t>
            </a:r>
            <a:endParaRPr/>
          </a:p>
        </p:txBody>
      </p:sp>
      <p:pic>
        <p:nvPicPr>
          <p:cNvPr id="180" name="Google Shape;180;p26"/>
          <p:cNvPicPr preferRelativeResize="0"/>
          <p:nvPr/>
        </p:nvPicPr>
        <p:blipFill>
          <a:blip r:embed="rId3">
            <a:alphaModFix/>
          </a:blip>
          <a:stretch>
            <a:fillRect/>
          </a:stretch>
        </p:blipFill>
        <p:spPr>
          <a:xfrm>
            <a:off x="647775" y="2139125"/>
            <a:ext cx="4273875" cy="263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37350" y="1394425"/>
            <a:ext cx="8946300" cy="9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number of sold building group by building </a:t>
            </a:r>
            <a:endParaRPr/>
          </a:p>
          <a:p>
            <a:pPr indent="0" lvl="0" marL="0" rtl="0" algn="l">
              <a:spcBef>
                <a:spcPts val="0"/>
              </a:spcBef>
              <a:spcAft>
                <a:spcPts val="0"/>
              </a:spcAft>
              <a:buNone/>
            </a:pPr>
            <a:r>
              <a:rPr lang="en"/>
              <a:t>class (top30)</a:t>
            </a:r>
            <a:endParaRPr/>
          </a:p>
        </p:txBody>
      </p:sp>
      <p:sp>
        <p:nvSpPr>
          <p:cNvPr id="186" name="Google Shape;186;p27"/>
          <p:cNvSpPr txBox="1"/>
          <p:nvPr>
            <p:ph idx="1" type="body"/>
          </p:nvPr>
        </p:nvSpPr>
        <p:spPr>
          <a:xfrm>
            <a:off x="5247450" y="2410800"/>
            <a:ext cx="2848500" cy="229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Right skewed</a:t>
            </a:r>
            <a:endParaRPr/>
          </a:p>
          <a:p>
            <a:pPr indent="-311150" lvl="0" marL="457200" rtl="0" algn="l">
              <a:spcBef>
                <a:spcPts val="0"/>
              </a:spcBef>
              <a:spcAft>
                <a:spcPts val="0"/>
              </a:spcAft>
              <a:buSzPts val="1300"/>
              <a:buAutoNum type="arabicPeriod"/>
            </a:pPr>
            <a:r>
              <a:rPr lang="en"/>
              <a:t>Top 2: R4 (CONDO; RESIDENTIAL UNIT IN ELEVATOR BLDG.) and D4 (ELEVATOR COOPERATIVE)</a:t>
            </a:r>
            <a:endParaRPr/>
          </a:p>
          <a:p>
            <a:pPr indent="0" lvl="0" marL="0" rtl="0" algn="l">
              <a:spcBef>
                <a:spcPts val="1600"/>
              </a:spcBef>
              <a:spcAft>
                <a:spcPts val="1600"/>
              </a:spcAft>
              <a:buNone/>
            </a:pPr>
            <a:r>
              <a:t/>
            </a:r>
            <a:endParaRPr/>
          </a:p>
        </p:txBody>
      </p:sp>
      <p:pic>
        <p:nvPicPr>
          <p:cNvPr id="187" name="Google Shape;187;p27"/>
          <p:cNvPicPr preferRelativeResize="0"/>
          <p:nvPr/>
        </p:nvPicPr>
        <p:blipFill>
          <a:blip r:embed="rId3">
            <a:alphaModFix/>
          </a:blip>
          <a:stretch>
            <a:fillRect/>
          </a:stretch>
        </p:blipFill>
        <p:spPr>
          <a:xfrm>
            <a:off x="791300" y="2379625"/>
            <a:ext cx="4145325" cy="23621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Model</a:t>
            </a:r>
            <a:endParaRPr/>
          </a:p>
        </p:txBody>
      </p:sp>
      <p:sp>
        <p:nvSpPr>
          <p:cNvPr id="193" name="Google Shape;193;p28"/>
          <p:cNvSpPr txBox="1"/>
          <p:nvPr>
            <p:ph idx="1" type="body"/>
          </p:nvPr>
        </p:nvSpPr>
        <p:spPr>
          <a:xfrm>
            <a:off x="729450" y="2078875"/>
            <a:ext cx="36009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Mean Squared Error (MSE) = 1.6011e+14</a:t>
            </a:r>
            <a:endParaRPr/>
          </a:p>
          <a:p>
            <a:pPr indent="0" lvl="0" marL="0" rtl="0" algn="l">
              <a:spcBef>
                <a:spcPts val="1600"/>
              </a:spcBef>
              <a:spcAft>
                <a:spcPts val="1600"/>
              </a:spcAft>
              <a:buNone/>
            </a:pPr>
            <a:r>
              <a:t/>
            </a:r>
            <a:endParaRPr sz="1050">
              <a:solidFill>
                <a:schemeClr val="accent2"/>
              </a:solidFill>
              <a:highlight>
                <a:srgbClr val="FFFFFF"/>
              </a:highlight>
              <a:latin typeface="Courier New"/>
              <a:ea typeface="Courier New"/>
              <a:cs typeface="Courier New"/>
              <a:sym typeface="Courier New"/>
            </a:endParaRPr>
          </a:p>
        </p:txBody>
      </p:sp>
      <p:pic>
        <p:nvPicPr>
          <p:cNvPr id="194" name="Google Shape;194;p28"/>
          <p:cNvPicPr preferRelativeResize="0"/>
          <p:nvPr/>
        </p:nvPicPr>
        <p:blipFill>
          <a:blip r:embed="rId3">
            <a:alphaModFix/>
          </a:blip>
          <a:stretch>
            <a:fillRect/>
          </a:stretch>
        </p:blipFill>
        <p:spPr>
          <a:xfrm>
            <a:off x="4800100" y="1151200"/>
            <a:ext cx="3537874" cy="3578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200" name="Google Shape;200;p29"/>
          <p:cNvSpPr txBox="1"/>
          <p:nvPr>
            <p:ph idx="1" type="body"/>
          </p:nvPr>
        </p:nvSpPr>
        <p:spPr>
          <a:xfrm>
            <a:off x="729450" y="2078875"/>
            <a:ext cx="3729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Mean Squared Error (MSE) = 6.07021e+13</a:t>
            </a:r>
            <a:endParaRPr/>
          </a:p>
        </p:txBody>
      </p:sp>
      <p:pic>
        <p:nvPicPr>
          <p:cNvPr id="201" name="Google Shape;201;p29"/>
          <p:cNvPicPr preferRelativeResize="0"/>
          <p:nvPr/>
        </p:nvPicPr>
        <p:blipFill>
          <a:blip r:embed="rId3">
            <a:alphaModFix/>
          </a:blip>
          <a:stretch>
            <a:fillRect/>
          </a:stretch>
        </p:blipFill>
        <p:spPr>
          <a:xfrm>
            <a:off x="4784325" y="1196925"/>
            <a:ext cx="3562399" cy="36175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29450" y="1318650"/>
            <a:ext cx="3871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GBT(gradient boosted trees)</a:t>
            </a:r>
            <a:endParaRPr/>
          </a:p>
        </p:txBody>
      </p:sp>
      <p:sp>
        <p:nvSpPr>
          <p:cNvPr id="207" name="Google Shape;207;p30"/>
          <p:cNvSpPr txBox="1"/>
          <p:nvPr>
            <p:ph idx="1" type="body"/>
          </p:nvPr>
        </p:nvSpPr>
        <p:spPr>
          <a:xfrm>
            <a:off x="729450" y="2412500"/>
            <a:ext cx="3417900" cy="192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a:t>Mean Squared Error (MSE) = 1.004075e+6</a:t>
            </a:r>
            <a:endParaRPr/>
          </a:p>
        </p:txBody>
      </p:sp>
      <p:pic>
        <p:nvPicPr>
          <p:cNvPr id="208" name="Google Shape;208;p30"/>
          <p:cNvPicPr preferRelativeResize="0"/>
          <p:nvPr/>
        </p:nvPicPr>
        <p:blipFill>
          <a:blip r:embed="rId3">
            <a:alphaModFix/>
          </a:blip>
          <a:stretch>
            <a:fillRect/>
          </a:stretch>
        </p:blipFill>
        <p:spPr>
          <a:xfrm>
            <a:off x="4791100" y="1423350"/>
            <a:ext cx="3772175" cy="361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a:t>
            </a:r>
            <a:endParaRPr/>
          </a:p>
        </p:txBody>
      </p:sp>
      <p:sp>
        <p:nvSpPr>
          <p:cNvPr id="214" name="Google Shape;214;p31"/>
          <p:cNvSpPr txBox="1"/>
          <p:nvPr>
            <p:ph idx="1" type="body"/>
          </p:nvPr>
        </p:nvSpPr>
        <p:spPr>
          <a:xfrm>
            <a:off x="729450" y="2078875"/>
            <a:ext cx="7688700" cy="1560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Try more columns as features columns and u</a:t>
            </a:r>
            <a:r>
              <a:rPr lang="en" sz="1500"/>
              <a:t>se feature importance </a:t>
            </a:r>
            <a:endParaRPr sz="1500"/>
          </a:p>
          <a:p>
            <a:pPr indent="-323850" lvl="0" marL="457200" rtl="0" algn="l">
              <a:spcBef>
                <a:spcPts val="0"/>
              </a:spcBef>
              <a:spcAft>
                <a:spcPts val="0"/>
              </a:spcAft>
              <a:buSzPts val="1500"/>
              <a:buAutoNum type="arabicPeriod"/>
            </a:pPr>
            <a:r>
              <a:rPr lang="en" sz="1500"/>
              <a:t>Transform nominal variables to dummy variables instead of simply using StringIndexer</a:t>
            </a:r>
            <a:endParaRPr sz="1500">
              <a:solidFill>
                <a:schemeClr val="dk1"/>
              </a:solidFill>
              <a:highlight>
                <a:srgbClr val="FFFFFE"/>
              </a:highlight>
            </a:endParaRPr>
          </a:p>
          <a:p>
            <a:pPr indent="-323850" lvl="0" marL="457200" rtl="0" algn="l">
              <a:spcBef>
                <a:spcPts val="0"/>
              </a:spcBef>
              <a:spcAft>
                <a:spcPts val="0"/>
              </a:spcAft>
              <a:buSzPts val="1500"/>
              <a:buAutoNum type="arabicPeriod"/>
            </a:pPr>
            <a:r>
              <a:rPr lang="en" sz="1500"/>
              <a:t>Use grid search to create and train random forest and GBT to find the best values of </a:t>
            </a:r>
            <a:r>
              <a:rPr lang="en" sz="1500"/>
              <a:t>parameters like </a:t>
            </a:r>
            <a:r>
              <a:rPr lang="en" sz="1500"/>
              <a:t>numTrees, maxDepth, etc.</a:t>
            </a:r>
            <a:endParaRPr sz="1500"/>
          </a:p>
          <a:p>
            <a:pPr indent="0" lvl="0" marL="0" rtl="0" algn="l">
              <a:spcBef>
                <a:spcPts val="1600"/>
              </a:spcBef>
              <a:spcAft>
                <a:spcPts val="1600"/>
              </a:spcAft>
              <a:buNone/>
            </a:pPr>
            <a:r>
              <a:t/>
            </a:r>
            <a:endParaRPr/>
          </a:p>
        </p:txBody>
      </p:sp>
      <p:graphicFrame>
        <p:nvGraphicFramePr>
          <p:cNvPr id="215" name="Google Shape;215;p31"/>
          <p:cNvGraphicFramePr/>
          <p:nvPr/>
        </p:nvGraphicFramePr>
        <p:xfrm>
          <a:off x="798850" y="3767750"/>
          <a:ext cx="3000000" cy="3000000"/>
        </p:xfrm>
        <a:graphic>
          <a:graphicData uri="http://schemas.openxmlformats.org/drawingml/2006/table">
            <a:tbl>
              <a:tblPr>
                <a:noFill/>
                <a:tableStyleId>{3658AFB4-7EAA-4A23-9814-0552D99120D0}</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Linear</a:t>
                      </a:r>
                      <a:endParaRPr/>
                    </a:p>
                  </a:txBody>
                  <a:tcPr marT="91425" marB="91425" marR="91425" marL="91425"/>
                </a:tc>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GBT</a:t>
                      </a:r>
                      <a:endParaRPr/>
                    </a:p>
                  </a:txBody>
                  <a:tcPr marT="91425" marB="91425" marR="91425" marL="91425"/>
                </a:tc>
              </a:tr>
              <a:tr h="381000">
                <a:tc>
                  <a:txBody>
                    <a:bodyPr/>
                    <a:lstStyle/>
                    <a:p>
                      <a:pPr indent="0" lvl="0" marL="0" rtl="0" algn="l">
                        <a:spcBef>
                          <a:spcPts val="0"/>
                        </a:spcBef>
                        <a:spcAft>
                          <a:spcPts val="0"/>
                        </a:spcAft>
                        <a:buNone/>
                      </a:pPr>
                      <a:r>
                        <a:rPr lang="en"/>
                        <a:t>MSE</a:t>
                      </a:r>
                      <a:endParaRPr/>
                    </a:p>
                  </a:txBody>
                  <a:tcPr marT="91425" marB="91425" marR="91425" marL="91425"/>
                </a:tc>
                <a:tc>
                  <a:txBody>
                    <a:bodyPr/>
                    <a:lstStyle/>
                    <a:p>
                      <a:pPr indent="0" lvl="0" marL="0" rtl="0" algn="l">
                        <a:spcBef>
                          <a:spcPts val="0"/>
                        </a:spcBef>
                        <a:spcAft>
                          <a:spcPts val="0"/>
                        </a:spcAft>
                        <a:buNone/>
                      </a:pPr>
                      <a:r>
                        <a:rPr lang="en"/>
                        <a:t>1.6011e+14</a:t>
                      </a:r>
                      <a:endParaRPr/>
                    </a:p>
                  </a:txBody>
                  <a:tcPr marT="91425" marB="91425" marR="91425" marL="91425"/>
                </a:tc>
                <a:tc>
                  <a:txBody>
                    <a:bodyPr/>
                    <a:lstStyle/>
                    <a:p>
                      <a:pPr indent="0" lvl="0" marL="0" rtl="0" algn="l">
                        <a:spcBef>
                          <a:spcPts val="0"/>
                        </a:spcBef>
                        <a:spcAft>
                          <a:spcPts val="0"/>
                        </a:spcAft>
                        <a:buNone/>
                      </a:pPr>
                      <a:r>
                        <a:rPr lang="en"/>
                        <a:t>6.07021e+13</a:t>
                      </a:r>
                      <a:endParaRPr/>
                    </a:p>
                  </a:txBody>
                  <a:tcPr marT="91425" marB="91425" marR="91425" marL="91425"/>
                </a:tc>
                <a:tc>
                  <a:txBody>
                    <a:bodyPr/>
                    <a:lstStyle/>
                    <a:p>
                      <a:pPr indent="0" lvl="0" marL="0" rtl="0" algn="l">
                        <a:spcBef>
                          <a:spcPts val="0"/>
                        </a:spcBef>
                        <a:spcAft>
                          <a:spcPts val="0"/>
                        </a:spcAft>
                        <a:buNone/>
                      </a:pPr>
                      <a:r>
                        <a:rPr lang="en"/>
                        <a:t>1.004075e+6</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lnSpc>
                <a:spcPct val="175000"/>
              </a:lnSpc>
              <a:spcBef>
                <a:spcPts val="0"/>
              </a:spcBef>
              <a:spcAft>
                <a:spcPts val="0"/>
              </a:spcAft>
              <a:buClr>
                <a:srgbClr val="000000"/>
              </a:buClr>
              <a:buSzPts val="1200"/>
              <a:buAutoNum type="arabicPeriod"/>
            </a:pPr>
            <a:r>
              <a:rPr lang="en" sz="1200">
                <a:solidFill>
                  <a:srgbClr val="000000"/>
                </a:solidFill>
                <a:highlight>
                  <a:srgbClr val="FFFFFF"/>
                </a:highlight>
              </a:rPr>
              <a:t>Goal: </a:t>
            </a:r>
            <a:r>
              <a:rPr lang="en" sz="1200">
                <a:solidFill>
                  <a:srgbClr val="434343"/>
                </a:solidFill>
              </a:rPr>
              <a:t>Find ways to calculate property sale price with property features as a reference for buyers and sellers when they are trading property.</a:t>
            </a:r>
            <a:endParaRPr sz="1200">
              <a:solidFill>
                <a:srgbClr val="434343"/>
              </a:solidFill>
              <a:highlight>
                <a:srgbClr val="FFFFFF"/>
              </a:highlight>
            </a:endParaRPr>
          </a:p>
          <a:p>
            <a:pPr indent="-304800" lvl="0" marL="457200" rtl="0" algn="l">
              <a:lnSpc>
                <a:spcPct val="175000"/>
              </a:lnSpc>
              <a:spcBef>
                <a:spcPts val="0"/>
              </a:spcBef>
              <a:spcAft>
                <a:spcPts val="0"/>
              </a:spcAft>
              <a:buClr>
                <a:srgbClr val="000000"/>
              </a:buClr>
              <a:buSzPts val="1200"/>
              <a:buAutoNum type="arabicPeriod"/>
            </a:pPr>
            <a:r>
              <a:rPr lang="en" sz="1200">
                <a:solidFill>
                  <a:srgbClr val="000000"/>
                </a:solidFill>
                <a:highlight>
                  <a:srgbClr val="FFFFFF"/>
                </a:highlight>
              </a:rPr>
              <a:t>Questions of interest: </a:t>
            </a:r>
            <a:endParaRPr sz="1200">
              <a:solidFill>
                <a:srgbClr val="000000"/>
              </a:solidFill>
              <a:highlight>
                <a:srgbClr val="FFFFFF"/>
              </a:highlight>
            </a:endParaRPr>
          </a:p>
          <a:p>
            <a:pPr indent="-304800" lvl="1" marL="914400" rtl="0" algn="l">
              <a:lnSpc>
                <a:spcPct val="175000"/>
              </a:lnSpc>
              <a:spcBef>
                <a:spcPts val="0"/>
              </a:spcBef>
              <a:spcAft>
                <a:spcPts val="0"/>
              </a:spcAft>
              <a:buClr>
                <a:srgbClr val="000000"/>
              </a:buClr>
              <a:buSzPts val="1200"/>
              <a:buAutoNum type="alphaLcPeriod"/>
            </a:pPr>
            <a:r>
              <a:rPr lang="en" sz="1200">
                <a:solidFill>
                  <a:srgbClr val="000000"/>
                </a:solidFill>
                <a:latin typeface="Times New Roman"/>
                <a:ea typeface="Times New Roman"/>
                <a:cs typeface="Times New Roman"/>
                <a:sym typeface="Times New Roman"/>
              </a:rPr>
              <a:t>Find the most important factor on the sale price for all house sales.</a:t>
            </a:r>
            <a:endParaRPr sz="1200">
              <a:solidFill>
                <a:srgbClr val="000000"/>
              </a:solidFill>
              <a:latin typeface="Times New Roman"/>
              <a:ea typeface="Times New Roman"/>
              <a:cs typeface="Times New Roman"/>
              <a:sym typeface="Times New Roman"/>
            </a:endParaRPr>
          </a:p>
          <a:p>
            <a:pPr indent="-304800" lvl="1" marL="914400" rtl="0" algn="l">
              <a:lnSpc>
                <a:spcPct val="175000"/>
              </a:lnSpc>
              <a:spcBef>
                <a:spcPts val="0"/>
              </a:spcBef>
              <a:spcAft>
                <a:spcPts val="0"/>
              </a:spcAft>
              <a:buClr>
                <a:srgbClr val="000000"/>
              </a:buClr>
              <a:buSzPts val="1200"/>
              <a:buAutoNum type="alphaLcPeriod"/>
            </a:pPr>
            <a:r>
              <a:rPr lang="en" sz="1200">
                <a:solidFill>
                  <a:srgbClr val="000000"/>
                </a:solidFill>
                <a:latin typeface="Times New Roman"/>
                <a:ea typeface="Times New Roman"/>
                <a:cs typeface="Times New Roman"/>
                <a:sym typeface="Times New Roman"/>
              </a:rPr>
              <a:t>Distinguish the differences in the most influential factor on house prices in different places</a:t>
            </a:r>
            <a:endParaRPr sz="1200">
              <a:solidFill>
                <a:srgbClr val="000000"/>
              </a:solidFill>
              <a:latin typeface="Times New Roman"/>
              <a:ea typeface="Times New Roman"/>
              <a:cs typeface="Times New Roman"/>
              <a:sym typeface="Times New Roman"/>
            </a:endParaRPr>
          </a:p>
          <a:p>
            <a:pPr indent="-304800" lvl="1" marL="914400" rtl="0" algn="l">
              <a:lnSpc>
                <a:spcPct val="175000"/>
              </a:lnSpc>
              <a:spcBef>
                <a:spcPts val="0"/>
              </a:spcBef>
              <a:spcAft>
                <a:spcPts val="0"/>
              </a:spcAft>
              <a:buClr>
                <a:srgbClr val="000000"/>
              </a:buClr>
              <a:buSzPts val="1200"/>
              <a:buAutoNum type="alphaLcPeriod"/>
            </a:pPr>
            <a:r>
              <a:rPr lang="en" sz="1200">
                <a:solidFill>
                  <a:srgbClr val="000000"/>
                </a:solidFill>
                <a:latin typeface="Times New Roman"/>
                <a:ea typeface="Times New Roman"/>
                <a:cs typeface="Times New Roman"/>
                <a:sym typeface="Times New Roman"/>
              </a:rPr>
              <a:t>Verify if there’s a gap between small-size and large-size houses in sale price’s factors</a:t>
            </a:r>
            <a:endParaRPr sz="1200">
              <a:solidFill>
                <a:srgbClr val="000000"/>
              </a:solidFill>
              <a:latin typeface="Times New Roman"/>
              <a:ea typeface="Times New Roman"/>
              <a:cs typeface="Times New Roman"/>
              <a:sym typeface="Times New Roman"/>
            </a:endParaRPr>
          </a:p>
          <a:p>
            <a:pPr indent="-304800" lvl="1" marL="914400" rtl="0" algn="l">
              <a:lnSpc>
                <a:spcPct val="175000"/>
              </a:lnSpc>
              <a:spcBef>
                <a:spcPts val="0"/>
              </a:spcBef>
              <a:spcAft>
                <a:spcPts val="0"/>
              </a:spcAft>
              <a:buClr>
                <a:srgbClr val="000000"/>
              </a:buClr>
              <a:buSzPts val="1200"/>
              <a:buAutoNum type="alphaLcPeriod"/>
            </a:pPr>
            <a:r>
              <a:rPr lang="en" sz="1200">
                <a:solidFill>
                  <a:srgbClr val="000000"/>
                </a:solidFill>
                <a:latin typeface="Times New Roman"/>
                <a:ea typeface="Times New Roman"/>
                <a:cs typeface="Times New Roman"/>
                <a:sym typeface="Times New Roman"/>
              </a:rPr>
              <a:t>Find the differences in factors on sale prices between residential and commercial units</a:t>
            </a:r>
            <a:endParaRPr sz="1200">
              <a:solidFill>
                <a:srgbClr val="000000"/>
              </a:solidFill>
              <a:latin typeface="Times New Roman"/>
              <a:ea typeface="Times New Roman"/>
              <a:cs typeface="Times New Roman"/>
              <a:sym typeface="Times New Roman"/>
            </a:endParaRPr>
          </a:p>
          <a:p>
            <a:pPr indent="-304800" lvl="1" marL="914400" rtl="0" algn="l">
              <a:lnSpc>
                <a:spcPct val="175000"/>
              </a:lnSpc>
              <a:spcBef>
                <a:spcPts val="0"/>
              </a:spcBef>
              <a:spcAft>
                <a:spcPts val="0"/>
              </a:spcAft>
              <a:buClr>
                <a:srgbClr val="000000"/>
              </a:buClr>
              <a:buSzPts val="1200"/>
              <a:buAutoNum type="alphaLcPeriod"/>
            </a:pPr>
            <a:r>
              <a:rPr lang="en" sz="1200">
                <a:solidFill>
                  <a:srgbClr val="000000"/>
                </a:solidFill>
                <a:latin typeface="Times New Roman"/>
                <a:ea typeface="Times New Roman"/>
                <a:cs typeface="Times New Roman"/>
                <a:sym typeface="Times New Roman"/>
              </a:rPr>
              <a:t>Check if the building class may affect the sale price factors.</a:t>
            </a:r>
            <a:endParaRPr sz="1200">
              <a:solidFill>
                <a:srgbClr val="000000"/>
              </a:solidFill>
              <a:latin typeface="Times New Roman"/>
              <a:ea typeface="Times New Roman"/>
              <a:cs typeface="Times New Roman"/>
              <a:sym typeface="Times New Roman"/>
            </a:endParaRPr>
          </a:p>
          <a:p>
            <a:pPr indent="0" lvl="0" marL="457200" rtl="0" algn="l">
              <a:lnSpc>
                <a:spcPct val="175000"/>
              </a:lnSpc>
              <a:spcBef>
                <a:spcPts val="1200"/>
              </a:spcBef>
              <a:spcAft>
                <a:spcPts val="0"/>
              </a:spcAft>
              <a:buNone/>
            </a:pPr>
            <a:r>
              <a:t/>
            </a:r>
            <a:endParaRPr sz="1200">
              <a:solidFill>
                <a:srgbClr val="000000"/>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21" name="Google Shape;221;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u="sng">
                <a:solidFill>
                  <a:schemeClr val="hlink"/>
                </a:solidFill>
                <a:hlinkClick r:id="rId3"/>
              </a:rPr>
              <a:t>https://www.kaggle.com/new-york-city/nyc-property-sales?select=nyc-rolling-sales.csv</a:t>
            </a:r>
            <a:endParaRPr/>
          </a:p>
          <a:p>
            <a:pPr indent="0" lvl="0" marL="0" rtl="0" algn="l">
              <a:spcBef>
                <a:spcPts val="1600"/>
              </a:spcBef>
              <a:spcAft>
                <a:spcPts val="0"/>
              </a:spcAft>
              <a:buNone/>
            </a:pPr>
            <a:r>
              <a:rPr lang="en"/>
              <a:t>[2]</a:t>
            </a:r>
            <a:r>
              <a:rPr lang="en" u="sng">
                <a:solidFill>
                  <a:schemeClr val="hlink"/>
                </a:solidFill>
                <a:hlinkClick r:id="rId4"/>
              </a:rPr>
              <a:t>https://www1.nyc.gov/assets/finance/jump/hlpbldgcode.html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lnSpc>
                <a:spcPct val="175000"/>
              </a:lnSpc>
              <a:spcBef>
                <a:spcPts val="0"/>
              </a:spcBef>
              <a:spcAft>
                <a:spcPts val="0"/>
              </a:spcAft>
              <a:buClr>
                <a:srgbClr val="000000"/>
              </a:buClr>
              <a:buSzPts val="1200"/>
              <a:buAutoNum type="arabicPeriod"/>
            </a:pPr>
            <a:r>
              <a:rPr lang="en" sz="1200">
                <a:solidFill>
                  <a:srgbClr val="000000"/>
                </a:solidFill>
                <a:highlight>
                  <a:srgbClr val="FFFFFF"/>
                </a:highlight>
              </a:rPr>
              <a:t>Spot trends in the property market, in association with affairs in 2016 and 2017 which may have effect on property sales.(Chaoying)</a:t>
            </a:r>
            <a:endParaRPr sz="1200">
              <a:solidFill>
                <a:srgbClr val="000000"/>
              </a:solidFill>
              <a:highlight>
                <a:srgbClr val="FFFFFF"/>
              </a:highlight>
            </a:endParaRPr>
          </a:p>
          <a:p>
            <a:pPr indent="-304800" lvl="0" marL="457200" rtl="0" algn="l">
              <a:lnSpc>
                <a:spcPct val="175000"/>
              </a:lnSpc>
              <a:spcBef>
                <a:spcPts val="0"/>
              </a:spcBef>
              <a:spcAft>
                <a:spcPts val="0"/>
              </a:spcAft>
              <a:buClr>
                <a:srgbClr val="000000"/>
              </a:buClr>
              <a:buSzPts val="1200"/>
              <a:buAutoNum type="arabicPeriod"/>
            </a:pPr>
            <a:r>
              <a:rPr lang="en" sz="1200">
                <a:solidFill>
                  <a:srgbClr val="000000"/>
                </a:solidFill>
                <a:highlight>
                  <a:srgbClr val="FFFFFF"/>
                </a:highlight>
              </a:rPr>
              <a:t>Predict the locations where the property sales price or price per sq.ft. is highest or lowest.(Chaoying)</a:t>
            </a:r>
            <a:endParaRPr sz="1200">
              <a:solidFill>
                <a:srgbClr val="000000"/>
              </a:solidFill>
              <a:highlight>
                <a:srgbClr val="FFFFFF"/>
              </a:highlight>
            </a:endParaRPr>
          </a:p>
          <a:p>
            <a:pPr indent="-304800" lvl="0" marL="457200" rtl="0" algn="l">
              <a:lnSpc>
                <a:spcPct val="175000"/>
              </a:lnSpc>
              <a:spcBef>
                <a:spcPts val="0"/>
              </a:spcBef>
              <a:spcAft>
                <a:spcPts val="0"/>
              </a:spcAft>
              <a:buClr>
                <a:srgbClr val="000000"/>
              </a:buClr>
              <a:buSzPts val="1200"/>
              <a:buAutoNum type="arabicPeriod"/>
            </a:pPr>
            <a:r>
              <a:rPr lang="en" sz="1200">
                <a:solidFill>
                  <a:srgbClr val="000000"/>
                </a:solidFill>
                <a:highlight>
                  <a:srgbClr val="FFFFFF"/>
                </a:highlight>
              </a:rPr>
              <a:t>Predict which neighborhood may have relatively new or old property for reference for buyers who have preference on property age.(Ruiwei)</a:t>
            </a:r>
            <a:endParaRPr sz="1200">
              <a:solidFill>
                <a:srgbClr val="000000"/>
              </a:solidFill>
              <a:highlight>
                <a:srgbClr val="FFFFFF"/>
              </a:highlight>
            </a:endParaRPr>
          </a:p>
          <a:p>
            <a:pPr indent="-304800" lvl="0" marL="457200" rtl="0" algn="l">
              <a:lnSpc>
                <a:spcPct val="175000"/>
              </a:lnSpc>
              <a:spcBef>
                <a:spcPts val="0"/>
              </a:spcBef>
              <a:spcAft>
                <a:spcPts val="0"/>
              </a:spcAft>
              <a:buClr>
                <a:srgbClr val="000000"/>
              </a:buClr>
              <a:buSzPts val="1200"/>
              <a:buAutoNum type="arabicPeriod"/>
            </a:pPr>
            <a:r>
              <a:rPr lang="en" sz="1200">
                <a:solidFill>
                  <a:srgbClr val="000000"/>
                </a:solidFill>
                <a:highlight>
                  <a:srgbClr val="FFFFFF"/>
                </a:highlight>
              </a:rPr>
              <a:t>Predict sale price of different building class. (Hong)</a:t>
            </a:r>
            <a:endParaRPr sz="1200">
              <a:solidFill>
                <a:srgbClr val="000000"/>
              </a:solidFill>
              <a:highlight>
                <a:srgbClr val="FFFFFF"/>
              </a:highlight>
            </a:endParaRPr>
          </a:p>
          <a:p>
            <a:pPr indent="-304800" lvl="0" marL="457200" rtl="0" algn="l">
              <a:lnSpc>
                <a:spcPct val="175000"/>
              </a:lnSpc>
              <a:spcBef>
                <a:spcPts val="0"/>
              </a:spcBef>
              <a:spcAft>
                <a:spcPts val="0"/>
              </a:spcAft>
              <a:buClr>
                <a:srgbClr val="000000"/>
              </a:buClr>
              <a:buSzPts val="1200"/>
              <a:buAutoNum type="arabicPeriod"/>
            </a:pPr>
            <a:r>
              <a:rPr lang="en" sz="1200">
                <a:solidFill>
                  <a:srgbClr val="000000"/>
                </a:solidFill>
                <a:highlight>
                  <a:srgbClr val="FFFFFF"/>
                </a:highlight>
              </a:rPr>
              <a:t>Build different models, like Linear Regression, Random Forest, GBT .etc, to predict sale price and compare the models using appropriate metrics to find the best model.(Ruiwei, Ziyan)</a:t>
            </a:r>
            <a:endParaRPr sz="1200">
              <a:solidFill>
                <a:srgbClr val="000000"/>
              </a:solidFill>
              <a:latin typeface="Times New Roman"/>
              <a:ea typeface="Times New Roman"/>
              <a:cs typeface="Times New Roman"/>
              <a:sym typeface="Times New Roman"/>
            </a:endParaRPr>
          </a:p>
          <a:p>
            <a:pPr indent="0" lvl="0" marL="914400" rtl="0" algn="l">
              <a:lnSpc>
                <a:spcPct val="100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75000"/>
              </a:lnSpc>
              <a:spcBef>
                <a:spcPts val="0"/>
              </a:spcBef>
              <a:spcAft>
                <a:spcPts val="1200"/>
              </a:spcAft>
              <a:buNone/>
            </a:pPr>
            <a:r>
              <a:rPr lang="en" sz="1200">
                <a:solidFill>
                  <a:schemeClr val="dk1"/>
                </a:solidFill>
                <a:highlight>
                  <a:srgbClr val="FFFFFF"/>
                </a:highlight>
              </a:rPr>
              <a:t> </a:t>
            </a:r>
            <a:endParaRPr sz="1200">
              <a:solidFill>
                <a:schemeClr val="dk1"/>
              </a:solidFill>
              <a:highlight>
                <a:srgbClr val="FFFFFF"/>
              </a:highlight>
            </a:endParaRPr>
          </a:p>
        </p:txBody>
      </p:sp>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each task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105" name="Google Shape;105;p16"/>
          <p:cNvSpPr txBox="1"/>
          <p:nvPr>
            <p:ph idx="1" type="body"/>
          </p:nvPr>
        </p:nvSpPr>
        <p:spPr>
          <a:xfrm>
            <a:off x="729450" y="2078875"/>
            <a:ext cx="4847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R</a:t>
            </a:r>
            <a:r>
              <a:rPr lang="en"/>
              <a:t>ecord of every building or building unit (apartment, etc.) sold in New York City over a 12-month period from September 2016 to September 2017.</a:t>
            </a:r>
            <a:endParaRPr/>
          </a:p>
          <a:p>
            <a:pPr indent="-311150" lvl="0" marL="457200" rtl="0" algn="l">
              <a:spcBef>
                <a:spcPts val="0"/>
              </a:spcBef>
              <a:spcAft>
                <a:spcPts val="0"/>
              </a:spcAft>
              <a:buSzPts val="1300"/>
              <a:buAutoNum type="arabicPeriod"/>
            </a:pPr>
            <a:r>
              <a:rPr lang="en"/>
              <a:t>84548 rows and 22 columns (location, address, type, sales price and sales date...)</a:t>
            </a:r>
            <a:endParaRPr/>
          </a:p>
          <a:p>
            <a:pPr indent="0" lvl="0" marL="0" rtl="0" algn="l">
              <a:spcBef>
                <a:spcPts val="1600"/>
              </a:spcBef>
              <a:spcAft>
                <a:spcPts val="1600"/>
              </a:spcAft>
              <a:buNone/>
            </a:pPr>
            <a:r>
              <a:t/>
            </a:r>
            <a:endParaRPr/>
          </a:p>
        </p:txBody>
      </p:sp>
      <p:pic>
        <p:nvPicPr>
          <p:cNvPr id="106" name="Google Shape;106;p16"/>
          <p:cNvPicPr preferRelativeResize="0"/>
          <p:nvPr/>
        </p:nvPicPr>
        <p:blipFill>
          <a:blip r:embed="rId3">
            <a:alphaModFix/>
          </a:blip>
          <a:stretch>
            <a:fillRect/>
          </a:stretch>
        </p:blipFill>
        <p:spPr>
          <a:xfrm>
            <a:off x="5729550" y="2006250"/>
            <a:ext cx="3262050" cy="217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112" name="Google Shape;112;p17"/>
          <p:cNvSpPr txBox="1"/>
          <p:nvPr>
            <p:ph idx="1" type="body"/>
          </p:nvPr>
        </p:nvSpPr>
        <p:spPr>
          <a:xfrm>
            <a:off x="729450" y="2078875"/>
            <a:ext cx="3614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A1A1A"/>
                </a:solidFill>
                <a:latin typeface="Arial"/>
                <a:ea typeface="Arial"/>
                <a:cs typeface="Arial"/>
                <a:sym typeface="Arial"/>
              </a:rPr>
              <a:t>After removing outliers, we can find that the sale price of the property in New York City between 2016 and 2017 shows right-skewed distribution.</a:t>
            </a:r>
            <a:endParaRPr>
              <a:solidFill>
                <a:srgbClr val="1A1A1A"/>
              </a:solidFill>
              <a:latin typeface="Arial"/>
              <a:ea typeface="Arial"/>
              <a:cs typeface="Arial"/>
              <a:sym typeface="Arial"/>
            </a:endParaRPr>
          </a:p>
          <a:p>
            <a:pPr indent="0" lvl="0" marL="0" rtl="0" algn="l">
              <a:spcBef>
                <a:spcPts val="0"/>
              </a:spcBef>
              <a:spcAft>
                <a:spcPts val="1600"/>
              </a:spcAft>
              <a:buNone/>
            </a:pPr>
            <a:r>
              <a:t/>
            </a:r>
            <a:endParaRPr/>
          </a:p>
        </p:txBody>
      </p:sp>
      <p:pic>
        <p:nvPicPr>
          <p:cNvPr descr="Chart, histogram&#10;&#10;Description automatically generated" id="113" name="Google Shape;113;p17"/>
          <p:cNvPicPr preferRelativeResize="0"/>
          <p:nvPr/>
        </p:nvPicPr>
        <p:blipFill>
          <a:blip r:embed="rId3">
            <a:alphaModFix/>
          </a:blip>
          <a:stretch>
            <a:fillRect/>
          </a:stretch>
        </p:blipFill>
        <p:spPr>
          <a:xfrm>
            <a:off x="5659500" y="2182475"/>
            <a:ext cx="3095575" cy="1890325"/>
          </a:xfrm>
          <a:prstGeom prst="rect">
            <a:avLst/>
          </a:prstGeom>
          <a:noFill/>
          <a:ln>
            <a:noFill/>
          </a:ln>
        </p:spPr>
      </p:pic>
      <p:sp>
        <p:nvSpPr>
          <p:cNvPr id="114" name="Google Shape;114;p17"/>
          <p:cNvSpPr txBox="1"/>
          <p:nvPr/>
        </p:nvSpPr>
        <p:spPr>
          <a:xfrm>
            <a:off x="5659500" y="1853850"/>
            <a:ext cx="39033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Distribution of sale price</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120" name="Google Shape;120;p18"/>
          <p:cNvSpPr txBox="1"/>
          <p:nvPr>
            <p:ph idx="1" type="body"/>
          </p:nvPr>
        </p:nvSpPr>
        <p:spPr>
          <a:xfrm>
            <a:off x="729450" y="2078875"/>
            <a:ext cx="2621700" cy="13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A1A1A"/>
                </a:solidFill>
              </a:rPr>
              <a:t>T</a:t>
            </a:r>
            <a:r>
              <a:rPr lang="en">
                <a:solidFill>
                  <a:srgbClr val="1A1A1A"/>
                </a:solidFill>
              </a:rPr>
              <a:t>he correlation with price:</a:t>
            </a:r>
            <a:endParaRPr>
              <a:solidFill>
                <a:srgbClr val="1A1A1A"/>
              </a:solidFill>
            </a:endParaRPr>
          </a:p>
          <a:p>
            <a:pPr indent="-311150" lvl="0" marL="457200" rtl="0" algn="l">
              <a:spcBef>
                <a:spcPts val="0"/>
              </a:spcBef>
              <a:spcAft>
                <a:spcPts val="0"/>
              </a:spcAft>
              <a:buClr>
                <a:srgbClr val="1A1A1A"/>
              </a:buClr>
              <a:buSzPts val="1300"/>
              <a:buAutoNum type="arabicPeriod"/>
            </a:pPr>
            <a:r>
              <a:rPr lang="en">
                <a:solidFill>
                  <a:srgbClr val="1A1A1A"/>
                </a:solidFill>
              </a:rPr>
              <a:t>Total unit</a:t>
            </a:r>
            <a:endParaRPr>
              <a:solidFill>
                <a:srgbClr val="1A1A1A"/>
              </a:solidFill>
            </a:endParaRPr>
          </a:p>
          <a:p>
            <a:pPr indent="-311150" lvl="0" marL="457200" rtl="0" algn="l">
              <a:spcBef>
                <a:spcPts val="0"/>
              </a:spcBef>
              <a:spcAft>
                <a:spcPts val="0"/>
              </a:spcAft>
              <a:buClr>
                <a:srgbClr val="1A1A1A"/>
              </a:buClr>
              <a:buSzPts val="1300"/>
              <a:buAutoNum type="arabicPeriod"/>
            </a:pPr>
            <a:r>
              <a:rPr lang="en">
                <a:solidFill>
                  <a:srgbClr val="1A1A1A"/>
                </a:solidFill>
              </a:rPr>
              <a:t>Years build</a:t>
            </a:r>
            <a:endParaRPr>
              <a:solidFill>
                <a:srgbClr val="1A1A1A"/>
              </a:solidFill>
            </a:endParaRPr>
          </a:p>
          <a:p>
            <a:pPr indent="-311150" lvl="0" marL="457200" rtl="0" algn="l">
              <a:spcBef>
                <a:spcPts val="0"/>
              </a:spcBef>
              <a:spcAft>
                <a:spcPts val="0"/>
              </a:spcAft>
              <a:buClr>
                <a:srgbClr val="1A1A1A"/>
              </a:buClr>
              <a:buSzPts val="1300"/>
              <a:buAutoNum type="arabicPeriod"/>
            </a:pPr>
            <a:r>
              <a:rPr lang="en">
                <a:solidFill>
                  <a:srgbClr val="1A1A1A"/>
                </a:solidFill>
              </a:rPr>
              <a:t>Gross square feet</a:t>
            </a:r>
            <a:endParaRPr>
              <a:solidFill>
                <a:srgbClr val="1A1A1A"/>
              </a:solidFill>
            </a:endParaRPr>
          </a:p>
          <a:p>
            <a:pPr indent="0" lvl="0" marL="0" rtl="0" algn="l">
              <a:spcBef>
                <a:spcPts val="0"/>
              </a:spcBef>
              <a:spcAft>
                <a:spcPts val="0"/>
              </a:spcAft>
              <a:buNone/>
            </a:pPr>
            <a:r>
              <a:t/>
            </a:r>
            <a:endParaRPr>
              <a:solidFill>
                <a:srgbClr val="1A1A1A"/>
              </a:solidFill>
              <a:latin typeface="Arial"/>
              <a:ea typeface="Arial"/>
              <a:cs typeface="Arial"/>
              <a:sym typeface="Arial"/>
            </a:endParaRPr>
          </a:p>
          <a:p>
            <a:pPr indent="0" lvl="0" marL="0" rtl="0" algn="l">
              <a:spcBef>
                <a:spcPts val="0"/>
              </a:spcBef>
              <a:spcAft>
                <a:spcPts val="0"/>
              </a:spcAft>
              <a:buNone/>
            </a:pPr>
            <a:r>
              <a:t/>
            </a:r>
            <a:endParaRPr>
              <a:solidFill>
                <a:srgbClr val="1A1A1A"/>
              </a:solidFill>
              <a:latin typeface="Arial"/>
              <a:ea typeface="Arial"/>
              <a:cs typeface="Arial"/>
              <a:sym typeface="Arial"/>
            </a:endParaRPr>
          </a:p>
          <a:p>
            <a:pPr indent="0" lvl="0" marL="0" rtl="0" algn="l">
              <a:spcBef>
                <a:spcPts val="0"/>
              </a:spcBef>
              <a:spcAft>
                <a:spcPts val="1600"/>
              </a:spcAft>
              <a:buNone/>
            </a:pPr>
            <a:r>
              <a:t/>
            </a:r>
            <a:endParaRPr/>
          </a:p>
        </p:txBody>
      </p:sp>
      <p:pic>
        <p:nvPicPr>
          <p:cNvPr descr="Chart&#10;&#10;Description automatically generated" id="121" name="Google Shape;121;p18"/>
          <p:cNvPicPr preferRelativeResize="0"/>
          <p:nvPr/>
        </p:nvPicPr>
        <p:blipFill>
          <a:blip r:embed="rId3">
            <a:alphaModFix/>
          </a:blip>
          <a:stretch>
            <a:fillRect/>
          </a:stretch>
        </p:blipFill>
        <p:spPr>
          <a:xfrm>
            <a:off x="5736300" y="2440700"/>
            <a:ext cx="2485201" cy="2261100"/>
          </a:xfrm>
          <a:prstGeom prst="rect">
            <a:avLst/>
          </a:prstGeom>
          <a:noFill/>
          <a:ln>
            <a:noFill/>
          </a:ln>
        </p:spPr>
      </p:pic>
      <p:sp>
        <p:nvSpPr>
          <p:cNvPr id="122" name="Google Shape;122;p18"/>
          <p:cNvSpPr txBox="1"/>
          <p:nvPr/>
        </p:nvSpPr>
        <p:spPr>
          <a:xfrm>
            <a:off x="5896675" y="2078875"/>
            <a:ext cx="3903300" cy="4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1A1A1A"/>
                </a:solidFill>
              </a:rPr>
              <a:t>Attributes C</a:t>
            </a:r>
            <a:r>
              <a:rPr lang="en" sz="1300">
                <a:solidFill>
                  <a:srgbClr val="1A1A1A"/>
                </a:solidFill>
              </a:rPr>
              <a:t>orrelation Matrix</a:t>
            </a:r>
            <a:endParaRPr sz="1300">
              <a:solidFill>
                <a:srgbClr val="1A1A1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Trends in the Property Market</a:t>
            </a:r>
            <a:endParaRPr/>
          </a:p>
        </p:txBody>
      </p:sp>
      <p:sp>
        <p:nvSpPr>
          <p:cNvPr id="128" name="Google Shape;128;p19"/>
          <p:cNvSpPr txBox="1"/>
          <p:nvPr>
            <p:ph idx="1" type="body"/>
          </p:nvPr>
        </p:nvSpPr>
        <p:spPr>
          <a:xfrm>
            <a:off x="729450" y="2044375"/>
            <a:ext cx="3080700" cy="2138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Property price increase from </a:t>
            </a:r>
            <a:r>
              <a:rPr lang="en"/>
              <a:t>september to end of the year</a:t>
            </a:r>
            <a:endParaRPr/>
          </a:p>
          <a:p>
            <a:pPr indent="-311150" lvl="0" marL="457200" rtl="0" algn="l">
              <a:spcBef>
                <a:spcPts val="0"/>
              </a:spcBef>
              <a:spcAft>
                <a:spcPts val="0"/>
              </a:spcAft>
              <a:buSzPts val="1300"/>
              <a:buAutoNum type="arabicPeriod"/>
            </a:pPr>
            <a:r>
              <a:rPr lang="en"/>
              <a:t>Property price fluctuate in other month</a:t>
            </a:r>
            <a:endParaRPr/>
          </a:p>
        </p:txBody>
      </p:sp>
      <p:pic>
        <p:nvPicPr>
          <p:cNvPr id="129" name="Google Shape;129;p19"/>
          <p:cNvPicPr preferRelativeResize="0"/>
          <p:nvPr/>
        </p:nvPicPr>
        <p:blipFill>
          <a:blip r:embed="rId3">
            <a:alphaModFix/>
          </a:blip>
          <a:stretch>
            <a:fillRect/>
          </a:stretch>
        </p:blipFill>
        <p:spPr>
          <a:xfrm>
            <a:off x="5231232" y="2044375"/>
            <a:ext cx="3462467" cy="254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Location vs  property sales price</a:t>
            </a:r>
            <a:endParaRPr/>
          </a:p>
        </p:txBody>
      </p:sp>
      <p:sp>
        <p:nvSpPr>
          <p:cNvPr id="135" name="Google Shape;135;p20"/>
          <p:cNvSpPr txBox="1"/>
          <p:nvPr>
            <p:ph idx="1" type="body"/>
          </p:nvPr>
        </p:nvSpPr>
        <p:spPr>
          <a:xfrm>
            <a:off x="1013075" y="2138775"/>
            <a:ext cx="3343500" cy="26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36" name="Google Shape;136;p20"/>
          <p:cNvPicPr preferRelativeResize="0"/>
          <p:nvPr/>
        </p:nvPicPr>
        <p:blipFill>
          <a:blip r:embed="rId3">
            <a:alphaModFix/>
          </a:blip>
          <a:stretch>
            <a:fillRect/>
          </a:stretch>
        </p:blipFill>
        <p:spPr>
          <a:xfrm>
            <a:off x="1192579" y="2525287"/>
            <a:ext cx="2919784" cy="2054182"/>
          </a:xfrm>
          <a:prstGeom prst="rect">
            <a:avLst/>
          </a:prstGeom>
          <a:noFill/>
          <a:ln>
            <a:noFill/>
          </a:ln>
        </p:spPr>
      </p:pic>
      <p:pic>
        <p:nvPicPr>
          <p:cNvPr id="137" name="Google Shape;137;p20"/>
          <p:cNvPicPr preferRelativeResize="0"/>
          <p:nvPr/>
        </p:nvPicPr>
        <p:blipFill>
          <a:blip r:embed="rId4">
            <a:alphaModFix/>
          </a:blip>
          <a:stretch>
            <a:fillRect/>
          </a:stretch>
        </p:blipFill>
        <p:spPr>
          <a:xfrm>
            <a:off x="5412875" y="2435537"/>
            <a:ext cx="2259100" cy="223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top </a:t>
            </a:r>
            <a:r>
              <a:rPr lang="en"/>
              <a:t>property sales price</a:t>
            </a:r>
            <a:endParaRPr/>
          </a:p>
        </p:txBody>
      </p:sp>
      <p:pic>
        <p:nvPicPr>
          <p:cNvPr id="143" name="Google Shape;143;p21"/>
          <p:cNvPicPr preferRelativeResize="0"/>
          <p:nvPr/>
        </p:nvPicPr>
        <p:blipFill>
          <a:blip r:embed="rId3">
            <a:alphaModFix/>
          </a:blip>
          <a:stretch>
            <a:fillRect/>
          </a:stretch>
        </p:blipFill>
        <p:spPr>
          <a:xfrm>
            <a:off x="552175" y="1853859"/>
            <a:ext cx="3560925" cy="3102125"/>
          </a:xfrm>
          <a:prstGeom prst="rect">
            <a:avLst/>
          </a:prstGeom>
          <a:noFill/>
          <a:ln>
            <a:noFill/>
          </a:ln>
        </p:spPr>
      </p:pic>
      <p:pic>
        <p:nvPicPr>
          <p:cNvPr id="144" name="Google Shape;144;p21"/>
          <p:cNvPicPr preferRelativeResize="0"/>
          <p:nvPr/>
        </p:nvPicPr>
        <p:blipFill>
          <a:blip r:embed="rId4">
            <a:alphaModFix/>
          </a:blip>
          <a:stretch>
            <a:fillRect/>
          </a:stretch>
        </p:blipFill>
        <p:spPr>
          <a:xfrm>
            <a:off x="4987625" y="2169600"/>
            <a:ext cx="3626974" cy="278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