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612784-D5D7-4B00-85A9-4C34B24876BE}">
  <a:tblStyle styleId="{47612784-D5D7-4B00-85A9-4C34B2487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70" autoAdjust="0"/>
  </p:normalViewPr>
  <p:slideViewPr>
    <p:cSldViewPr snapToGrid="0">
      <p:cViewPr>
        <p:scale>
          <a:sx n="95" d="100"/>
          <a:sy n="95" d="100"/>
        </p:scale>
        <p:origin x="1008" y="5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9T22:37:16.3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1,'7'5,"-1"0,1 0,-1-1,1 1,14 5,-1 0,-10-5,1 0,0-1,0 0,0 0,0-1,1-1,-1 0,1 0,-1-2,24 0,348-2,-215 3,-162-1,-1 1,0 0,1 0,-1 0,7 3,16 4,21-5,-37-3,0 0,23 5,-9 3,-21-5,0-1,1-1,0 1,7 0,-5-1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9T22:37:18.7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1,'497'0,"-487"0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9T22:37:21.6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1,'750'0,"-739"0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c5cbc6b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c5cbc6b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c5cbc6b4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c5cbc6b4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c5cbc6b4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c5cbc6b4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26574e5a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26574e5a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7389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c5cbc6b4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c5cbc6b4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c5cbc6b4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c5cbc6b4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26574e5a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26574e5a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rgbClr val="292929"/>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c5cbc6b4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c5cbc6b4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26574e5a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26574e5a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c5cbc6b4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c5cbc6b4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c7f17bc4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c7f17bc4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c7f17bc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c7f17bc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customXml" Target="../ink/ink1.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customXml" Target="../ink/ink3.xml"/><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Forest Fires Prediction with Meteorological Data</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Zhiwei Wang</a:t>
            </a:r>
            <a:endParaRPr/>
          </a:p>
          <a:p>
            <a:pPr marL="0" lvl="0" indent="0" algn="l" rtl="0">
              <a:spcBef>
                <a:spcPts val="0"/>
              </a:spcBef>
              <a:spcAft>
                <a:spcPts val="0"/>
              </a:spcAft>
              <a:buNone/>
            </a:pPr>
            <a:r>
              <a:rPr lang="en"/>
              <a:t>Aman Awana</a:t>
            </a:r>
            <a:endParaRPr/>
          </a:p>
          <a:p>
            <a:pPr marL="0" lvl="0" indent="0" algn="l" rtl="0">
              <a:spcBef>
                <a:spcPts val="0"/>
              </a:spcBef>
              <a:spcAft>
                <a:spcPts val="0"/>
              </a:spcAft>
              <a:buNone/>
            </a:pPr>
            <a:r>
              <a:rPr lang="en"/>
              <a:t>Anjali Chintam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Models Comparison</a:t>
            </a:r>
            <a:endParaRPr/>
          </a:p>
        </p:txBody>
      </p:sp>
      <p:graphicFrame>
        <p:nvGraphicFramePr>
          <p:cNvPr id="152" name="Google Shape;152;p22"/>
          <p:cNvGraphicFramePr/>
          <p:nvPr/>
        </p:nvGraphicFramePr>
        <p:xfrm>
          <a:off x="880400" y="2445950"/>
          <a:ext cx="7688700" cy="2011560"/>
        </p:xfrm>
        <a:graphic>
          <a:graphicData uri="http://schemas.openxmlformats.org/drawingml/2006/table">
            <a:tbl>
              <a:tblPr>
                <a:noFill/>
                <a:tableStyleId>{47612784-D5D7-4B00-85A9-4C34B24876BE}</a:tableStyleId>
              </a:tblPr>
              <a:tblGrid>
                <a:gridCol w="2342700">
                  <a:extLst>
                    <a:ext uri="{9D8B030D-6E8A-4147-A177-3AD203B41FA5}">
                      <a16:colId xmlns:a16="http://schemas.microsoft.com/office/drawing/2014/main" val="20000"/>
                    </a:ext>
                  </a:extLst>
                </a:gridCol>
                <a:gridCol w="1501650">
                  <a:extLst>
                    <a:ext uri="{9D8B030D-6E8A-4147-A177-3AD203B41FA5}">
                      <a16:colId xmlns:a16="http://schemas.microsoft.com/office/drawing/2014/main" val="20001"/>
                    </a:ext>
                  </a:extLst>
                </a:gridCol>
                <a:gridCol w="1922175">
                  <a:extLst>
                    <a:ext uri="{9D8B030D-6E8A-4147-A177-3AD203B41FA5}">
                      <a16:colId xmlns:a16="http://schemas.microsoft.com/office/drawing/2014/main" val="20002"/>
                    </a:ext>
                  </a:extLst>
                </a:gridCol>
                <a:gridCol w="19221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MSE</a:t>
                      </a:r>
                      <a:endParaRPr/>
                    </a:p>
                  </a:txBody>
                  <a:tcPr marL="91425" marR="91425" marT="91425" marB="91425"/>
                </a:tc>
                <a:tc>
                  <a:txBody>
                    <a:bodyPr/>
                    <a:lstStyle/>
                    <a:p>
                      <a:pPr marL="0" lvl="0" indent="0" algn="l" rtl="0">
                        <a:spcBef>
                          <a:spcPts val="0"/>
                        </a:spcBef>
                        <a:spcAft>
                          <a:spcPts val="0"/>
                        </a:spcAft>
                        <a:buNone/>
                      </a:pPr>
                      <a:r>
                        <a:rPr lang="en"/>
                        <a:t>RMSE</a:t>
                      </a:r>
                      <a:endParaRPr/>
                    </a:p>
                  </a:txBody>
                  <a:tcPr marL="91425" marR="91425" marT="91425" marB="91425"/>
                </a:tc>
                <a:tc>
                  <a:txBody>
                    <a:bodyPr/>
                    <a:lstStyle/>
                    <a:p>
                      <a:pPr marL="0" lvl="0" indent="0" algn="l" rtl="0">
                        <a:spcBef>
                          <a:spcPts val="0"/>
                        </a:spcBef>
                        <a:spcAft>
                          <a:spcPts val="0"/>
                        </a:spcAft>
                        <a:buNone/>
                      </a:pPr>
                      <a:r>
                        <a:rPr lang="en"/>
                        <a:t>MAE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Linear Regression</a:t>
                      </a:r>
                      <a:endParaRPr b="1"/>
                    </a:p>
                  </a:txBody>
                  <a:tcPr marL="91425" marR="91425" marT="91425" marB="91425"/>
                </a:tc>
                <a:tc>
                  <a:txBody>
                    <a:bodyPr/>
                    <a:lstStyle/>
                    <a:p>
                      <a:pPr marL="0" lvl="0" indent="0" algn="l" rtl="0">
                        <a:spcBef>
                          <a:spcPts val="0"/>
                        </a:spcBef>
                        <a:spcAft>
                          <a:spcPts val="0"/>
                        </a:spcAft>
                        <a:buNone/>
                      </a:pPr>
                      <a:r>
                        <a:rPr lang="en" b="1"/>
                        <a:t>0.39</a:t>
                      </a:r>
                      <a:endParaRPr b="1"/>
                    </a:p>
                  </a:txBody>
                  <a:tcPr marL="91425" marR="91425" marT="91425" marB="91425"/>
                </a:tc>
                <a:tc>
                  <a:txBody>
                    <a:bodyPr/>
                    <a:lstStyle/>
                    <a:p>
                      <a:pPr marL="0" lvl="0" indent="0" algn="l" rtl="0">
                        <a:spcBef>
                          <a:spcPts val="0"/>
                        </a:spcBef>
                        <a:spcAft>
                          <a:spcPts val="0"/>
                        </a:spcAft>
                        <a:buNone/>
                      </a:pPr>
                      <a:r>
                        <a:rPr lang="en" b="1"/>
                        <a:t>0.63</a:t>
                      </a:r>
                      <a:endParaRPr b="1"/>
                    </a:p>
                  </a:txBody>
                  <a:tcPr marL="91425" marR="91425" marT="91425" marB="91425"/>
                </a:tc>
                <a:tc>
                  <a:txBody>
                    <a:bodyPr/>
                    <a:lstStyle/>
                    <a:p>
                      <a:pPr marL="0" lvl="0" indent="0" algn="l" rtl="0">
                        <a:spcBef>
                          <a:spcPts val="0"/>
                        </a:spcBef>
                        <a:spcAft>
                          <a:spcPts val="0"/>
                        </a:spcAft>
                        <a:buNone/>
                      </a:pPr>
                      <a:r>
                        <a:rPr lang="en" b="1"/>
                        <a:t>0.5</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Decision Tree Regression</a:t>
                      </a:r>
                      <a:endParaRPr/>
                    </a:p>
                  </a:txBody>
                  <a:tcPr marL="91425" marR="91425" marT="91425" marB="91425"/>
                </a:tc>
                <a:tc>
                  <a:txBody>
                    <a:bodyPr/>
                    <a:lstStyle/>
                    <a:p>
                      <a:pPr marL="0" lvl="0" indent="0" algn="l" rtl="0">
                        <a:spcBef>
                          <a:spcPts val="0"/>
                        </a:spcBef>
                        <a:spcAft>
                          <a:spcPts val="0"/>
                        </a:spcAft>
                        <a:buNone/>
                      </a:pPr>
                      <a:r>
                        <a:rPr lang="en"/>
                        <a:t>0.44</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0.66</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0.53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Gradient-boosted trees (GBTs)</a:t>
                      </a:r>
                      <a:endParaRPr/>
                    </a:p>
                  </a:txBody>
                  <a:tcPr marL="91425" marR="91425" marT="91425" marB="91425"/>
                </a:tc>
                <a:tc>
                  <a:txBody>
                    <a:bodyPr/>
                    <a:lstStyle/>
                    <a:p>
                      <a:pPr marL="0" lvl="0" indent="0" algn="l" rtl="0">
                        <a:spcBef>
                          <a:spcPts val="0"/>
                        </a:spcBef>
                        <a:spcAft>
                          <a:spcPts val="0"/>
                        </a:spcAft>
                        <a:buNone/>
                      </a:pPr>
                      <a:r>
                        <a:rPr lang="en"/>
                        <a:t>0.44</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0.67</a:t>
                      </a:r>
                      <a:endParaRPr/>
                    </a:p>
                  </a:txBody>
                  <a:tcPr marL="91425" marR="91425" marT="91425" marB="91425"/>
                </a:tc>
                <a:tc>
                  <a:txBody>
                    <a:bodyPr/>
                    <a:lstStyle/>
                    <a:p>
                      <a:pPr marL="0" lvl="0" indent="0" algn="l" rtl="0">
                        <a:spcBef>
                          <a:spcPts val="0"/>
                        </a:spcBef>
                        <a:spcAft>
                          <a:spcPts val="0"/>
                        </a:spcAft>
                        <a:buNone/>
                      </a:pPr>
                      <a:r>
                        <a:rPr lang="en"/>
                        <a:t>0.52</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Inference</a:t>
            </a:r>
            <a:endParaRPr/>
          </a:p>
        </p:txBody>
      </p:sp>
      <p:graphicFrame>
        <p:nvGraphicFramePr>
          <p:cNvPr id="158" name="Google Shape;158;p23"/>
          <p:cNvGraphicFramePr/>
          <p:nvPr/>
        </p:nvGraphicFramePr>
        <p:xfrm>
          <a:off x="952500" y="2253250"/>
          <a:ext cx="7239000" cy="1981050"/>
        </p:xfrm>
        <a:graphic>
          <a:graphicData uri="http://schemas.openxmlformats.org/drawingml/2006/table">
            <a:tbl>
              <a:tblPr>
                <a:noFill/>
                <a:tableStyleId>{47612784-D5D7-4B00-85A9-4C34B24876BE}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Coefficients Value</a:t>
                      </a:r>
                      <a:endParaRPr/>
                    </a:p>
                  </a:txBody>
                  <a:tcPr marL="91425" marR="91425" marT="91425" marB="91425"/>
                </a:tc>
                <a:tc>
                  <a:txBody>
                    <a:bodyPr/>
                    <a:lstStyle/>
                    <a:p>
                      <a:pPr marL="0" lvl="0" indent="0" algn="l" rtl="0">
                        <a:spcBef>
                          <a:spcPts val="0"/>
                        </a:spcBef>
                        <a:spcAft>
                          <a:spcPts val="0"/>
                        </a:spcAft>
                        <a:buNone/>
                      </a:pPr>
                      <a:r>
                        <a:rPr lang="en"/>
                        <a:t>Variable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0.028701</a:t>
                      </a:r>
                      <a:endParaRPr/>
                    </a:p>
                  </a:txBody>
                  <a:tcPr marL="91425" marR="91425" marT="91425" marB="91425"/>
                </a:tc>
                <a:tc>
                  <a:txBody>
                    <a:bodyPr/>
                    <a:lstStyle/>
                    <a:p>
                      <a:pPr marL="0" lvl="0" indent="0" algn="l" rtl="0">
                        <a:spcBef>
                          <a:spcPts val="0"/>
                        </a:spcBef>
                        <a:spcAft>
                          <a:spcPts val="0"/>
                        </a:spcAft>
                        <a:buNone/>
                      </a:pPr>
                      <a:r>
                        <a:rPr lang="en"/>
                        <a:t>temp (Temperature)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-0.000842</a:t>
                      </a:r>
                      <a:endParaRPr/>
                    </a:p>
                  </a:txBody>
                  <a:tcPr marL="91425" marR="91425" marT="91425" marB="91425"/>
                </a:tc>
                <a:tc>
                  <a:txBody>
                    <a:bodyPr/>
                    <a:lstStyle/>
                    <a:p>
                      <a:pPr marL="0" lvl="0" indent="0" algn="l" rtl="0">
                        <a:spcBef>
                          <a:spcPts val="0"/>
                        </a:spcBef>
                        <a:spcAft>
                          <a:spcPts val="0"/>
                        </a:spcAft>
                        <a:buNone/>
                      </a:pPr>
                      <a:r>
                        <a:rPr lang="en"/>
                        <a:t>rh (Relative Humidity)</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0.041607</a:t>
                      </a:r>
                      <a:endParaRPr/>
                    </a:p>
                  </a:txBody>
                  <a:tcPr marL="91425" marR="91425" marT="91425" marB="91425"/>
                </a:tc>
                <a:tc>
                  <a:txBody>
                    <a:bodyPr/>
                    <a:lstStyle/>
                    <a:p>
                      <a:pPr marL="0" lvl="0" indent="0" algn="l" rtl="0">
                        <a:spcBef>
                          <a:spcPts val="0"/>
                        </a:spcBef>
                        <a:spcAft>
                          <a:spcPts val="0"/>
                        </a:spcAft>
                        <a:buNone/>
                      </a:pPr>
                      <a:r>
                        <a:rPr lang="en"/>
                        <a:t>wind (Wind Speed)</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-0.056932</a:t>
                      </a:r>
                      <a:endParaRPr/>
                    </a:p>
                  </a:txBody>
                  <a:tcPr marL="91425" marR="91425" marT="91425" marB="91425"/>
                </a:tc>
                <a:tc>
                  <a:txBody>
                    <a:bodyPr/>
                    <a:lstStyle/>
                    <a:p>
                      <a:pPr marL="0" lvl="0" indent="0" algn="l" rtl="0">
                        <a:spcBef>
                          <a:spcPts val="0"/>
                        </a:spcBef>
                        <a:spcAft>
                          <a:spcPts val="0"/>
                        </a:spcAft>
                        <a:buNone/>
                      </a:pPr>
                      <a:r>
                        <a:rPr lang="en" dirty="0"/>
                        <a:t>rain</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64" name="Google Shape;16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404040"/>
              </a:buClr>
              <a:buSzPts val="1350"/>
              <a:buFont typeface="Lora"/>
              <a:buChar char="●"/>
            </a:pPr>
            <a:r>
              <a:rPr lang="en" sz="1350" dirty="0">
                <a:solidFill>
                  <a:srgbClr val="404040"/>
                </a:solidFill>
                <a:highlight>
                  <a:srgbClr val="FFFFFF"/>
                </a:highlight>
                <a:latin typeface="Lora"/>
                <a:ea typeface="Lora"/>
                <a:cs typeface="Lora"/>
                <a:sym typeface="Lora"/>
              </a:rPr>
              <a:t>Attempting to minimize the cost and time required to respond to fires by identifying where firefighting assets should be staged so that they are as close as possible.</a:t>
            </a:r>
            <a:endParaRPr sz="1350" dirty="0">
              <a:solidFill>
                <a:srgbClr val="404040"/>
              </a:solidFill>
              <a:highlight>
                <a:srgbClr val="FFFFFF"/>
              </a:highlight>
              <a:latin typeface="Lora"/>
              <a:ea typeface="Lora"/>
              <a:cs typeface="Lora"/>
              <a:sym typeface="Lora"/>
            </a:endParaRPr>
          </a:p>
          <a:p>
            <a:pPr marL="457200" lvl="0" indent="-314325" algn="l" rtl="0">
              <a:spcBef>
                <a:spcPts val="0"/>
              </a:spcBef>
              <a:spcAft>
                <a:spcPts val="0"/>
              </a:spcAft>
              <a:buClr>
                <a:srgbClr val="404040"/>
              </a:buClr>
              <a:buSzPts val="1350"/>
              <a:buFont typeface="Lora"/>
              <a:buChar char="●"/>
            </a:pPr>
            <a:r>
              <a:rPr lang="en" sz="1350" dirty="0">
                <a:solidFill>
                  <a:srgbClr val="404040"/>
                </a:solidFill>
                <a:highlight>
                  <a:srgbClr val="FFFFFF"/>
                </a:highlight>
                <a:latin typeface="Lora"/>
                <a:ea typeface="Lora"/>
                <a:cs typeface="Lora"/>
                <a:sym typeface="Lora"/>
              </a:rPr>
              <a:t>Partitioning the locations of past burns into clusters whose centroids can be used to optimally place heavy fire fighting equipment as near as possible to where fires are likely to occur. </a:t>
            </a:r>
            <a:r>
              <a:rPr lang="en-US" sz="1350" dirty="0">
                <a:solidFill>
                  <a:srgbClr val="404040"/>
                </a:solidFill>
                <a:highlight>
                  <a:srgbClr val="FFFFFF"/>
                </a:highlight>
                <a:latin typeface="Lora"/>
                <a:ea typeface="Lora"/>
                <a:cs typeface="Lora"/>
                <a:sym typeface="Lora"/>
              </a:rPr>
              <a:t>K means clustering is better suited for this.</a:t>
            </a:r>
            <a:endParaRPr sz="1350" dirty="0">
              <a:solidFill>
                <a:srgbClr val="404040"/>
              </a:solidFill>
              <a:highlight>
                <a:srgbClr val="FFFFFF"/>
              </a:highlight>
              <a:latin typeface="Lora"/>
              <a:ea typeface="Lora"/>
              <a:cs typeface="Lora"/>
              <a:sym typeface="Lora"/>
            </a:endParaRPr>
          </a:p>
          <a:p>
            <a:pPr marL="0" lvl="0" indent="0" algn="l" rtl="0">
              <a:spcBef>
                <a:spcPts val="1600"/>
              </a:spcBef>
              <a:spcAft>
                <a:spcPts val="1600"/>
              </a:spcAft>
              <a:buNone/>
            </a:pPr>
            <a:endParaRPr sz="1350" dirty="0">
              <a:solidFill>
                <a:srgbClr val="404040"/>
              </a:solidFill>
              <a:highlight>
                <a:srgbClr val="FFFFFF"/>
              </a:highlight>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595F-3539-4101-B425-FA978F5030ED}"/>
              </a:ext>
            </a:extLst>
          </p:cNvPr>
          <p:cNvSpPr>
            <a:spLocks noGrp="1"/>
          </p:cNvSpPr>
          <p:nvPr>
            <p:ph type="title"/>
          </p:nvPr>
        </p:nvSpPr>
        <p:spPr/>
        <p:txBody>
          <a:bodyPr/>
          <a:lstStyle/>
          <a:p>
            <a:r>
              <a:rPr lang="en-US" dirty="0"/>
              <a:t>Team Contribution</a:t>
            </a:r>
          </a:p>
        </p:txBody>
      </p:sp>
      <p:sp>
        <p:nvSpPr>
          <p:cNvPr id="3" name="Text Placeholder 2">
            <a:extLst>
              <a:ext uri="{FF2B5EF4-FFF2-40B4-BE49-F238E27FC236}">
                <a16:creationId xmlns:a16="http://schemas.microsoft.com/office/drawing/2014/main" id="{29B4DEC4-2FA3-43F2-B2AC-261C0936E23A}"/>
              </a:ext>
            </a:extLst>
          </p:cNvPr>
          <p:cNvSpPr>
            <a:spLocks noGrp="1"/>
          </p:cNvSpPr>
          <p:nvPr>
            <p:ph type="body" idx="1"/>
          </p:nvPr>
        </p:nvSpPr>
        <p:spPr/>
        <p:txBody>
          <a:bodyPr/>
          <a:lstStyle/>
          <a:p>
            <a:r>
              <a:rPr lang="en-US" dirty="0"/>
              <a:t>Aman Awana : Exploratory Data Analysis, Linear Regression, Decision Trees regressor</a:t>
            </a:r>
          </a:p>
          <a:p>
            <a:r>
              <a:rPr lang="en-US" dirty="0"/>
              <a:t>Anjali Chintam : Exploratory Data Analysis, Linear Regression, Cross-</a:t>
            </a:r>
            <a:r>
              <a:rPr lang="en-US" dirty="0" err="1"/>
              <a:t>validaton</a:t>
            </a:r>
            <a:r>
              <a:rPr lang="en-US" dirty="0"/>
              <a:t>, Grid Search</a:t>
            </a:r>
          </a:p>
          <a:p>
            <a:r>
              <a:rPr lang="en-US" dirty="0"/>
              <a:t>Zhiwei Wang : Exploratory Data Analysis, Gradient Boosting and Linear regression </a:t>
            </a:r>
          </a:p>
        </p:txBody>
      </p:sp>
    </p:spTree>
    <p:extLst>
      <p:ext uri="{BB962C8B-B14F-4D97-AF65-F5344CB8AC3E}">
        <p14:creationId xmlns:p14="http://schemas.microsoft.com/office/powerpoint/2010/main" val="407891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365E-6881-4BB0-B1C1-E37461351A68}"/>
              </a:ext>
            </a:extLst>
          </p:cNvPr>
          <p:cNvSpPr>
            <a:spLocks noGrp="1"/>
          </p:cNvSpPr>
          <p:nvPr>
            <p:ph type="title"/>
          </p:nvPr>
        </p:nvSpPr>
        <p:spPr>
          <a:xfrm>
            <a:off x="615150" y="2404500"/>
            <a:ext cx="7688700" cy="535200"/>
          </a:xfrm>
        </p:spPr>
        <p:txBody>
          <a:bodyPr/>
          <a:lstStyle/>
          <a:p>
            <a:r>
              <a:rPr lang="en-US" dirty="0"/>
              <a:t>Thankyou !!</a:t>
            </a:r>
            <a:br>
              <a:rPr lang="en-US" dirty="0"/>
            </a:br>
            <a:endParaRPr lang="en-US" dirty="0"/>
          </a:p>
        </p:txBody>
      </p:sp>
    </p:spTree>
    <p:extLst>
      <p:ext uri="{BB962C8B-B14F-4D97-AF65-F5344CB8AC3E}">
        <p14:creationId xmlns:p14="http://schemas.microsoft.com/office/powerpoint/2010/main" val="31978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Description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Forest fires create enormous economical and ecological damage and causes human suffering</a:t>
            </a:r>
            <a:endParaRPr/>
          </a:p>
          <a:p>
            <a:pPr marL="457200" lvl="0" indent="-311150" algn="l" rtl="0">
              <a:spcBef>
                <a:spcPts val="0"/>
              </a:spcBef>
              <a:spcAft>
                <a:spcPts val="0"/>
              </a:spcAft>
              <a:buSzPts val="1300"/>
              <a:buChar char="●"/>
            </a:pPr>
            <a:r>
              <a:rPr lang="en"/>
              <a:t>Traditional forest-fires detection methods usually involve satellite-based, infrared/smoke scanners and local sensors</a:t>
            </a:r>
            <a:endParaRPr/>
          </a:p>
          <a:p>
            <a:pPr marL="457200" lvl="0" indent="-311150" algn="l" rtl="0">
              <a:spcBef>
                <a:spcPts val="0"/>
              </a:spcBef>
              <a:spcAft>
                <a:spcPts val="0"/>
              </a:spcAft>
              <a:buSzPts val="1300"/>
              <a:buChar char="●"/>
            </a:pPr>
            <a:r>
              <a:rPr lang="en"/>
              <a:t>Equipment and maintenance costs can be very high.</a:t>
            </a:r>
            <a:endParaRPr/>
          </a:p>
          <a:p>
            <a:pPr marL="457200" lvl="0" indent="-311150" algn="l" rtl="0">
              <a:spcBef>
                <a:spcPts val="0"/>
              </a:spcBef>
              <a:spcAft>
                <a:spcPts val="0"/>
              </a:spcAft>
              <a:buSzPts val="1300"/>
              <a:buChar char="●"/>
            </a:pPr>
            <a:r>
              <a:rPr lang="en"/>
              <a:t>In the study , we aim to predict the occurrence and area damaged due to wildfires, using meteorological data (temperature, rain, wind, etc.), which is easy to obtained.</a:t>
            </a:r>
            <a:endParaRPr/>
          </a:p>
          <a:p>
            <a:pPr marL="457200" lvl="0" indent="-311150" algn="l" rtl="0">
              <a:spcBef>
                <a:spcPts val="0"/>
              </a:spcBef>
              <a:spcAft>
                <a:spcPts val="0"/>
              </a:spcAft>
              <a:buSzPts val="1300"/>
              <a:buChar char="●"/>
            </a:pPr>
            <a:r>
              <a:rPr lang="en"/>
              <a:t>A regression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99" name="Google Shape;99;p15"/>
          <p:cNvSpPr txBox="1">
            <a:spLocks noGrp="1"/>
          </p:cNvSpPr>
          <p:nvPr>
            <p:ph type="body" idx="1"/>
          </p:nvPr>
        </p:nvSpPr>
        <p:spPr>
          <a:xfrm>
            <a:off x="729450" y="2078875"/>
            <a:ext cx="37779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Data Source: UCI ML Repository</a:t>
            </a:r>
            <a:endParaRPr/>
          </a:p>
          <a:p>
            <a:pPr marL="457200" lvl="0" indent="-311150" algn="l" rtl="0">
              <a:spcBef>
                <a:spcPts val="0"/>
              </a:spcBef>
              <a:spcAft>
                <a:spcPts val="0"/>
              </a:spcAft>
              <a:buSzPts val="1300"/>
              <a:buChar char="●"/>
            </a:pPr>
            <a:r>
              <a:rPr lang="en"/>
              <a:t>Forest fires in Montesinho natural park in Portugal, 2000-2003</a:t>
            </a:r>
            <a:endParaRPr/>
          </a:p>
          <a:p>
            <a:pPr marL="457200" lvl="0" indent="-311150" algn="l" rtl="0">
              <a:spcBef>
                <a:spcPts val="0"/>
              </a:spcBef>
              <a:spcAft>
                <a:spcPts val="0"/>
              </a:spcAft>
              <a:buSzPts val="1300"/>
              <a:buChar char="●"/>
            </a:pPr>
            <a:r>
              <a:rPr lang="en"/>
              <a:t>Target Variable: area (burned area)</a:t>
            </a:r>
            <a:endParaRPr/>
          </a:p>
          <a:p>
            <a:pPr marL="457200" lvl="0" indent="-311150" algn="l" rtl="0">
              <a:spcBef>
                <a:spcPts val="0"/>
              </a:spcBef>
              <a:spcAft>
                <a:spcPts val="0"/>
              </a:spcAft>
              <a:buSzPts val="1300"/>
              <a:buChar char="●"/>
            </a:pPr>
            <a:r>
              <a:rPr lang="en"/>
              <a:t>Features:</a:t>
            </a:r>
            <a:endParaRPr/>
          </a:p>
          <a:p>
            <a:pPr marL="914400" lvl="1" indent="-298450" algn="l" rtl="0">
              <a:spcBef>
                <a:spcPts val="0"/>
              </a:spcBef>
              <a:spcAft>
                <a:spcPts val="0"/>
              </a:spcAft>
              <a:buSzPts val="1100"/>
              <a:buChar char="○"/>
            </a:pPr>
            <a:r>
              <a:rPr lang="en"/>
              <a:t>Geographical</a:t>
            </a:r>
            <a:endParaRPr/>
          </a:p>
          <a:p>
            <a:pPr marL="914400" lvl="1" indent="-298450" algn="l" rtl="0">
              <a:spcBef>
                <a:spcPts val="0"/>
              </a:spcBef>
              <a:spcAft>
                <a:spcPts val="0"/>
              </a:spcAft>
              <a:buSzPts val="1100"/>
              <a:buChar char="○"/>
            </a:pPr>
            <a:r>
              <a:rPr lang="en"/>
              <a:t>Temporal</a:t>
            </a:r>
            <a:endParaRPr/>
          </a:p>
          <a:p>
            <a:pPr marL="914400" lvl="1" indent="-298450" algn="l" rtl="0">
              <a:spcBef>
                <a:spcPts val="0"/>
              </a:spcBef>
              <a:spcAft>
                <a:spcPts val="0"/>
              </a:spcAft>
              <a:buSzPts val="1100"/>
              <a:buChar char="○"/>
            </a:pPr>
            <a:r>
              <a:rPr lang="en"/>
              <a:t>Meteorological</a:t>
            </a:r>
            <a:endParaRPr/>
          </a:p>
        </p:txBody>
      </p:sp>
      <p:pic>
        <p:nvPicPr>
          <p:cNvPr id="100" name="Google Shape;100;p15"/>
          <p:cNvPicPr preferRelativeResize="0"/>
          <p:nvPr/>
        </p:nvPicPr>
        <p:blipFill>
          <a:blip r:embed="rId3">
            <a:alphaModFix/>
          </a:blip>
          <a:stretch>
            <a:fillRect/>
          </a:stretch>
        </p:blipFill>
        <p:spPr>
          <a:xfrm>
            <a:off x="4852375" y="1318651"/>
            <a:ext cx="3990225" cy="318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and Labels</a:t>
            </a:r>
            <a:endParaRPr/>
          </a:p>
        </p:txBody>
      </p:sp>
      <p:pic>
        <p:nvPicPr>
          <p:cNvPr id="106" name="Google Shape;106;p16"/>
          <p:cNvPicPr preferRelativeResize="0"/>
          <p:nvPr/>
        </p:nvPicPr>
        <p:blipFill>
          <a:blip r:embed="rId3">
            <a:alphaModFix/>
          </a:blip>
          <a:stretch>
            <a:fillRect/>
          </a:stretch>
        </p:blipFill>
        <p:spPr>
          <a:xfrm>
            <a:off x="3090225" y="2061875"/>
            <a:ext cx="3484900" cy="284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17"/>
          <p:cNvPicPr preferRelativeResize="0"/>
          <p:nvPr/>
        </p:nvPicPr>
        <p:blipFill>
          <a:blip r:embed="rId3">
            <a:alphaModFix/>
          </a:blip>
          <a:stretch>
            <a:fillRect/>
          </a:stretch>
        </p:blipFill>
        <p:spPr>
          <a:xfrm>
            <a:off x="729450" y="2078875"/>
            <a:ext cx="3001624" cy="2261099"/>
          </a:xfrm>
          <a:prstGeom prst="rect">
            <a:avLst/>
          </a:prstGeom>
          <a:noFill/>
          <a:ln w="9525" cap="flat" cmpd="sng">
            <a:solidFill>
              <a:schemeClr val="dk2"/>
            </a:solidFill>
            <a:prstDash val="solid"/>
            <a:round/>
            <a:headEnd type="none" w="sm" len="sm"/>
            <a:tailEnd type="none" w="sm" len="sm"/>
          </a:ln>
        </p:spPr>
      </p:pic>
      <p:pic>
        <p:nvPicPr>
          <p:cNvPr id="114" name="Google Shape;114;p17"/>
          <p:cNvPicPr preferRelativeResize="0"/>
          <p:nvPr/>
        </p:nvPicPr>
        <p:blipFill>
          <a:blip r:embed="rId4">
            <a:alphaModFix/>
          </a:blip>
          <a:stretch>
            <a:fillRect/>
          </a:stretch>
        </p:blipFill>
        <p:spPr>
          <a:xfrm>
            <a:off x="3786850" y="2078875"/>
            <a:ext cx="4631299" cy="2261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70575" y="765925"/>
            <a:ext cx="2901050" cy="2874400"/>
          </a:xfrm>
          <a:prstGeom prst="rect">
            <a:avLst/>
          </a:prstGeom>
          <a:noFill/>
          <a:ln>
            <a:noFill/>
          </a:ln>
        </p:spPr>
      </p:pic>
      <p:pic>
        <p:nvPicPr>
          <p:cNvPr id="120" name="Google Shape;120;p18"/>
          <p:cNvPicPr preferRelativeResize="0"/>
          <p:nvPr/>
        </p:nvPicPr>
        <p:blipFill>
          <a:blip r:embed="rId4">
            <a:alphaModFix/>
          </a:blip>
          <a:stretch>
            <a:fillRect/>
          </a:stretch>
        </p:blipFill>
        <p:spPr>
          <a:xfrm>
            <a:off x="3267175" y="844650"/>
            <a:ext cx="2755725" cy="2672975"/>
          </a:xfrm>
          <a:prstGeom prst="rect">
            <a:avLst/>
          </a:prstGeom>
          <a:noFill/>
          <a:ln>
            <a:noFill/>
          </a:ln>
        </p:spPr>
      </p:pic>
      <p:pic>
        <p:nvPicPr>
          <p:cNvPr id="121" name="Google Shape;121;p18"/>
          <p:cNvPicPr preferRelativeResize="0"/>
          <p:nvPr/>
        </p:nvPicPr>
        <p:blipFill>
          <a:blip r:embed="rId5">
            <a:alphaModFix/>
          </a:blip>
          <a:stretch>
            <a:fillRect/>
          </a:stretch>
        </p:blipFill>
        <p:spPr>
          <a:xfrm>
            <a:off x="6271300" y="970475"/>
            <a:ext cx="2676150" cy="2547150"/>
          </a:xfrm>
          <a:prstGeom prst="rect">
            <a:avLst/>
          </a:prstGeom>
          <a:noFill/>
          <a:ln>
            <a:noFill/>
          </a:ln>
        </p:spPr>
      </p:pic>
      <p:sp>
        <p:nvSpPr>
          <p:cNvPr id="122" name="Google Shape;122;p18"/>
          <p:cNvSpPr txBox="1"/>
          <p:nvPr/>
        </p:nvSpPr>
        <p:spPr>
          <a:xfrm>
            <a:off x="133000" y="470375"/>
            <a:ext cx="5889900" cy="6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Univariate Plots</a:t>
            </a:r>
            <a:endParaRPr>
              <a:latin typeface="Lato"/>
              <a:ea typeface="Lato"/>
              <a:cs typeface="Lato"/>
              <a:sym typeface="Lato"/>
            </a:endParaRPr>
          </a:p>
        </p:txBody>
      </p:sp>
      <p:pic>
        <p:nvPicPr>
          <p:cNvPr id="123" name="Google Shape;123;p18"/>
          <p:cNvPicPr preferRelativeResize="0"/>
          <p:nvPr/>
        </p:nvPicPr>
        <p:blipFill>
          <a:blip r:embed="rId6">
            <a:alphaModFix/>
          </a:blip>
          <a:stretch>
            <a:fillRect/>
          </a:stretch>
        </p:blipFill>
        <p:spPr>
          <a:xfrm>
            <a:off x="152400" y="3792725"/>
            <a:ext cx="8002707" cy="1198375"/>
          </a:xfrm>
          <a:prstGeom prst="rect">
            <a:avLst/>
          </a:prstGeom>
          <a:noFill/>
          <a:ln>
            <a:noFill/>
          </a:ln>
        </p:spPr>
      </p:pic>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661F3ADE-9BFB-4070-94C8-1668189B73A0}"/>
                  </a:ext>
                </a:extLst>
              </p14:cNvPr>
              <p14:cNvContentPartPr/>
              <p14:nvPr/>
            </p14:nvContentPartPr>
            <p14:xfrm>
              <a:off x="1382820" y="3950610"/>
              <a:ext cx="365760" cy="42840"/>
            </p14:xfrm>
          </p:contentPart>
        </mc:Choice>
        <mc:Fallback>
          <p:pic>
            <p:nvPicPr>
              <p:cNvPr id="2" name="Ink 1">
                <a:extLst>
                  <a:ext uri="{FF2B5EF4-FFF2-40B4-BE49-F238E27FC236}">
                    <a16:creationId xmlns:a16="http://schemas.microsoft.com/office/drawing/2014/main" id="{661F3ADE-9BFB-4070-94C8-1668189B73A0}"/>
                  </a:ext>
                </a:extLst>
              </p:cNvPr>
              <p:cNvPicPr/>
              <p:nvPr/>
            </p:nvPicPr>
            <p:blipFill>
              <a:blip r:embed="rId8"/>
              <a:stretch>
                <a:fillRect/>
              </a:stretch>
            </p:blipFill>
            <p:spPr>
              <a:xfrm>
                <a:off x="1328820" y="3842970"/>
                <a:ext cx="473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8A3D2982-9ADD-42FD-872F-BDB803D6B022}"/>
                  </a:ext>
                </a:extLst>
              </p14:cNvPr>
              <p14:cNvContentPartPr/>
              <p14:nvPr/>
            </p14:nvContentPartPr>
            <p14:xfrm>
              <a:off x="3782940" y="4026930"/>
              <a:ext cx="182880" cy="360"/>
            </p14:xfrm>
          </p:contentPart>
        </mc:Choice>
        <mc:Fallback>
          <p:pic>
            <p:nvPicPr>
              <p:cNvPr id="3" name="Ink 2">
                <a:extLst>
                  <a:ext uri="{FF2B5EF4-FFF2-40B4-BE49-F238E27FC236}">
                    <a16:creationId xmlns:a16="http://schemas.microsoft.com/office/drawing/2014/main" id="{8A3D2982-9ADD-42FD-872F-BDB803D6B022}"/>
                  </a:ext>
                </a:extLst>
              </p:cNvPr>
              <p:cNvPicPr/>
              <p:nvPr/>
            </p:nvPicPr>
            <p:blipFill>
              <a:blip r:embed="rId10"/>
              <a:stretch>
                <a:fillRect/>
              </a:stretch>
            </p:blipFill>
            <p:spPr>
              <a:xfrm>
                <a:off x="3729300" y="3919290"/>
                <a:ext cx="290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B5BB8802-74F4-4B8B-BB9D-1E38D5C9E1EE}"/>
                  </a:ext>
                </a:extLst>
              </p14:cNvPr>
              <p14:cNvContentPartPr/>
              <p14:nvPr/>
            </p14:nvContentPartPr>
            <p14:xfrm>
              <a:off x="6975780" y="3996330"/>
              <a:ext cx="274320" cy="360"/>
            </p14:xfrm>
          </p:contentPart>
        </mc:Choice>
        <mc:Fallback>
          <p:pic>
            <p:nvPicPr>
              <p:cNvPr id="4" name="Ink 3">
                <a:extLst>
                  <a:ext uri="{FF2B5EF4-FFF2-40B4-BE49-F238E27FC236}">
                    <a16:creationId xmlns:a16="http://schemas.microsoft.com/office/drawing/2014/main" id="{B5BB8802-74F4-4B8B-BB9D-1E38D5C9E1EE}"/>
                  </a:ext>
                </a:extLst>
              </p:cNvPr>
              <p:cNvPicPr/>
              <p:nvPr/>
            </p:nvPicPr>
            <p:blipFill>
              <a:blip r:embed="rId12"/>
              <a:stretch>
                <a:fillRect/>
              </a:stretch>
            </p:blipFill>
            <p:spPr>
              <a:xfrm>
                <a:off x="6922140" y="3888690"/>
                <a:ext cx="381960" cy="216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31325" y="1318650"/>
            <a:ext cx="3335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Log Transformation of Skewed Data</a:t>
            </a:r>
            <a:endParaRPr/>
          </a:p>
          <a:p>
            <a:pPr marL="0" lvl="0" indent="0" algn="l" rtl="0">
              <a:spcBef>
                <a:spcPts val="0"/>
              </a:spcBef>
              <a:spcAft>
                <a:spcPts val="0"/>
              </a:spcAft>
              <a:buNone/>
            </a:pPr>
            <a:endParaRPr/>
          </a:p>
        </p:txBody>
      </p:sp>
      <p:sp>
        <p:nvSpPr>
          <p:cNvPr id="129" name="Google Shape;129;p19"/>
          <p:cNvSpPr txBox="1">
            <a:spLocks noGrp="1"/>
          </p:cNvSpPr>
          <p:nvPr>
            <p:ph type="body" idx="1"/>
          </p:nvPr>
        </p:nvSpPr>
        <p:spPr>
          <a:xfrm>
            <a:off x="311700" y="2480100"/>
            <a:ext cx="2977200" cy="2088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Target Variable is highly skewed towards 0</a:t>
            </a:r>
            <a:endParaRPr dirty="0"/>
          </a:p>
          <a:p>
            <a:pPr marL="457200" lvl="0" indent="-311150" algn="l" rtl="0">
              <a:spcBef>
                <a:spcPts val="0"/>
              </a:spcBef>
              <a:spcAft>
                <a:spcPts val="0"/>
              </a:spcAft>
              <a:buSzPts val="1300"/>
              <a:buChar char="●"/>
            </a:pPr>
            <a:r>
              <a:rPr lang="en" dirty="0"/>
              <a:t>Ln(‘Burned Area’+1)</a:t>
            </a:r>
            <a:endParaRPr dirty="0"/>
          </a:p>
          <a:p>
            <a:pPr marL="457200" lvl="0" indent="-311150" algn="l" rtl="0">
              <a:spcBef>
                <a:spcPts val="0"/>
              </a:spcBef>
              <a:spcAft>
                <a:spcPts val="0"/>
              </a:spcAft>
              <a:buSzPts val="1300"/>
              <a:buChar char="●"/>
            </a:pPr>
            <a:r>
              <a:rPr lang="en" dirty="0"/>
              <a:t>Skewness</a:t>
            </a:r>
            <a:endParaRPr dirty="0"/>
          </a:p>
          <a:p>
            <a:pPr marL="914400" lvl="1" indent="-298450" algn="l" rtl="0">
              <a:spcBef>
                <a:spcPts val="0"/>
              </a:spcBef>
              <a:spcAft>
                <a:spcPts val="0"/>
              </a:spcAft>
              <a:buSzPts val="1100"/>
              <a:buChar char="○"/>
            </a:pPr>
            <a:r>
              <a:rPr lang="en" dirty="0"/>
              <a:t>Before: 12.81</a:t>
            </a:r>
            <a:endParaRPr dirty="0"/>
          </a:p>
          <a:p>
            <a:pPr marL="914400" lvl="1" indent="-298450" algn="l" rtl="0">
              <a:spcBef>
                <a:spcPts val="0"/>
              </a:spcBef>
              <a:spcAft>
                <a:spcPts val="0"/>
              </a:spcAft>
              <a:buSzPts val="1100"/>
              <a:buChar char="○"/>
            </a:pPr>
            <a:r>
              <a:rPr lang="en" dirty="0"/>
              <a:t>After: 1.21</a:t>
            </a:r>
            <a:endParaRPr dirty="0"/>
          </a:p>
          <a:p>
            <a:pPr marL="457200" lvl="0" indent="-311150" algn="l" rtl="0">
              <a:spcBef>
                <a:spcPts val="0"/>
              </a:spcBef>
              <a:spcAft>
                <a:spcPts val="0"/>
              </a:spcAft>
              <a:buSzPts val="1300"/>
              <a:buChar char="●"/>
            </a:pPr>
            <a:r>
              <a:rPr lang="en" dirty="0"/>
              <a:t>RMSE</a:t>
            </a:r>
            <a:endParaRPr dirty="0"/>
          </a:p>
          <a:p>
            <a:pPr marL="914400" lvl="1" indent="-298450" algn="l" rtl="0">
              <a:spcBef>
                <a:spcPts val="0"/>
              </a:spcBef>
              <a:spcAft>
                <a:spcPts val="0"/>
              </a:spcAft>
              <a:buSzPts val="1100"/>
              <a:buChar char="○"/>
            </a:pPr>
            <a:r>
              <a:rPr lang="en" dirty="0"/>
              <a:t>Before: 32.77</a:t>
            </a:r>
            <a:endParaRPr dirty="0"/>
          </a:p>
          <a:p>
            <a:pPr marL="914400" lvl="1" indent="-298450" algn="l" rtl="0">
              <a:spcBef>
                <a:spcPts val="0"/>
              </a:spcBef>
              <a:spcAft>
                <a:spcPts val="0"/>
              </a:spcAft>
              <a:buSzPts val="1100"/>
              <a:buChar char="○"/>
            </a:pPr>
            <a:r>
              <a:rPr lang="en" dirty="0"/>
              <a:t>After: 1.38</a:t>
            </a:r>
            <a:endParaRPr dirty="0"/>
          </a:p>
          <a:p>
            <a:pPr marL="9144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30" name="Google Shape;130;p19"/>
          <p:cNvPicPr preferRelativeResize="0"/>
          <p:nvPr/>
        </p:nvPicPr>
        <p:blipFill>
          <a:blip r:embed="rId3">
            <a:alphaModFix/>
          </a:blip>
          <a:stretch>
            <a:fillRect/>
          </a:stretch>
        </p:blipFill>
        <p:spPr>
          <a:xfrm>
            <a:off x="3767023" y="1152475"/>
            <a:ext cx="4945675" cy="1707150"/>
          </a:xfrm>
          <a:prstGeom prst="rect">
            <a:avLst/>
          </a:prstGeom>
          <a:noFill/>
          <a:ln>
            <a:noFill/>
          </a:ln>
        </p:spPr>
      </p:pic>
      <p:pic>
        <p:nvPicPr>
          <p:cNvPr id="131" name="Google Shape;131;p19"/>
          <p:cNvPicPr preferRelativeResize="0"/>
          <p:nvPr/>
        </p:nvPicPr>
        <p:blipFill>
          <a:blip r:embed="rId4">
            <a:alphaModFix/>
          </a:blip>
          <a:stretch>
            <a:fillRect/>
          </a:stretch>
        </p:blipFill>
        <p:spPr>
          <a:xfrm>
            <a:off x="3767025" y="3151700"/>
            <a:ext cx="4774976" cy="17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Predictors Selection</a:t>
            </a:r>
            <a:endParaRPr/>
          </a:p>
        </p:txBody>
      </p:sp>
      <p:sp>
        <p:nvSpPr>
          <p:cNvPr id="137" name="Google Shape;137;p20"/>
          <p:cNvSpPr txBox="1">
            <a:spLocks noGrp="1"/>
          </p:cNvSpPr>
          <p:nvPr>
            <p:ph type="body" idx="1"/>
          </p:nvPr>
        </p:nvSpPr>
        <p:spPr>
          <a:xfrm>
            <a:off x="729450" y="2078875"/>
            <a:ext cx="34788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‘Temp’, ‘RH’, ‘wind’, ‘rain’</a:t>
            </a:r>
            <a:endParaRPr/>
          </a:p>
          <a:p>
            <a:pPr marL="457200" lvl="0" indent="-311150" algn="l" rtl="0">
              <a:spcBef>
                <a:spcPts val="0"/>
              </a:spcBef>
              <a:spcAft>
                <a:spcPts val="0"/>
              </a:spcAft>
              <a:buSzPts val="1300"/>
              <a:buChar char="●"/>
            </a:pPr>
            <a:r>
              <a:rPr lang="en"/>
              <a:t>Reasons: </a:t>
            </a:r>
            <a:endParaRPr/>
          </a:p>
          <a:p>
            <a:pPr marL="914400" lvl="1" indent="-298450" algn="l" rtl="0">
              <a:spcBef>
                <a:spcPts val="0"/>
              </a:spcBef>
              <a:spcAft>
                <a:spcPts val="0"/>
              </a:spcAft>
              <a:buSzPts val="1100"/>
              <a:buChar char="○"/>
            </a:pPr>
            <a:r>
              <a:rPr lang="en"/>
              <a:t>Interpretability</a:t>
            </a:r>
            <a:endParaRPr/>
          </a:p>
          <a:p>
            <a:pPr marL="914400" lvl="1" indent="-298450" algn="l" rtl="0">
              <a:spcBef>
                <a:spcPts val="0"/>
              </a:spcBef>
              <a:spcAft>
                <a:spcPts val="0"/>
              </a:spcAft>
              <a:buSzPts val="1100"/>
              <a:buChar char="○"/>
            </a:pPr>
            <a:r>
              <a:rPr lang="en"/>
              <a:t>Collinearity</a:t>
            </a:r>
            <a:endParaRPr/>
          </a:p>
          <a:p>
            <a:pPr marL="0" lvl="0" indent="0" algn="l" rtl="0">
              <a:spcBef>
                <a:spcPts val="1600"/>
              </a:spcBef>
              <a:spcAft>
                <a:spcPts val="1600"/>
              </a:spcAft>
              <a:buNone/>
            </a:pPr>
            <a:endParaRPr/>
          </a:p>
        </p:txBody>
      </p:sp>
      <p:pic>
        <p:nvPicPr>
          <p:cNvPr id="138" name="Google Shape;138;p20"/>
          <p:cNvPicPr preferRelativeResize="0"/>
          <p:nvPr/>
        </p:nvPicPr>
        <p:blipFill>
          <a:blip r:embed="rId3">
            <a:alphaModFix/>
          </a:blip>
          <a:stretch>
            <a:fillRect/>
          </a:stretch>
        </p:blipFill>
        <p:spPr>
          <a:xfrm>
            <a:off x="4434600" y="2254450"/>
            <a:ext cx="3983550" cy="189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29450" y="1210100"/>
            <a:ext cx="39966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Predictors Examination</a:t>
            </a:r>
            <a:endParaRPr/>
          </a:p>
        </p:txBody>
      </p:sp>
      <p:sp>
        <p:nvSpPr>
          <p:cNvPr id="144" name="Google Shape;144;p21"/>
          <p:cNvSpPr txBox="1">
            <a:spLocks noGrp="1"/>
          </p:cNvSpPr>
          <p:nvPr>
            <p:ph type="body" idx="1"/>
          </p:nvPr>
        </p:nvSpPr>
        <p:spPr>
          <a:xfrm>
            <a:off x="729450" y="2062400"/>
            <a:ext cx="3153300" cy="2655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Among four predictors, ‘rain’ is the most skewed one.</a:t>
            </a:r>
            <a:endParaRPr/>
          </a:p>
          <a:p>
            <a:pPr marL="457200" lvl="0" indent="-311150" algn="l" rtl="0">
              <a:spcBef>
                <a:spcPts val="0"/>
              </a:spcBef>
              <a:spcAft>
                <a:spcPts val="0"/>
              </a:spcAft>
              <a:buSzPts val="1300"/>
              <a:buChar char="●"/>
            </a:pPr>
            <a:r>
              <a:rPr lang="en"/>
              <a:t>Solution: remove one outlier</a:t>
            </a:r>
            <a:endParaRPr/>
          </a:p>
          <a:p>
            <a:pPr marL="914400" lvl="1" indent="-298450" algn="l" rtl="0">
              <a:spcBef>
                <a:spcPts val="0"/>
              </a:spcBef>
              <a:spcAft>
                <a:spcPts val="0"/>
              </a:spcAft>
              <a:buSzPts val="1100"/>
              <a:buChar char="○"/>
            </a:pPr>
            <a:r>
              <a:rPr lang="en"/>
              <a:t>For ‘rain’ variable: only one data point is 6.4, while the rest is below 1.5</a:t>
            </a:r>
            <a:endParaRPr/>
          </a:p>
          <a:p>
            <a:pPr marL="914400" lvl="1" indent="-298450" algn="l" rtl="0">
              <a:spcBef>
                <a:spcPts val="0"/>
              </a:spcBef>
              <a:spcAft>
                <a:spcPts val="0"/>
              </a:spcAft>
              <a:buSzPts val="1100"/>
              <a:buChar char="○"/>
            </a:pPr>
            <a:r>
              <a:rPr lang="en"/>
              <a:t>Skewness</a:t>
            </a:r>
            <a:endParaRPr/>
          </a:p>
          <a:p>
            <a:pPr marL="1371600" lvl="2" indent="-298450" algn="l" rtl="0">
              <a:spcBef>
                <a:spcPts val="0"/>
              </a:spcBef>
              <a:spcAft>
                <a:spcPts val="0"/>
              </a:spcAft>
              <a:buSzPts val="1100"/>
              <a:buChar char="■"/>
            </a:pPr>
            <a:r>
              <a:rPr lang="en"/>
              <a:t>Before: 19.76</a:t>
            </a:r>
            <a:endParaRPr/>
          </a:p>
          <a:p>
            <a:pPr marL="1371600" lvl="2" indent="-298450" algn="l" rtl="0">
              <a:spcBef>
                <a:spcPts val="0"/>
              </a:spcBef>
              <a:spcAft>
                <a:spcPts val="0"/>
              </a:spcAft>
              <a:buSzPts val="1100"/>
              <a:buChar char="■"/>
            </a:pPr>
            <a:r>
              <a:rPr lang="en"/>
              <a:t>After: 11.48</a:t>
            </a:r>
            <a:endParaRPr/>
          </a:p>
          <a:p>
            <a:pPr marL="914400" lvl="1" indent="-298450" algn="l" rtl="0">
              <a:spcBef>
                <a:spcPts val="0"/>
              </a:spcBef>
              <a:spcAft>
                <a:spcPts val="0"/>
              </a:spcAft>
              <a:buSzPts val="1100"/>
              <a:buChar char="○"/>
            </a:pPr>
            <a:r>
              <a:rPr lang="en"/>
              <a:t>RMSE</a:t>
            </a:r>
            <a:endParaRPr/>
          </a:p>
          <a:p>
            <a:pPr marL="1371600" lvl="2" indent="-298450" algn="l" rtl="0">
              <a:spcBef>
                <a:spcPts val="0"/>
              </a:spcBef>
              <a:spcAft>
                <a:spcPts val="0"/>
              </a:spcAft>
              <a:buSzPts val="1100"/>
              <a:buChar char="■"/>
            </a:pPr>
            <a:r>
              <a:rPr lang="en"/>
              <a:t>Before: 1.38</a:t>
            </a:r>
            <a:endParaRPr/>
          </a:p>
          <a:p>
            <a:pPr marL="1371600" lvl="2" indent="-298450" algn="l" rtl="0">
              <a:spcBef>
                <a:spcPts val="0"/>
              </a:spcBef>
              <a:spcAft>
                <a:spcPts val="0"/>
              </a:spcAft>
              <a:buSzPts val="1100"/>
              <a:buChar char="■"/>
            </a:pPr>
            <a:r>
              <a:rPr lang="en"/>
              <a:t>After: 0.63</a:t>
            </a:r>
            <a:endParaRPr/>
          </a:p>
          <a:p>
            <a:pPr marL="1371600" lvl="0" indent="0" algn="l" rtl="0">
              <a:spcBef>
                <a:spcPts val="1600"/>
              </a:spcBef>
              <a:spcAft>
                <a:spcPts val="1600"/>
              </a:spcAft>
              <a:buNone/>
            </a:pPr>
            <a:endParaRPr/>
          </a:p>
        </p:txBody>
      </p:sp>
      <p:pic>
        <p:nvPicPr>
          <p:cNvPr id="145" name="Google Shape;145;p21"/>
          <p:cNvPicPr preferRelativeResize="0"/>
          <p:nvPr/>
        </p:nvPicPr>
        <p:blipFill rotWithShape="1">
          <a:blip r:embed="rId3">
            <a:alphaModFix/>
          </a:blip>
          <a:srcRect t="60028" r="47434" b="19945"/>
          <a:stretch/>
        </p:blipFill>
        <p:spPr>
          <a:xfrm>
            <a:off x="4686400" y="1073638"/>
            <a:ext cx="1997400" cy="3397025"/>
          </a:xfrm>
          <a:prstGeom prst="rect">
            <a:avLst/>
          </a:prstGeom>
          <a:noFill/>
          <a:ln>
            <a:noFill/>
          </a:ln>
        </p:spPr>
      </p:pic>
      <p:pic>
        <p:nvPicPr>
          <p:cNvPr id="146" name="Google Shape;146;p21"/>
          <p:cNvPicPr preferRelativeResize="0"/>
          <p:nvPr/>
        </p:nvPicPr>
        <p:blipFill rotWithShape="1">
          <a:blip r:embed="rId3">
            <a:alphaModFix/>
          </a:blip>
          <a:srcRect t="79992" r="47434"/>
          <a:stretch/>
        </p:blipFill>
        <p:spPr>
          <a:xfrm>
            <a:off x="6786100" y="1073650"/>
            <a:ext cx="2043273" cy="34750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397</Words>
  <Application>Microsoft Office PowerPoint</Application>
  <PresentationFormat>On-screen Show (16:9)</PresentationFormat>
  <Paragraphs>81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vt:lpstr>
      <vt:lpstr>Lora</vt:lpstr>
      <vt:lpstr>Raleway</vt:lpstr>
      <vt:lpstr>Streamline</vt:lpstr>
      <vt:lpstr>Forest Fires Prediction with Meteorological Data</vt:lpstr>
      <vt:lpstr>Problem Description</vt:lpstr>
      <vt:lpstr>Data Description</vt:lpstr>
      <vt:lpstr>Features and Labels</vt:lpstr>
      <vt:lpstr>Exploratory Data Analysis</vt:lpstr>
      <vt:lpstr>PowerPoint Presentation</vt:lpstr>
      <vt:lpstr>Log Transformation of Skewed Data </vt:lpstr>
      <vt:lpstr>Predictors Selection</vt:lpstr>
      <vt:lpstr>Predictors Examination</vt:lpstr>
      <vt:lpstr>Regression Models Comparison</vt:lpstr>
      <vt:lpstr>Inference</vt:lpstr>
      <vt:lpstr>Future Work</vt:lpstr>
      <vt:lpstr>Team Contribution</vt:lpstr>
      <vt:lpstr>Thankyou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Fires Prediction with Meteorological Data</dc:title>
  <cp:lastModifiedBy>anjali chintam</cp:lastModifiedBy>
  <cp:revision>7</cp:revision>
  <dcterms:modified xsi:type="dcterms:W3CDTF">2020-11-20T02:26:10Z</dcterms:modified>
</cp:coreProperties>
</file>