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8"/>
  </p:notesMasterIdLst>
  <p:sldIdLst>
    <p:sldId id="256" r:id="rId2"/>
    <p:sldId id="257" r:id="rId3"/>
    <p:sldId id="259" r:id="rId4"/>
    <p:sldId id="258" r:id="rId5"/>
    <p:sldId id="260" r:id="rId6"/>
    <p:sldId id="261" r:id="rId7"/>
    <p:sldId id="273" r:id="rId8"/>
    <p:sldId id="274" r:id="rId9"/>
    <p:sldId id="275" r:id="rId10"/>
    <p:sldId id="276" r:id="rId11"/>
    <p:sldId id="277" r:id="rId12"/>
    <p:sldId id="278" r:id="rId13"/>
    <p:sldId id="269" r:id="rId14"/>
    <p:sldId id="283" r:id="rId15"/>
    <p:sldId id="271" r:id="rId16"/>
    <p:sldId id="262" r:id="rId17"/>
    <p:sldId id="279" r:id="rId18"/>
    <p:sldId id="280" r:id="rId19"/>
    <p:sldId id="281" r:id="rId20"/>
    <p:sldId id="272" r:id="rId21"/>
    <p:sldId id="282" r:id="rId22"/>
    <p:sldId id="270" r:id="rId23"/>
    <p:sldId id="265" r:id="rId24"/>
    <p:sldId id="284" r:id="rId25"/>
    <p:sldId id="26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19789-99D6-E9B2-3C38-6323B4C60F0C}" v="1049" dt="2020-11-19T01:20:32.269"/>
    <p1510:client id="{53BC2BD2-69A2-433F-BE8B-D79372B46DB2}" v="381" dt="2020-11-19T20:51:54.472"/>
    <p1510:client id="{5F05CD61-4646-52BD-837C-64D0A7AF9C4E}" v="1022" dt="2020-11-19T05:37:25.375"/>
    <p1510:client id="{6FB95A94-B780-96EC-ABDC-E8A9CED0C6C2}" v="429" dt="2020-11-19T22:44:21.981"/>
    <p1510:client id="{733921CF-68CA-D0C7-E26A-CFA625816008}" v="203" dt="2020-11-19T04:58:09.838"/>
    <p1510:client id="{8EA03B3D-DF78-36C5-8525-D5F8D0FCD5E3}" v="1200" dt="2020-11-19T21:05:13.560"/>
    <p1510:client id="{B12E186A-5C9C-8A8A-4A5C-FC65DD34CB21}" v="768" dt="2020-11-19T23:02:42.125"/>
    <p1510:client id="{C90E8667-AAC5-0E50-9BA5-9F97A85102C6}" v="2495" dt="2020-11-18T08:29:21.545"/>
    <p1510:client id="{CB1C27DF-D938-0D9F-3FCE-39B4E63D516A}" v="296" dt="2020-11-18T01:55:42.828"/>
    <p1510:client id="{E5F776DA-8AA2-4BD1-9904-B6943FC15291}" v="102" dt="2020-11-17T19:08:05.962"/>
    <p1510:client id="{F34CC040-DBCE-BFD7-3B48-D7886105A9FD}" v="2356" dt="2020-11-19T08:35:44.476"/>
    <p1510:client id="{F9E567A7-EFAE-98B9-B8D5-8433E7C3EF00}" v="279" dt="2020-11-19T22:46:13.955"/>
    <p1510:client id="{FF8804C9-E5CF-443C-AD88-AB4A3896DC61}" v="2189" dt="2020-11-17T20:30:40.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2C7D4-4CF7-4CF9-9F79-448C868CB1D8}" type="datetimeFigureOut">
              <a:rPr lang="en-US"/>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7CAA3-62E6-49ED-B8D1-254B9E3BD550}" type="slidenum">
              <a:rPr lang="en-US"/>
              <a:t>‹#›</a:t>
            </a:fld>
            <a:endParaRPr lang="en-US"/>
          </a:p>
        </p:txBody>
      </p:sp>
    </p:spTree>
    <p:extLst>
      <p:ext uri="{BB962C8B-B14F-4D97-AF65-F5344CB8AC3E}">
        <p14:creationId xmlns:p14="http://schemas.microsoft.com/office/powerpoint/2010/main" val="88854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GS is the best performing overall. Only Apple stocks overtook one of its competitors.</a:t>
            </a:r>
          </a:p>
          <a:p>
            <a:r>
              <a:rPr lang="en-US">
                <a:cs typeface="Calibri"/>
              </a:rPr>
              <a:t>Apple is also the most volatile.  JNJ is the least </a:t>
            </a:r>
            <a:r>
              <a:rPr lang="en-US" err="1">
                <a:cs typeface="Calibri"/>
              </a:rPr>
              <a:t>volitile</a:t>
            </a:r>
            <a:r>
              <a:rPr lang="en-US">
                <a:cs typeface="Calibri"/>
              </a:rPr>
              <a:t>.</a:t>
            </a:r>
          </a:p>
        </p:txBody>
      </p:sp>
      <p:sp>
        <p:nvSpPr>
          <p:cNvPr id="4" name="Slide Number Placeholder 3"/>
          <p:cNvSpPr>
            <a:spLocks noGrp="1"/>
          </p:cNvSpPr>
          <p:nvPr>
            <p:ph type="sldNum" sz="quarter" idx="5"/>
          </p:nvPr>
        </p:nvSpPr>
        <p:spPr/>
        <p:txBody>
          <a:bodyPr/>
          <a:lstStyle/>
          <a:p>
            <a:fld id="{A5F7CAA3-62E6-49ED-B8D1-254B9E3BD550}" type="slidenum">
              <a:rPr lang="en-US"/>
              <a:t>15</a:t>
            </a:fld>
            <a:endParaRPr lang="en-US"/>
          </a:p>
        </p:txBody>
      </p:sp>
    </p:spTree>
    <p:extLst>
      <p:ext uri="{BB962C8B-B14F-4D97-AF65-F5344CB8AC3E}">
        <p14:creationId xmlns:p14="http://schemas.microsoft.com/office/powerpoint/2010/main" val="342698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5697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3103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3858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3158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62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10954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488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5306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7379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7588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11/19/2020</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9155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11/19/2020</a:t>
            </a:fld>
            <a:endParaRPr lang="en-US"/>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a:p>
        </p:txBody>
      </p:sp>
    </p:spTree>
    <p:extLst>
      <p:ext uri="{BB962C8B-B14F-4D97-AF65-F5344CB8AC3E}">
        <p14:creationId xmlns:p14="http://schemas.microsoft.com/office/powerpoint/2010/main" val="4039541580"/>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lumenlearning.com/boundless-economics/chapter/introducing-the-market-syste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2AlXVGyI289zs7k-1Vuy6HEecTesFYSa/view?usp=shar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83900" y="808790"/>
            <a:ext cx="6119131" cy="2409110"/>
          </a:xfrm>
        </p:spPr>
        <p:txBody>
          <a:bodyPr>
            <a:normAutofit/>
          </a:bodyPr>
          <a:lstStyle/>
          <a:p>
            <a:r>
              <a:rPr lang="en-US">
                <a:ea typeface="+mj-lt"/>
                <a:cs typeface="+mj-lt"/>
              </a:rPr>
              <a:t>Stock Market Prediction</a:t>
            </a:r>
            <a:endParaRPr lang="en-US"/>
          </a:p>
          <a:p>
            <a:endParaRPr lang="en-US"/>
          </a:p>
        </p:txBody>
      </p:sp>
      <p:sp>
        <p:nvSpPr>
          <p:cNvPr id="3" name="Subtitle 2"/>
          <p:cNvSpPr>
            <a:spLocks noGrp="1"/>
          </p:cNvSpPr>
          <p:nvPr>
            <p:ph type="subTitle" idx="1"/>
          </p:nvPr>
        </p:nvSpPr>
        <p:spPr>
          <a:xfrm>
            <a:off x="5742779" y="3645853"/>
            <a:ext cx="5353346" cy="2504122"/>
          </a:xfrm>
        </p:spPr>
        <p:txBody>
          <a:bodyPr>
            <a:normAutofit lnSpcReduction="10000"/>
          </a:bodyPr>
          <a:lstStyle/>
          <a:p>
            <a:r>
              <a:rPr lang="en-US">
                <a:solidFill>
                  <a:srgbClr val="FFFFFF"/>
                </a:solidFill>
              </a:rPr>
              <a:t>Group 17</a:t>
            </a:r>
          </a:p>
          <a:p>
            <a:r>
              <a:rPr lang="en-US">
                <a:solidFill>
                  <a:srgbClr val="FFFFFF"/>
                </a:solidFill>
              </a:rPr>
              <a:t>IST718</a:t>
            </a:r>
            <a:endParaRPr lang="en-US">
              <a:solidFill>
                <a:srgbClr val="FFFFFF">
                  <a:alpha val="70000"/>
                </a:srgbClr>
              </a:solidFill>
            </a:endParaRPr>
          </a:p>
          <a:p>
            <a:r>
              <a:rPr lang="en-US">
                <a:solidFill>
                  <a:srgbClr val="FFFFFF"/>
                </a:solidFill>
              </a:rPr>
              <a:t>Group members: </a:t>
            </a:r>
          </a:p>
          <a:p>
            <a:r>
              <a:rPr lang="en-US" i="0">
                <a:solidFill>
                  <a:srgbClr val="FFFFFF"/>
                </a:solidFill>
                <a:ea typeface="+mn-lt"/>
                <a:cs typeface="+mn-lt"/>
              </a:rPr>
              <a:t>Rishabh Agarwal, Wesley Stevens, Haoyang Shang, Xin Bai</a:t>
            </a:r>
            <a:endParaRPr lang="en-US">
              <a:solidFill>
                <a:srgbClr val="FFFFFF"/>
              </a:solidFill>
            </a:endParaRPr>
          </a:p>
          <a:p>
            <a:endParaRPr lang="en-US"/>
          </a:p>
        </p:txBody>
      </p:sp>
      <p:pic>
        <p:nvPicPr>
          <p:cNvPr id="6" name="Picture 3" descr="A picture containing building, object, indoor, large&#10;&#10;Description automatically generated">
            <a:extLst>
              <a:ext uri="{FF2B5EF4-FFF2-40B4-BE49-F238E27FC236}">
                <a16:creationId xmlns:a16="http://schemas.microsoft.com/office/drawing/2014/main" id="{80DE0FDA-E34E-45DD-82A0-B78F926FCBE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1233" r="31233"/>
          <a:stretch/>
        </p:blipFill>
        <p:spPr>
          <a:xfrm>
            <a:off x="-912374" y="10"/>
            <a:ext cx="5899296" cy="6857989"/>
          </a:xfrm>
          <a:prstGeom prst="rect">
            <a:avLst/>
          </a:prstGeom>
        </p:spPr>
      </p:pic>
      <p:cxnSp>
        <p:nvCxnSpPr>
          <p:cNvPr id="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23086C1-128B-4C8F-B437-7B53A9A9EC0D}"/>
              </a:ext>
            </a:extLst>
          </p:cNvPr>
          <p:cNvSpPr txBox="1"/>
          <p:nvPr/>
        </p:nvSpPr>
        <p:spPr>
          <a:xfrm>
            <a:off x="0" y="6858000"/>
            <a:ext cx="3863975" cy="317500"/>
          </a:xfrm>
          <a:prstGeom prst="rect">
            <a:avLst/>
          </a:prstGeom>
        </p:spPr>
        <p:txBody>
          <a:bodyPr>
            <a:normAutofit fontScale="55000" lnSpcReduction="20000"/>
          </a:bodyPr>
          <a:lstStyle/>
          <a:p>
            <a:r>
              <a:rPr lang="en-US">
                <a:hlinkClick r:id="rId3"/>
              </a:rPr>
              <a:t>This Photo</a:t>
            </a:r>
            <a:r>
              <a:rPr lang="en-US"/>
              <a:t> by Unknown author is licensed under </a:t>
            </a:r>
            <a:r>
              <a:rPr lang="en-US">
                <a:hlinkClick r:id="rId4"/>
              </a:rPr>
              <a:t>CC BY-SA</a:t>
            </a:r>
            <a:r>
              <a:rPr lang="en-US"/>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fontScale="92500"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rPr>
              <a:t>We made a word cloud based on average closing price of each company through the years and hope that will bring a more intuitive view of how these company performance.</a:t>
            </a:r>
            <a:endParaRPr lang="en-US"/>
          </a:p>
          <a:p>
            <a:pPr marL="0" indent="-359410"/>
            <a:endParaRPr lang="en-US"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3" name="Picture 4" descr="A picture containing diagram&#10;&#10;Description automatically generated">
            <a:extLst>
              <a:ext uri="{FF2B5EF4-FFF2-40B4-BE49-F238E27FC236}">
                <a16:creationId xmlns:a16="http://schemas.microsoft.com/office/drawing/2014/main" id="{F8BB4B39-A046-4F70-8184-C9AA94C1DFB8}"/>
              </a:ext>
            </a:extLst>
          </p:cNvPr>
          <p:cNvPicPr>
            <a:picLocks noChangeAspect="1"/>
          </p:cNvPicPr>
          <p:nvPr/>
        </p:nvPicPr>
        <p:blipFill>
          <a:blip r:embed="rId2"/>
          <a:stretch>
            <a:fillRect/>
          </a:stretch>
        </p:blipFill>
        <p:spPr>
          <a:xfrm>
            <a:off x="3273469" y="2385238"/>
            <a:ext cx="5645063" cy="3611523"/>
          </a:xfrm>
          <a:prstGeom prst="rect">
            <a:avLst/>
          </a:prstGeom>
        </p:spPr>
      </p:pic>
    </p:spTree>
    <p:extLst>
      <p:ext uri="{BB962C8B-B14F-4D97-AF65-F5344CB8AC3E}">
        <p14:creationId xmlns:p14="http://schemas.microsoft.com/office/powerpoint/2010/main" val="23573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fontScale="92500"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rPr>
              <a:t>From the word cloud we could see that GS (</a:t>
            </a:r>
            <a:r>
              <a:rPr lang="en-US">
                <a:solidFill>
                  <a:srgbClr val="FFFFFF"/>
                </a:solidFill>
                <a:ea typeface="+mn-lt"/>
                <a:cs typeface="+mn-lt"/>
              </a:rPr>
              <a:t>Goldman Sachs Group)</a:t>
            </a:r>
            <a:r>
              <a:rPr lang="en-US">
                <a:solidFill>
                  <a:srgbClr val="FFFFFF"/>
                </a:solidFill>
              </a:rPr>
              <a:t> is outstanding. So we choose GS as example to visualize our stock data. </a:t>
            </a:r>
            <a:endParaRPr lang="en-US"/>
          </a:p>
          <a:p>
            <a:pPr marL="0" indent="-359410"/>
            <a:endParaRPr lang="en-US"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4" name="Picture 4" descr="Chart, histogram&#10;&#10;Description automatically generated">
            <a:extLst>
              <a:ext uri="{FF2B5EF4-FFF2-40B4-BE49-F238E27FC236}">
                <a16:creationId xmlns:a16="http://schemas.microsoft.com/office/drawing/2014/main" id="{52C4B936-B5E4-4C40-9975-2B429990681A}"/>
              </a:ext>
            </a:extLst>
          </p:cNvPr>
          <p:cNvPicPr>
            <a:picLocks noChangeAspect="1"/>
          </p:cNvPicPr>
          <p:nvPr/>
        </p:nvPicPr>
        <p:blipFill>
          <a:blip r:embed="rId2"/>
          <a:stretch>
            <a:fillRect/>
          </a:stretch>
        </p:blipFill>
        <p:spPr>
          <a:xfrm>
            <a:off x="1134155" y="2213056"/>
            <a:ext cx="9402320" cy="4373422"/>
          </a:xfrm>
          <a:prstGeom prst="rect">
            <a:avLst/>
          </a:prstGeom>
        </p:spPr>
      </p:pic>
    </p:spTree>
    <p:extLst>
      <p:ext uri="{BB962C8B-B14F-4D97-AF65-F5344CB8AC3E}">
        <p14:creationId xmlns:p14="http://schemas.microsoft.com/office/powerpoint/2010/main" val="73165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ea typeface="+mn-lt"/>
                <a:cs typeface="+mn-lt"/>
              </a:rPr>
              <a:t>This plot shows the distribution of GS closing price through the years with a histogram</a:t>
            </a:r>
            <a:endParaRPr lang="en-US">
              <a:solidFill>
                <a:srgbClr val="FFFFFF"/>
              </a:solidFill>
            </a:endParaRPr>
          </a:p>
          <a:p>
            <a:pPr marL="0" indent="-359410"/>
            <a:endParaRPr lang="en-US"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3" name="Picture 4" descr="Chart, histogram&#10;&#10;Description automatically generated">
            <a:extLst>
              <a:ext uri="{FF2B5EF4-FFF2-40B4-BE49-F238E27FC236}">
                <a16:creationId xmlns:a16="http://schemas.microsoft.com/office/drawing/2014/main" id="{7F26A857-3249-4E55-A157-15FB7731ABD5}"/>
              </a:ext>
            </a:extLst>
          </p:cNvPr>
          <p:cNvPicPr>
            <a:picLocks noChangeAspect="1"/>
          </p:cNvPicPr>
          <p:nvPr/>
        </p:nvPicPr>
        <p:blipFill>
          <a:blip r:embed="rId2"/>
          <a:stretch>
            <a:fillRect/>
          </a:stretch>
        </p:blipFill>
        <p:spPr>
          <a:xfrm>
            <a:off x="1603332" y="2013406"/>
            <a:ext cx="8985336" cy="4501323"/>
          </a:xfrm>
          <a:prstGeom prst="rect">
            <a:avLst/>
          </a:prstGeom>
        </p:spPr>
      </p:pic>
    </p:spTree>
    <p:extLst>
      <p:ext uri="{BB962C8B-B14F-4D97-AF65-F5344CB8AC3E}">
        <p14:creationId xmlns:p14="http://schemas.microsoft.com/office/powerpoint/2010/main" val="337149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9659-B5A4-4954-B0E1-9AFE9485AE2A}"/>
              </a:ext>
            </a:extLst>
          </p:cNvPr>
          <p:cNvSpPr>
            <a:spLocks noGrp="1"/>
          </p:cNvSpPr>
          <p:nvPr>
            <p:ph type="title"/>
          </p:nvPr>
        </p:nvSpPr>
        <p:spPr/>
        <p:txBody>
          <a:bodyPr/>
          <a:lstStyle/>
          <a:p>
            <a:r>
              <a:rPr lang="en-US">
                <a:ea typeface="+mj-lt"/>
                <a:cs typeface="+mj-lt"/>
              </a:rPr>
              <a:t>SUMMARY OF METHODS USED</a:t>
            </a:r>
          </a:p>
          <a:p>
            <a:endParaRPr lang="en-US"/>
          </a:p>
        </p:txBody>
      </p:sp>
      <p:sp>
        <p:nvSpPr>
          <p:cNvPr id="3" name="Text Placeholder 2">
            <a:extLst>
              <a:ext uri="{FF2B5EF4-FFF2-40B4-BE49-F238E27FC236}">
                <a16:creationId xmlns:a16="http://schemas.microsoft.com/office/drawing/2014/main" id="{AFFBE30A-77B4-44B6-83D6-2E0B50318FC2}"/>
              </a:ext>
            </a:extLst>
          </p:cNvPr>
          <p:cNvSpPr>
            <a:spLocks noGrp="1"/>
          </p:cNvSpPr>
          <p:nvPr>
            <p:ph type="body" idx="1"/>
          </p:nvPr>
        </p:nvSpPr>
        <p:spPr/>
        <p:txBody>
          <a:bodyPr/>
          <a:lstStyle/>
          <a:p>
            <a:r>
              <a:rPr lang="en-US">
                <a:solidFill>
                  <a:srgbClr val="FFFFFF"/>
                </a:solidFill>
              </a:rPr>
              <a:t>Regression Models</a:t>
            </a:r>
            <a:endParaRPr lang="en-US"/>
          </a:p>
        </p:txBody>
      </p:sp>
      <p:sp>
        <p:nvSpPr>
          <p:cNvPr id="4" name="Content Placeholder 3">
            <a:extLst>
              <a:ext uri="{FF2B5EF4-FFF2-40B4-BE49-F238E27FC236}">
                <a16:creationId xmlns:a16="http://schemas.microsoft.com/office/drawing/2014/main" id="{17968CAB-B251-4696-973C-93FFD85801B4}"/>
              </a:ext>
            </a:extLst>
          </p:cNvPr>
          <p:cNvSpPr>
            <a:spLocks noGrp="1"/>
          </p:cNvSpPr>
          <p:nvPr>
            <p:ph sz="half" idx="2"/>
          </p:nvPr>
        </p:nvSpPr>
        <p:spPr/>
        <p:txBody>
          <a:bodyPr/>
          <a:lstStyle/>
          <a:p>
            <a:pPr marL="359410" indent="-359410"/>
            <a:r>
              <a:rPr lang="en-US">
                <a:solidFill>
                  <a:srgbClr val="FFFFFF"/>
                </a:solidFill>
              </a:rPr>
              <a:t>Random Forest</a:t>
            </a:r>
          </a:p>
          <a:p>
            <a:pPr marL="359410" indent="-359410">
              <a:buClr>
                <a:srgbClr val="E0C1A8"/>
              </a:buClr>
            </a:pPr>
            <a:r>
              <a:rPr lang="en-US">
                <a:solidFill>
                  <a:srgbClr val="FFFFFF"/>
                </a:solidFill>
              </a:rPr>
              <a:t>GBT</a:t>
            </a:r>
            <a:endParaRPr lang="en-US">
              <a:solidFill>
                <a:srgbClr val="FFFFFF">
                  <a:alpha val="70000"/>
                </a:srgbClr>
              </a:solidFill>
            </a:endParaRPr>
          </a:p>
          <a:p>
            <a:pPr marL="359410" indent="-359410">
              <a:buClr>
                <a:srgbClr val="E0C1A8"/>
              </a:buClr>
            </a:pPr>
            <a:r>
              <a:rPr lang="en-US">
                <a:solidFill>
                  <a:srgbClr val="FFFFFF"/>
                </a:solidFill>
              </a:rPr>
              <a:t>Linear Regression</a:t>
            </a:r>
            <a:endParaRPr lang="en-US">
              <a:solidFill>
                <a:srgbClr val="FFFFFF">
                  <a:alpha val="70000"/>
                </a:srgbClr>
              </a:solidFill>
            </a:endParaRPr>
          </a:p>
        </p:txBody>
      </p:sp>
      <p:sp>
        <p:nvSpPr>
          <p:cNvPr id="5" name="Text Placeholder 4">
            <a:extLst>
              <a:ext uri="{FF2B5EF4-FFF2-40B4-BE49-F238E27FC236}">
                <a16:creationId xmlns:a16="http://schemas.microsoft.com/office/drawing/2014/main" id="{9D83C64E-C029-4F76-A3E8-A83085729308}"/>
              </a:ext>
            </a:extLst>
          </p:cNvPr>
          <p:cNvSpPr>
            <a:spLocks noGrp="1"/>
          </p:cNvSpPr>
          <p:nvPr>
            <p:ph type="body" sz="quarter" idx="3"/>
          </p:nvPr>
        </p:nvSpPr>
        <p:spPr/>
        <p:txBody>
          <a:bodyPr/>
          <a:lstStyle/>
          <a:p>
            <a:r>
              <a:rPr lang="en-US">
                <a:solidFill>
                  <a:srgbClr val="FFFFFF"/>
                </a:solidFill>
              </a:rPr>
              <a:t>Moving Average</a:t>
            </a:r>
            <a:endParaRPr lang="en-US"/>
          </a:p>
        </p:txBody>
      </p:sp>
      <p:sp>
        <p:nvSpPr>
          <p:cNvPr id="6" name="Content Placeholder 5">
            <a:extLst>
              <a:ext uri="{FF2B5EF4-FFF2-40B4-BE49-F238E27FC236}">
                <a16:creationId xmlns:a16="http://schemas.microsoft.com/office/drawing/2014/main" id="{C3C7D850-94B7-4320-8479-E2DFA9281956}"/>
              </a:ext>
            </a:extLst>
          </p:cNvPr>
          <p:cNvSpPr>
            <a:spLocks noGrp="1"/>
          </p:cNvSpPr>
          <p:nvPr>
            <p:ph sz="quarter" idx="4"/>
          </p:nvPr>
        </p:nvSpPr>
        <p:spPr/>
        <p:txBody>
          <a:bodyPr/>
          <a:lstStyle/>
          <a:p>
            <a:pPr marL="359410" indent="-359410"/>
            <a:r>
              <a:rPr lang="en-US">
                <a:solidFill>
                  <a:srgbClr val="FFFFFF"/>
                </a:solidFill>
              </a:rPr>
              <a:t>Technique often used in Time Series analysis.</a:t>
            </a:r>
          </a:p>
          <a:p>
            <a:pPr marL="359410" indent="-359410">
              <a:buClr>
                <a:srgbClr val="E0C1A8"/>
              </a:buClr>
            </a:pPr>
            <a:r>
              <a:rPr lang="en-US">
                <a:solidFill>
                  <a:srgbClr val="FFFFFF"/>
                </a:solidFill>
              </a:rPr>
              <a:t>Calculates the output variable by averaging the inputs over a time window.</a:t>
            </a:r>
          </a:p>
          <a:p>
            <a:pPr marL="359410" indent="-359410">
              <a:buClr>
                <a:srgbClr val="E0C1A8"/>
              </a:buClr>
            </a:pPr>
            <a:r>
              <a:rPr lang="en-US">
                <a:solidFill>
                  <a:srgbClr val="FFFFFF"/>
                </a:solidFill>
              </a:rPr>
              <a:t>Produces a generally reliable "smooth" forecast.</a:t>
            </a:r>
            <a:endParaRPr lang="en-US">
              <a:solidFill>
                <a:srgbClr val="FFFFFF">
                  <a:alpha val="70000"/>
                </a:srgbClr>
              </a:solidFill>
            </a:endParaRPr>
          </a:p>
        </p:txBody>
      </p:sp>
    </p:spTree>
    <p:extLst>
      <p:ext uri="{BB962C8B-B14F-4D97-AF65-F5344CB8AC3E}">
        <p14:creationId xmlns:p14="http://schemas.microsoft.com/office/powerpoint/2010/main" val="68445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3F36-7C3E-4BEA-87A5-58B101FD8592}"/>
              </a:ext>
            </a:extLst>
          </p:cNvPr>
          <p:cNvSpPr>
            <a:spLocks noGrp="1"/>
          </p:cNvSpPr>
          <p:nvPr>
            <p:ph type="title"/>
          </p:nvPr>
        </p:nvSpPr>
        <p:spPr>
          <a:xfrm>
            <a:off x="1079500" y="472262"/>
            <a:ext cx="10026650" cy="655637"/>
          </a:xfrm>
        </p:spPr>
        <p:txBody>
          <a:bodyPr>
            <a:normAutofit fontScale="90000"/>
          </a:bodyPr>
          <a:lstStyle/>
          <a:p>
            <a:r>
              <a:rPr lang="en-US">
                <a:ea typeface="+mj-lt"/>
                <a:cs typeface="+mj-lt"/>
              </a:rPr>
              <a:t>MOVING AVERAGE PLOT FOR 5 Top Companies </a:t>
            </a:r>
          </a:p>
          <a:p>
            <a:endParaRPr lang="en-US"/>
          </a:p>
        </p:txBody>
      </p:sp>
      <p:sp>
        <p:nvSpPr>
          <p:cNvPr id="3" name="Content Placeholder 2">
            <a:extLst>
              <a:ext uri="{FF2B5EF4-FFF2-40B4-BE49-F238E27FC236}">
                <a16:creationId xmlns:a16="http://schemas.microsoft.com/office/drawing/2014/main" id="{E5A0FABD-582F-4D5C-A183-5AE903F01300}"/>
              </a:ext>
            </a:extLst>
          </p:cNvPr>
          <p:cNvSpPr>
            <a:spLocks noGrp="1"/>
          </p:cNvSpPr>
          <p:nvPr>
            <p:ph idx="1"/>
          </p:nvPr>
        </p:nvSpPr>
        <p:spPr>
          <a:xfrm>
            <a:off x="1042329" y="1214554"/>
            <a:ext cx="10026650" cy="3978275"/>
          </a:xfrm>
        </p:spPr>
        <p:txBody>
          <a:bodyPr/>
          <a:lstStyle/>
          <a:p>
            <a:pPr marL="359410" indent="-359410">
              <a:buClr>
                <a:srgbClr val="E0C1A8"/>
              </a:buClr>
            </a:pPr>
            <a:r>
              <a:rPr lang="en-US">
                <a:solidFill>
                  <a:srgbClr val="FFFFFF"/>
                </a:solidFill>
              </a:rPr>
              <a:t>Easier to compare how stocks perform between companies.</a:t>
            </a:r>
          </a:p>
          <a:p>
            <a:pPr marL="359410" indent="-359410">
              <a:buClr>
                <a:srgbClr val="E0C1A8"/>
              </a:buClr>
            </a:pPr>
            <a:r>
              <a:rPr lang="en-US">
                <a:solidFill>
                  <a:srgbClr val="FFFFFF"/>
                </a:solidFill>
              </a:rPr>
              <a:t>Seems to follow trends seen in the data exploration.</a:t>
            </a:r>
            <a:endParaRPr lang="en-US"/>
          </a:p>
        </p:txBody>
      </p:sp>
      <p:pic>
        <p:nvPicPr>
          <p:cNvPr id="5" name="Picture 5" descr="Chart, line chart&#10;&#10;Description automatically generated">
            <a:extLst>
              <a:ext uri="{FF2B5EF4-FFF2-40B4-BE49-F238E27FC236}">
                <a16:creationId xmlns:a16="http://schemas.microsoft.com/office/drawing/2014/main" id="{EE2DC1C1-9E7C-446F-9A9F-10FBA9AF0A5C}"/>
              </a:ext>
            </a:extLst>
          </p:cNvPr>
          <p:cNvPicPr>
            <a:picLocks noChangeAspect="1"/>
          </p:cNvPicPr>
          <p:nvPr/>
        </p:nvPicPr>
        <p:blipFill>
          <a:blip r:embed="rId2"/>
          <a:stretch>
            <a:fillRect/>
          </a:stretch>
        </p:blipFill>
        <p:spPr>
          <a:xfrm>
            <a:off x="64370" y="2433317"/>
            <a:ext cx="11978471" cy="4390467"/>
          </a:xfrm>
          <a:prstGeom prst="rect">
            <a:avLst/>
          </a:prstGeom>
        </p:spPr>
      </p:pic>
    </p:spTree>
    <p:extLst>
      <p:ext uri="{BB962C8B-B14F-4D97-AF65-F5344CB8AC3E}">
        <p14:creationId xmlns:p14="http://schemas.microsoft.com/office/powerpoint/2010/main" val="2952871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0" descr="Chart&#10;&#10;Description automatically generated">
            <a:extLst>
              <a:ext uri="{FF2B5EF4-FFF2-40B4-BE49-F238E27FC236}">
                <a16:creationId xmlns:a16="http://schemas.microsoft.com/office/drawing/2014/main" id="{77012A04-FEAE-4BEA-B647-93F341491CF5}"/>
              </a:ext>
            </a:extLst>
          </p:cNvPr>
          <p:cNvPicPr>
            <a:picLocks noChangeAspect="1"/>
          </p:cNvPicPr>
          <p:nvPr/>
        </p:nvPicPr>
        <p:blipFill>
          <a:blip r:embed="rId3"/>
          <a:stretch>
            <a:fillRect/>
          </a:stretch>
        </p:blipFill>
        <p:spPr>
          <a:xfrm>
            <a:off x="42288" y="2372082"/>
            <a:ext cx="12099277" cy="4452666"/>
          </a:xfrm>
          <a:prstGeom prst="rect">
            <a:avLst/>
          </a:prstGeom>
        </p:spPr>
      </p:pic>
      <p:sp>
        <p:nvSpPr>
          <p:cNvPr id="2" name="TextBox 1">
            <a:extLst>
              <a:ext uri="{FF2B5EF4-FFF2-40B4-BE49-F238E27FC236}">
                <a16:creationId xmlns:a16="http://schemas.microsoft.com/office/drawing/2014/main" id="{EFA3C0E0-29BE-4484-96A4-D0BCD3E66519}"/>
              </a:ext>
            </a:extLst>
          </p:cNvPr>
          <p:cNvSpPr txBox="1"/>
          <p:nvPr/>
        </p:nvSpPr>
        <p:spPr>
          <a:xfrm>
            <a:off x="1202473" y="1351156"/>
            <a:ext cx="10242395" cy="883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59410" indent="-359410">
              <a:lnSpc>
                <a:spcPct val="125000"/>
              </a:lnSpc>
              <a:spcBef>
                <a:spcPts val="1000"/>
              </a:spcBef>
              <a:buFont typeface="Arial"/>
              <a:buChar char="•"/>
            </a:pPr>
            <a:r>
              <a:rPr lang="en-US">
                <a:ea typeface="+mn-lt"/>
                <a:cs typeface="+mn-lt"/>
              </a:rPr>
              <a:t>This shows the volatility of stocks.</a:t>
            </a:r>
          </a:p>
          <a:p>
            <a:pPr marL="359410" indent="-359410">
              <a:lnSpc>
                <a:spcPct val="125000"/>
              </a:lnSpc>
              <a:spcBef>
                <a:spcPts val="1000"/>
              </a:spcBef>
              <a:buFont typeface="Arial"/>
              <a:buChar char="•"/>
            </a:pPr>
            <a:r>
              <a:rPr lang="en-US"/>
              <a:t>Apple seems to be the most volatile whereas JNJ is the least.</a:t>
            </a:r>
          </a:p>
        </p:txBody>
      </p:sp>
      <p:sp>
        <p:nvSpPr>
          <p:cNvPr id="3" name="TextBox 2">
            <a:extLst>
              <a:ext uri="{FF2B5EF4-FFF2-40B4-BE49-F238E27FC236}">
                <a16:creationId xmlns:a16="http://schemas.microsoft.com/office/drawing/2014/main" id="{07AFDB50-EA84-4625-B31A-3AF2D854F335}"/>
              </a:ext>
            </a:extLst>
          </p:cNvPr>
          <p:cNvSpPr txBox="1"/>
          <p:nvPr/>
        </p:nvSpPr>
        <p:spPr>
          <a:xfrm>
            <a:off x="1205959" y="518299"/>
            <a:ext cx="1072561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r>
              <a:rPr lang="en-US" sz="2500" cap="all">
                <a:latin typeface="Rockwell Nova Light"/>
                <a:ea typeface="+mn-lt"/>
                <a:cs typeface="+mn-lt"/>
              </a:rPr>
              <a:t>MOVING </a:t>
            </a:r>
            <a:r>
              <a:rPr lang="en-US" sz="2500" cap="all" err="1">
                <a:latin typeface="Rockwell Nova Light"/>
                <a:ea typeface="+mn-lt"/>
                <a:cs typeface="+mn-lt"/>
              </a:rPr>
              <a:t>StD</a:t>
            </a:r>
            <a:r>
              <a:rPr lang="en-US" sz="2500" cap="all">
                <a:latin typeface="Rockwell Nova Light"/>
                <a:ea typeface="+mn-lt"/>
                <a:cs typeface="+mn-lt"/>
              </a:rPr>
              <a:t> PLOT FOR 5 TOP COMPANIES </a:t>
            </a:r>
            <a:endParaRPr lang="en-US" sz="2500">
              <a:latin typeface="Rockwell Nova Light"/>
              <a:ea typeface="+mn-lt"/>
              <a:cs typeface="+mn-lt"/>
            </a:endParaRPr>
          </a:p>
          <a:p>
            <a:endParaRPr lang="en-US" sz="2500">
              <a:latin typeface="Rockwell Nova Light"/>
            </a:endParaRPr>
          </a:p>
        </p:txBody>
      </p:sp>
    </p:spTree>
    <p:extLst>
      <p:ext uri="{BB962C8B-B14F-4D97-AF65-F5344CB8AC3E}">
        <p14:creationId xmlns:p14="http://schemas.microsoft.com/office/powerpoint/2010/main" val="378464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A4CD-0CC0-413E-B441-60BBF081CBA2}"/>
              </a:ext>
            </a:extLst>
          </p:cNvPr>
          <p:cNvSpPr>
            <a:spLocks noGrp="1"/>
          </p:cNvSpPr>
          <p:nvPr>
            <p:ph type="title"/>
          </p:nvPr>
        </p:nvSpPr>
        <p:spPr/>
        <p:txBody>
          <a:bodyPr/>
          <a:lstStyle/>
          <a:p>
            <a:r>
              <a:rPr lang="en-US"/>
              <a:t>Results Summary</a:t>
            </a:r>
          </a:p>
        </p:txBody>
      </p:sp>
      <p:sp>
        <p:nvSpPr>
          <p:cNvPr id="3" name="Content Placeholder 2">
            <a:extLst>
              <a:ext uri="{FF2B5EF4-FFF2-40B4-BE49-F238E27FC236}">
                <a16:creationId xmlns:a16="http://schemas.microsoft.com/office/drawing/2014/main" id="{8A811597-716B-4141-8CA4-03A523D82EA3}"/>
              </a:ext>
            </a:extLst>
          </p:cNvPr>
          <p:cNvSpPr>
            <a:spLocks noGrp="1"/>
          </p:cNvSpPr>
          <p:nvPr>
            <p:ph idx="1"/>
          </p:nvPr>
        </p:nvSpPr>
        <p:spPr>
          <a:xfrm>
            <a:off x="1079500" y="1570122"/>
            <a:ext cx="10026650" cy="5294681"/>
          </a:xfrm>
        </p:spPr>
        <p:txBody>
          <a:bodyPr/>
          <a:lstStyle/>
          <a:p>
            <a:pPr marL="0" indent="0">
              <a:buNone/>
            </a:pPr>
            <a:r>
              <a:rPr lang="en-US" sz="2800" b="1">
                <a:solidFill>
                  <a:srgbClr val="FFFFFF"/>
                </a:solidFill>
              </a:rPr>
              <a:t>Prediction of top performance stocks</a:t>
            </a:r>
            <a:endParaRPr lang="en-US"/>
          </a:p>
          <a:p>
            <a:pPr marL="359410" indent="-359410">
              <a:buClr>
                <a:srgbClr val="E0C1A8"/>
              </a:buClr>
            </a:pPr>
            <a:r>
              <a:rPr lang="en-US" b="1">
                <a:solidFill>
                  <a:srgbClr val="FFFFFF"/>
                </a:solidFill>
              </a:rPr>
              <a:t>Random Forest ML model predicting close price</a:t>
            </a:r>
            <a:r>
              <a:rPr lang="en-US" b="1">
                <a:solidFill>
                  <a:srgbClr val="FFFFFF"/>
                </a:solidFill>
                <a:ea typeface="+mn-lt"/>
                <a:cs typeface="+mn-lt"/>
              </a:rPr>
              <a:t> of Apple (</a:t>
            </a:r>
            <a:r>
              <a:rPr lang="en-US">
                <a:solidFill>
                  <a:srgbClr val="FFFFFF"/>
                </a:solidFill>
                <a:ea typeface="+mn-lt"/>
                <a:cs typeface="+mn-lt"/>
              </a:rPr>
              <a:t>AAPL)</a:t>
            </a:r>
            <a:endParaRPr lang="en-US">
              <a:solidFill>
                <a:srgbClr val="FFFFFF"/>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
        <p:nvSpPr>
          <p:cNvPr id="5" name="TextBox 4">
            <a:extLst>
              <a:ext uri="{FF2B5EF4-FFF2-40B4-BE49-F238E27FC236}">
                <a16:creationId xmlns:a16="http://schemas.microsoft.com/office/drawing/2014/main" id="{C53E01A1-0425-4E53-AAFA-86A01DCE135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7C4DCE8C-C231-4288-8BAE-9D5B14A44AF7}"/>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TextBox 6">
            <a:extLst>
              <a:ext uri="{FF2B5EF4-FFF2-40B4-BE49-F238E27FC236}">
                <a16:creationId xmlns:a16="http://schemas.microsoft.com/office/drawing/2014/main" id="{66323BED-1E1B-42E1-B071-3999ADBB1C70}"/>
              </a:ext>
            </a:extLst>
          </p:cNvPr>
          <p:cNvSpPr txBox="1"/>
          <p:nvPr/>
        </p:nvSpPr>
        <p:spPr>
          <a:xfrm>
            <a:off x="1076779" y="5866493"/>
            <a:ext cx="99567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By using Random Forest model, the prediction line is shown in the graph. AAPL's closing price has indicated a bullish trend between the period of analysis.</a:t>
            </a:r>
          </a:p>
        </p:txBody>
      </p:sp>
      <p:pic>
        <p:nvPicPr>
          <p:cNvPr id="8" name="Picture 8" descr="Chart, line chart&#10;&#10;Description automatically generated">
            <a:extLst>
              <a:ext uri="{FF2B5EF4-FFF2-40B4-BE49-F238E27FC236}">
                <a16:creationId xmlns:a16="http://schemas.microsoft.com/office/drawing/2014/main" id="{BDD29CD6-220C-4AF7-895B-28B8FFB2F4F7}"/>
              </a:ext>
            </a:extLst>
          </p:cNvPr>
          <p:cNvPicPr>
            <a:picLocks noChangeAspect="1"/>
          </p:cNvPicPr>
          <p:nvPr/>
        </p:nvPicPr>
        <p:blipFill>
          <a:blip r:embed="rId2"/>
          <a:stretch>
            <a:fillRect/>
          </a:stretch>
        </p:blipFill>
        <p:spPr>
          <a:xfrm>
            <a:off x="1373688" y="2660620"/>
            <a:ext cx="9830843" cy="3046339"/>
          </a:xfrm>
          <a:prstGeom prst="rect">
            <a:avLst/>
          </a:prstGeom>
        </p:spPr>
      </p:pic>
    </p:spTree>
    <p:extLst>
      <p:ext uri="{BB962C8B-B14F-4D97-AF65-F5344CB8AC3E}">
        <p14:creationId xmlns:p14="http://schemas.microsoft.com/office/powerpoint/2010/main" val="694314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5E63-2C51-476D-BA3C-A4C91369A05F}"/>
              </a:ext>
            </a:extLst>
          </p:cNvPr>
          <p:cNvSpPr>
            <a:spLocks noGrp="1"/>
          </p:cNvSpPr>
          <p:nvPr>
            <p:ph type="title"/>
          </p:nvPr>
        </p:nvSpPr>
        <p:spPr>
          <a:xfrm>
            <a:off x="1079500" y="1061370"/>
            <a:ext cx="10026650" cy="655637"/>
          </a:xfrm>
        </p:spPr>
        <p:txBody>
          <a:bodyPr/>
          <a:lstStyle/>
          <a:p>
            <a:r>
              <a:rPr lang="en-US" b="1"/>
              <a:t>GBT model predicting Microsoft (MSFT)</a:t>
            </a:r>
            <a:endParaRPr lang="en-US"/>
          </a:p>
          <a:p>
            <a:endParaRPr lang="en-US"/>
          </a:p>
        </p:txBody>
      </p:sp>
      <p:sp>
        <p:nvSpPr>
          <p:cNvPr id="6" name="TextBox 5">
            <a:extLst>
              <a:ext uri="{FF2B5EF4-FFF2-40B4-BE49-F238E27FC236}">
                <a16:creationId xmlns:a16="http://schemas.microsoft.com/office/drawing/2014/main" id="{A58951E4-D60F-473B-B8B1-278CB19FB9D8}"/>
              </a:ext>
            </a:extLst>
          </p:cNvPr>
          <p:cNvSpPr txBox="1"/>
          <p:nvPr/>
        </p:nvSpPr>
        <p:spPr>
          <a:xfrm>
            <a:off x="1076779" y="5358493"/>
            <a:ext cx="102615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By using GBT model,  the prediction line is shown in the graph. </a:t>
            </a:r>
            <a:r>
              <a:rPr lang="en-US">
                <a:ea typeface="+mn-lt"/>
                <a:cs typeface="+mn-lt"/>
              </a:rPr>
              <a:t>The trend of Microsoft's closing price has indicated a strong bullish trend between Feb 2013 to Feb 2018.  </a:t>
            </a:r>
          </a:p>
          <a:p>
            <a:endParaRPr lang="en-US"/>
          </a:p>
        </p:txBody>
      </p:sp>
      <p:pic>
        <p:nvPicPr>
          <p:cNvPr id="7" name="Picture 7" descr="Chart, line chart&#10;&#10;Description automatically generated">
            <a:extLst>
              <a:ext uri="{FF2B5EF4-FFF2-40B4-BE49-F238E27FC236}">
                <a16:creationId xmlns:a16="http://schemas.microsoft.com/office/drawing/2014/main" id="{D82E208C-4D2F-4BBF-B9B2-D52550371913}"/>
              </a:ext>
            </a:extLst>
          </p:cNvPr>
          <p:cNvPicPr>
            <a:picLocks noGrp="1" noChangeAspect="1"/>
          </p:cNvPicPr>
          <p:nvPr>
            <p:ph idx="1"/>
          </p:nvPr>
        </p:nvPicPr>
        <p:blipFill>
          <a:blip r:embed="rId2"/>
          <a:stretch>
            <a:fillRect/>
          </a:stretch>
        </p:blipFill>
        <p:spPr>
          <a:xfrm>
            <a:off x="1079500" y="1847154"/>
            <a:ext cx="10026650" cy="3462595"/>
          </a:xfrm>
        </p:spPr>
      </p:pic>
    </p:spTree>
    <p:extLst>
      <p:ext uri="{BB962C8B-B14F-4D97-AF65-F5344CB8AC3E}">
        <p14:creationId xmlns:p14="http://schemas.microsoft.com/office/powerpoint/2010/main" val="1039868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0AB1-BB63-45DE-B6D2-9194FADC0B3D}"/>
              </a:ext>
            </a:extLst>
          </p:cNvPr>
          <p:cNvSpPr>
            <a:spLocks noGrp="1"/>
          </p:cNvSpPr>
          <p:nvPr>
            <p:ph type="title"/>
          </p:nvPr>
        </p:nvSpPr>
        <p:spPr>
          <a:xfrm>
            <a:off x="1079500" y="760581"/>
            <a:ext cx="10026650" cy="906294"/>
          </a:xfrm>
        </p:spPr>
        <p:txBody>
          <a:bodyPr/>
          <a:lstStyle/>
          <a:p>
            <a:r>
              <a:rPr lang="en-US" b="1"/>
              <a:t>Linear Regression Model predicting JNJ</a:t>
            </a:r>
            <a:endParaRPr lang="en-US"/>
          </a:p>
          <a:p>
            <a:endParaRPr lang="en-US"/>
          </a:p>
        </p:txBody>
      </p:sp>
      <p:sp>
        <p:nvSpPr>
          <p:cNvPr id="6" name="TextBox 5">
            <a:extLst>
              <a:ext uri="{FF2B5EF4-FFF2-40B4-BE49-F238E27FC236}">
                <a16:creationId xmlns:a16="http://schemas.microsoft.com/office/drawing/2014/main" id="{963099DC-A6BD-44CC-953C-E16B38E0408C}"/>
              </a:ext>
            </a:extLst>
          </p:cNvPr>
          <p:cNvSpPr txBox="1"/>
          <p:nvPr/>
        </p:nvSpPr>
        <p:spPr>
          <a:xfrm>
            <a:off x="1116884" y="5027625"/>
            <a:ext cx="1010538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By using Linear Regression model,  the prediction line is shown in the graph. The trend of stock Johnson and Johnson's (JNJ) closing price has indicated a bullish trend between Feb 2013 to Feb 2018.  </a:t>
            </a:r>
          </a:p>
          <a:p>
            <a:pPr marL="285750" indent="-285750">
              <a:buFont typeface="Arial"/>
              <a:buChar char="•"/>
            </a:pPr>
            <a:r>
              <a:rPr lang="en-US"/>
              <a:t>There is sharp fall in the price at the end of the analysis period which might be due to micro or macroeconomic factors affecting the company.</a:t>
            </a:r>
          </a:p>
        </p:txBody>
      </p:sp>
      <p:pic>
        <p:nvPicPr>
          <p:cNvPr id="7" name="Picture 7" descr="Chart, line chart, histogram&#10;&#10;Description automatically generated">
            <a:extLst>
              <a:ext uri="{FF2B5EF4-FFF2-40B4-BE49-F238E27FC236}">
                <a16:creationId xmlns:a16="http://schemas.microsoft.com/office/drawing/2014/main" id="{047D2845-E89B-4133-A930-A8E1428E227A}"/>
              </a:ext>
            </a:extLst>
          </p:cNvPr>
          <p:cNvPicPr>
            <a:picLocks noGrp="1" noChangeAspect="1"/>
          </p:cNvPicPr>
          <p:nvPr>
            <p:ph idx="1"/>
          </p:nvPr>
        </p:nvPicPr>
        <p:blipFill>
          <a:blip r:embed="rId2"/>
          <a:stretch>
            <a:fillRect/>
          </a:stretch>
        </p:blipFill>
        <p:spPr>
          <a:xfrm>
            <a:off x="1079500" y="1401063"/>
            <a:ext cx="10026650" cy="3553706"/>
          </a:xfrm>
        </p:spPr>
      </p:pic>
    </p:spTree>
    <p:extLst>
      <p:ext uri="{BB962C8B-B14F-4D97-AF65-F5344CB8AC3E}">
        <p14:creationId xmlns:p14="http://schemas.microsoft.com/office/powerpoint/2010/main" val="421709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3709F-A845-4C27-BF96-71E7C264F4CD}"/>
              </a:ext>
            </a:extLst>
          </p:cNvPr>
          <p:cNvSpPr>
            <a:spLocks noGrp="1"/>
          </p:cNvSpPr>
          <p:nvPr>
            <p:ph type="title"/>
          </p:nvPr>
        </p:nvSpPr>
        <p:spPr>
          <a:xfrm>
            <a:off x="540988" y="540033"/>
            <a:ext cx="3884962" cy="1331604"/>
          </a:xfrm>
        </p:spPr>
        <p:txBody>
          <a:bodyPr anchor="b">
            <a:normAutofit/>
          </a:bodyPr>
          <a:lstStyle/>
          <a:p>
            <a:pPr algn="ctr"/>
            <a:r>
              <a:rPr lang="en-US"/>
              <a:t>Comparing three models</a:t>
            </a:r>
          </a:p>
        </p:txBody>
      </p:sp>
      <p:cxnSp>
        <p:nvCxnSpPr>
          <p:cNvPr id="21" name="Straight Connector 2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FB317B-E36E-45CD-991D-C8AB410D143C}"/>
              </a:ext>
            </a:extLst>
          </p:cNvPr>
          <p:cNvSpPr>
            <a:spLocks noGrp="1"/>
          </p:cNvSpPr>
          <p:nvPr>
            <p:ph idx="1"/>
          </p:nvPr>
        </p:nvSpPr>
        <p:spPr>
          <a:xfrm>
            <a:off x="540988" y="2410354"/>
            <a:ext cx="4445750" cy="3901415"/>
          </a:xfrm>
        </p:spPr>
        <p:txBody>
          <a:bodyPr vert="horz" lIns="0" tIns="0" rIns="0" bIns="0" rtlCol="0" anchor="t" anchorCtr="0">
            <a:noAutofit/>
          </a:bodyPr>
          <a:lstStyle/>
          <a:p>
            <a:pPr marL="359410" indent="-359410">
              <a:lnSpc>
                <a:spcPct val="115000"/>
              </a:lnSpc>
            </a:pPr>
            <a:r>
              <a:rPr lang="en-US" sz="1600">
                <a:solidFill>
                  <a:srgbClr val="FFFFFF"/>
                </a:solidFill>
                <a:ea typeface="+mn-lt"/>
                <a:cs typeface="+mn-lt"/>
              </a:rPr>
              <a:t>GBTs are more sensitive to overfitting if the data is noisy.</a:t>
            </a:r>
            <a:endParaRPr lang="en-US" sz="1600">
              <a:solidFill>
                <a:srgbClr val="FFFFFF"/>
              </a:solidFill>
            </a:endParaRPr>
          </a:p>
          <a:p>
            <a:pPr marL="359410" indent="-359410">
              <a:lnSpc>
                <a:spcPct val="115000"/>
              </a:lnSpc>
              <a:buClr>
                <a:srgbClr val="E0C1A8"/>
              </a:buClr>
            </a:pPr>
            <a:r>
              <a:rPr lang="en-US" sz="1600">
                <a:solidFill>
                  <a:srgbClr val="FFFFFF"/>
                </a:solidFill>
                <a:ea typeface="+mn-lt"/>
                <a:cs typeface="+mn-lt"/>
              </a:rPr>
              <a:t>GBT works well for unbalanced datasets by strengthening the impact of the positive class.</a:t>
            </a:r>
          </a:p>
          <a:p>
            <a:pPr marL="359410" indent="-359410">
              <a:lnSpc>
                <a:spcPct val="115000"/>
              </a:lnSpc>
              <a:buClr>
                <a:srgbClr val="E0C1A8"/>
              </a:buClr>
            </a:pPr>
            <a:r>
              <a:rPr lang="en-US" sz="1600">
                <a:solidFill>
                  <a:srgbClr val="FFFFFF"/>
                </a:solidFill>
                <a:ea typeface="+mn-lt"/>
                <a:cs typeface="+mn-lt"/>
              </a:rPr>
              <a:t>RF is harder to overfit than GBM. </a:t>
            </a:r>
            <a:endParaRPr lang="en-US" sz="1600">
              <a:solidFill>
                <a:srgbClr val="FFFFFF"/>
              </a:solidFill>
            </a:endParaRPr>
          </a:p>
          <a:p>
            <a:pPr marL="359410" indent="-359410">
              <a:lnSpc>
                <a:spcPct val="115000"/>
              </a:lnSpc>
              <a:buClr>
                <a:srgbClr val="E0C1A8"/>
              </a:buClr>
            </a:pPr>
            <a:r>
              <a:rPr lang="en-US" sz="1600">
                <a:solidFill>
                  <a:srgbClr val="FFFFFF"/>
                </a:solidFill>
              </a:rPr>
              <a:t>RF works well for </a:t>
            </a:r>
            <a:r>
              <a:rPr lang="en-US" sz="1600">
                <a:solidFill>
                  <a:srgbClr val="FFFFFF"/>
                </a:solidFill>
                <a:ea typeface="+mn-lt"/>
                <a:cs typeface="+mn-lt"/>
              </a:rPr>
              <a:t>high-dimensional problem with highly correlated features.</a:t>
            </a:r>
            <a:endParaRPr lang="en-US" sz="1600">
              <a:solidFill>
                <a:srgbClr val="FFFFFF"/>
              </a:solidFill>
            </a:endParaRPr>
          </a:p>
          <a:p>
            <a:pPr marL="359410" indent="-359410">
              <a:lnSpc>
                <a:spcPct val="115000"/>
              </a:lnSpc>
              <a:buClr>
                <a:srgbClr val="E0C1A8"/>
              </a:buClr>
            </a:pPr>
            <a:r>
              <a:rPr lang="en-US" sz="1600">
                <a:solidFill>
                  <a:srgbClr val="FFFFFF"/>
                </a:solidFill>
              </a:rPr>
              <a:t>Linear regression predicted stock price precisely, which shows that it works well when data has a linear shape.</a:t>
            </a:r>
          </a:p>
          <a:p>
            <a:pPr marL="359410" indent="-359410">
              <a:lnSpc>
                <a:spcPct val="115000"/>
              </a:lnSpc>
              <a:buClr>
                <a:srgbClr val="E0C1A8"/>
              </a:buClr>
            </a:pPr>
            <a:endParaRPr lang="en-US" sz="1300"/>
          </a:p>
        </p:txBody>
      </p:sp>
      <p:sp>
        <p:nvSpPr>
          <p:cNvPr id="23" name="Rectangle 22">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Table 4">
            <a:extLst>
              <a:ext uri="{FF2B5EF4-FFF2-40B4-BE49-F238E27FC236}">
                <a16:creationId xmlns:a16="http://schemas.microsoft.com/office/drawing/2014/main" id="{3B08BBCD-AC7B-42B5-B39A-361929A3BDEF}"/>
              </a:ext>
            </a:extLst>
          </p:cNvPr>
          <p:cNvGraphicFramePr>
            <a:graphicFrameLocks noGrp="1"/>
          </p:cNvGraphicFramePr>
          <p:nvPr>
            <p:extLst>
              <p:ext uri="{D42A27DB-BD31-4B8C-83A1-F6EECF244321}">
                <p14:modId xmlns:p14="http://schemas.microsoft.com/office/powerpoint/2010/main" val="3836490345"/>
              </p:ext>
            </p:extLst>
          </p:nvPr>
        </p:nvGraphicFramePr>
        <p:xfrm>
          <a:off x="6412301" y="704490"/>
          <a:ext cx="5218637" cy="5324272"/>
        </p:xfrm>
        <a:graphic>
          <a:graphicData uri="http://schemas.openxmlformats.org/drawingml/2006/table">
            <a:tbl>
              <a:tblPr firstRow="1" bandRow="1">
                <a:noFill/>
                <a:tableStyleId>{5C22544A-7EE6-4342-B048-85BDC9FD1C3A}</a:tableStyleId>
              </a:tblPr>
              <a:tblGrid>
                <a:gridCol w="3046300">
                  <a:extLst>
                    <a:ext uri="{9D8B030D-6E8A-4147-A177-3AD203B41FA5}">
                      <a16:colId xmlns:a16="http://schemas.microsoft.com/office/drawing/2014/main" val="3508110970"/>
                    </a:ext>
                  </a:extLst>
                </a:gridCol>
                <a:gridCol w="2172337">
                  <a:extLst>
                    <a:ext uri="{9D8B030D-6E8A-4147-A177-3AD203B41FA5}">
                      <a16:colId xmlns:a16="http://schemas.microsoft.com/office/drawing/2014/main" val="617465199"/>
                    </a:ext>
                  </a:extLst>
                </a:gridCol>
              </a:tblGrid>
              <a:tr h="1344503">
                <a:tc>
                  <a:txBody>
                    <a:bodyPr/>
                    <a:lstStyle/>
                    <a:p>
                      <a:r>
                        <a:rPr lang="en-US" sz="3300" b="0" cap="all" spc="150">
                          <a:solidFill>
                            <a:schemeClr val="lt1"/>
                          </a:solidFill>
                          <a:effectLst/>
                        </a:rPr>
                        <a:t>ML Model</a:t>
                      </a:r>
                    </a:p>
                  </a:txBody>
                  <a:tcPr marL="282629" marR="282629" marT="282629" marB="282629" anchor="b">
                    <a:lnL w="12700" cmpd="sng">
                      <a:noFill/>
                      <a:prstDash val="solid"/>
                    </a:lnL>
                    <a:lnR w="12700" cmpd="sng">
                      <a:noFill/>
                      <a:prstDash val="solid"/>
                    </a:lnR>
                    <a:lnT w="12700" cmpd="sng">
                      <a:noFill/>
                    </a:lnT>
                    <a:lnB w="12700" cmpd="sng">
                      <a:noFill/>
                      <a:prstDash val="solid"/>
                    </a:lnB>
                    <a:solidFill>
                      <a:srgbClr val="505356"/>
                    </a:solidFill>
                  </a:tcPr>
                </a:tc>
                <a:tc>
                  <a:txBody>
                    <a:bodyPr/>
                    <a:lstStyle/>
                    <a:p>
                      <a:r>
                        <a:rPr lang="en-US" sz="3300" b="0" cap="all" spc="150">
                          <a:solidFill>
                            <a:schemeClr val="lt1"/>
                          </a:solidFill>
                          <a:effectLst/>
                        </a:rPr>
                        <a:t>RMSE Score</a:t>
                      </a:r>
                    </a:p>
                  </a:txBody>
                  <a:tcPr marL="282629" marR="282629" marT="282629" marB="282629" anchor="b">
                    <a:lnL w="12700" cmpd="sng">
                      <a:noFill/>
                      <a:prstDash val="solid"/>
                    </a:lnL>
                    <a:lnR w="12700" cmpd="sng">
                      <a:noFill/>
                      <a:prstDash val="solid"/>
                    </a:lnR>
                    <a:lnT w="12700" cmpd="sng">
                      <a:noFill/>
                    </a:lnT>
                    <a:lnB w="12700" cmpd="sng">
                      <a:noFill/>
                      <a:prstDash val="solid"/>
                    </a:lnB>
                    <a:solidFill>
                      <a:srgbClr val="505356"/>
                    </a:solidFill>
                  </a:tcPr>
                </a:tc>
                <a:extLst>
                  <a:ext uri="{0D108BD9-81ED-4DB2-BD59-A6C34878D82A}">
                    <a16:rowId xmlns:a16="http://schemas.microsoft.com/office/drawing/2014/main" val="3556985347"/>
                  </a:ext>
                </a:extLst>
              </a:tr>
              <a:tr h="838969">
                <a:tc>
                  <a:txBody>
                    <a:bodyPr/>
                    <a:lstStyle/>
                    <a:p>
                      <a:r>
                        <a:rPr lang="en-US" sz="2700" cap="none" spc="0">
                          <a:solidFill>
                            <a:schemeClr val="tx1"/>
                          </a:solidFill>
                          <a:effectLst/>
                        </a:rPr>
                        <a:t>Random Forest</a:t>
                      </a: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noFill/>
                  </a:tcPr>
                </a:tc>
                <a:tc>
                  <a:txBody>
                    <a:bodyPr/>
                    <a:lstStyle/>
                    <a:p>
                      <a:pPr lvl="0" algn="r">
                        <a:buNone/>
                      </a:pPr>
                      <a:r>
                        <a:rPr lang="en-US" sz="2700" b="0" i="0" u="none" strike="noStrike" cap="none" spc="0" noProof="0">
                          <a:solidFill>
                            <a:srgbClr val="FFFFFF"/>
                          </a:solidFill>
                          <a:effectLst/>
                          <a:latin typeface="Avenir Next LT Pro Light"/>
                        </a:rPr>
                        <a:t>1.44697</a:t>
                      </a:r>
                      <a:endParaRPr lang="en-US"/>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65124329"/>
                  </a:ext>
                </a:extLst>
              </a:tr>
              <a:tr h="1183161">
                <a:tc>
                  <a:txBody>
                    <a:bodyPr/>
                    <a:lstStyle/>
                    <a:p>
                      <a:r>
                        <a:rPr lang="en-US" sz="2700" cap="none" spc="0">
                          <a:solidFill>
                            <a:schemeClr val="tx1"/>
                          </a:solidFill>
                          <a:effectLst/>
                        </a:rPr>
                        <a:t>Gradient Boosted Trees</a:t>
                      </a: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r"/>
                      <a:r>
                        <a:rPr lang="en-US" sz="2700" cap="none" spc="0">
                          <a:solidFill>
                            <a:schemeClr val="tx1"/>
                          </a:solidFill>
                          <a:effectLst/>
                        </a:rPr>
                        <a:t>0.9195</a:t>
                      </a:r>
                      <a:endParaRPr lang="en-US" sz="2700" cap="none" spc="0">
                        <a:solidFill>
                          <a:schemeClr val="tx1"/>
                        </a:solidFill>
                      </a:endParaRP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98595838"/>
                  </a:ext>
                </a:extLst>
              </a:tr>
              <a:tr h="1183161">
                <a:tc>
                  <a:txBody>
                    <a:bodyPr/>
                    <a:lstStyle/>
                    <a:p>
                      <a:r>
                        <a:rPr lang="en-US" sz="2700" cap="none" spc="0">
                          <a:solidFill>
                            <a:schemeClr val="tx1"/>
                          </a:solidFill>
                          <a:effectLst/>
                        </a:rPr>
                        <a:t>Linear Regression</a:t>
                      </a: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2700" cap="none" spc="0">
                          <a:solidFill>
                            <a:schemeClr val="tx1"/>
                          </a:solidFill>
                          <a:effectLst/>
                        </a:rPr>
                        <a:t>0.3823</a:t>
                      </a:r>
                      <a:endParaRPr lang="en-US" sz="2700" cap="none" spc="0">
                        <a:solidFill>
                          <a:schemeClr val="tx1"/>
                        </a:solidFill>
                      </a:endParaRPr>
                    </a:p>
                  </a:txBody>
                  <a:tcPr marL="282629" marR="282629" marT="282629" marB="28262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43557394"/>
                  </a:ext>
                </a:extLst>
              </a:tr>
            </a:tbl>
          </a:graphicData>
        </a:graphic>
      </p:graphicFrame>
    </p:spTree>
    <p:extLst>
      <p:ext uri="{BB962C8B-B14F-4D97-AF65-F5344CB8AC3E}">
        <p14:creationId xmlns:p14="http://schemas.microsoft.com/office/powerpoint/2010/main" val="415791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55FC-FD45-474B-B8F8-74A1E97CC539}"/>
              </a:ext>
            </a:extLst>
          </p:cNvPr>
          <p:cNvSpPr>
            <a:spLocks noGrp="1"/>
          </p:cNvSpPr>
          <p:nvPr>
            <p:ph type="title"/>
          </p:nvPr>
        </p:nvSpPr>
        <p:spPr/>
        <p:txBody>
          <a:bodyPr/>
          <a:lstStyle/>
          <a:p>
            <a:r>
              <a:rPr lang="en-US"/>
              <a:t>Project Objective</a:t>
            </a:r>
          </a:p>
        </p:txBody>
      </p:sp>
      <p:sp>
        <p:nvSpPr>
          <p:cNvPr id="3" name="Content Placeholder 2">
            <a:extLst>
              <a:ext uri="{FF2B5EF4-FFF2-40B4-BE49-F238E27FC236}">
                <a16:creationId xmlns:a16="http://schemas.microsoft.com/office/drawing/2014/main" id="{F8A2BC28-BF6A-49DF-A062-1765F5EADF0E}"/>
              </a:ext>
            </a:extLst>
          </p:cNvPr>
          <p:cNvSpPr>
            <a:spLocks noGrp="1"/>
          </p:cNvSpPr>
          <p:nvPr>
            <p:ph idx="1"/>
          </p:nvPr>
        </p:nvSpPr>
        <p:spPr/>
        <p:txBody>
          <a:bodyPr/>
          <a:lstStyle/>
          <a:p>
            <a:pPr marL="359410" indent="-359410"/>
            <a:r>
              <a:rPr lang="en-US" sz="2400">
                <a:solidFill>
                  <a:srgbClr val="FFFFFF"/>
                </a:solidFill>
                <a:ea typeface="+mn-lt"/>
                <a:cs typeface="+mn-lt"/>
              </a:rPr>
              <a:t>We will research how machine learning models along with preprocessing methods perform at predicting stock prices. </a:t>
            </a:r>
          </a:p>
          <a:p>
            <a:pPr marL="359410" indent="-359410">
              <a:buClr>
                <a:srgbClr val="E0C1A8"/>
              </a:buClr>
            </a:pPr>
            <a:r>
              <a:rPr lang="en-US" sz="2400">
                <a:solidFill>
                  <a:srgbClr val="FFFFFF"/>
                </a:solidFill>
                <a:ea typeface="+mn-lt"/>
                <a:cs typeface="+mn-lt"/>
              </a:rPr>
              <a:t>We will evaluate performance using a running error metric over a period of one year using the years previous for training. </a:t>
            </a:r>
          </a:p>
          <a:p>
            <a:pPr marL="359410" indent="-359410">
              <a:buClr>
                <a:srgbClr val="E0C1A8"/>
              </a:buClr>
            </a:pPr>
            <a:r>
              <a:rPr lang="en-US" sz="2400">
                <a:solidFill>
                  <a:srgbClr val="FFFFFF"/>
                </a:solidFill>
                <a:ea typeface="+mn-lt"/>
                <a:cs typeface="+mn-lt"/>
              </a:rPr>
              <a:t> We will identify the top performing stocks which are a part of the  Dow Jones Industrial Average stocks (DJIA)</a:t>
            </a:r>
            <a:endParaRPr lang="en-US" sz="2400">
              <a:solidFill>
                <a:srgbClr val="FFFFFF"/>
              </a:solidFill>
            </a:endParaRPr>
          </a:p>
        </p:txBody>
      </p:sp>
    </p:spTree>
    <p:extLst>
      <p:ext uri="{BB962C8B-B14F-4D97-AF65-F5344CB8AC3E}">
        <p14:creationId xmlns:p14="http://schemas.microsoft.com/office/powerpoint/2010/main" val="276151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1A1447DE-A340-476A-BE73-BB254F4763F0}"/>
              </a:ext>
            </a:extLst>
          </p:cNvPr>
          <p:cNvPicPr>
            <a:picLocks noChangeAspect="1"/>
          </p:cNvPicPr>
          <p:nvPr/>
        </p:nvPicPr>
        <p:blipFill>
          <a:blip r:embed="rId2"/>
          <a:stretch>
            <a:fillRect/>
          </a:stretch>
        </p:blipFill>
        <p:spPr>
          <a:xfrm>
            <a:off x="37280" y="2015284"/>
            <a:ext cx="12116844" cy="4758886"/>
          </a:xfrm>
          <a:prstGeom prst="rect">
            <a:avLst/>
          </a:prstGeom>
        </p:spPr>
      </p:pic>
      <p:sp>
        <p:nvSpPr>
          <p:cNvPr id="4" name="TextBox 3">
            <a:extLst>
              <a:ext uri="{FF2B5EF4-FFF2-40B4-BE49-F238E27FC236}">
                <a16:creationId xmlns:a16="http://schemas.microsoft.com/office/drawing/2014/main" id="{B255DE8B-4898-470C-847C-EAC4DC80AB09}"/>
              </a:ext>
            </a:extLst>
          </p:cNvPr>
          <p:cNvSpPr txBox="1"/>
          <p:nvPr/>
        </p:nvSpPr>
        <p:spPr>
          <a:xfrm>
            <a:off x="1359058" y="378265"/>
            <a:ext cx="82733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cap="all">
                <a:ea typeface="+mn-lt"/>
                <a:cs typeface="+mn-lt"/>
              </a:rPr>
              <a:t>RMSE Scores for each model of each stock </a:t>
            </a:r>
            <a:endParaRPr lang="en-US"/>
          </a:p>
          <a:p>
            <a:endParaRPr lang="en-US"/>
          </a:p>
        </p:txBody>
      </p:sp>
      <p:sp>
        <p:nvSpPr>
          <p:cNvPr id="5" name="TextBox 4">
            <a:extLst>
              <a:ext uri="{FF2B5EF4-FFF2-40B4-BE49-F238E27FC236}">
                <a16:creationId xmlns:a16="http://schemas.microsoft.com/office/drawing/2014/main" id="{866C2F59-14B8-498C-AA7D-3F1728D3245E}"/>
              </a:ext>
            </a:extLst>
          </p:cNvPr>
          <p:cNvSpPr txBox="1"/>
          <p:nvPr/>
        </p:nvSpPr>
        <p:spPr>
          <a:xfrm>
            <a:off x="1050202" y="771054"/>
            <a:ext cx="10393378" cy="883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59410" indent="-359410">
              <a:lnSpc>
                <a:spcPct val="125000"/>
              </a:lnSpc>
              <a:spcBef>
                <a:spcPts val="1000"/>
              </a:spcBef>
              <a:buFont typeface="Arial"/>
              <a:buChar char="•"/>
            </a:pPr>
            <a:r>
              <a:rPr lang="en-US"/>
              <a:t>Each model performs fairly consistently when predicting each stock.</a:t>
            </a:r>
          </a:p>
          <a:p>
            <a:pPr marL="359410" indent="-359410">
              <a:lnSpc>
                <a:spcPct val="125000"/>
              </a:lnSpc>
              <a:spcBef>
                <a:spcPts val="1000"/>
              </a:spcBef>
              <a:buFont typeface="Arial"/>
              <a:buChar char="•"/>
            </a:pPr>
            <a:r>
              <a:rPr lang="en-US"/>
              <a:t>Linear Regression is the best in almost all cases.</a:t>
            </a:r>
          </a:p>
        </p:txBody>
      </p:sp>
    </p:spTree>
    <p:extLst>
      <p:ext uri="{BB962C8B-B14F-4D97-AF65-F5344CB8AC3E}">
        <p14:creationId xmlns:p14="http://schemas.microsoft.com/office/powerpoint/2010/main" val="2040356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A661-25AF-466E-A7E8-F41444146141}"/>
              </a:ext>
            </a:extLst>
          </p:cNvPr>
          <p:cNvSpPr>
            <a:spLocks noGrp="1"/>
          </p:cNvSpPr>
          <p:nvPr>
            <p:ph type="title"/>
          </p:nvPr>
        </p:nvSpPr>
        <p:spPr>
          <a:xfrm>
            <a:off x="1079500" y="541512"/>
            <a:ext cx="10183225" cy="655638"/>
          </a:xfrm>
        </p:spPr>
        <p:txBody>
          <a:bodyPr>
            <a:normAutofit fontScale="90000"/>
          </a:bodyPr>
          <a:lstStyle/>
          <a:p>
            <a:r>
              <a:rPr lang="en-US"/>
              <a:t>MOVING average plot for Johnson&amp;Johnson</a:t>
            </a:r>
          </a:p>
        </p:txBody>
      </p:sp>
      <p:sp>
        <p:nvSpPr>
          <p:cNvPr id="5" name="TextBox 4">
            <a:extLst>
              <a:ext uri="{FF2B5EF4-FFF2-40B4-BE49-F238E27FC236}">
                <a16:creationId xmlns:a16="http://schemas.microsoft.com/office/drawing/2014/main" id="{58C5A615-2A20-42B8-94AF-9E5E4ABC289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Content Placeholder 6">
            <a:extLst>
              <a:ext uri="{FF2B5EF4-FFF2-40B4-BE49-F238E27FC236}">
                <a16:creationId xmlns:a16="http://schemas.microsoft.com/office/drawing/2014/main" id="{6EA96C14-D5FA-4CCC-BE68-370DFC218D75}"/>
              </a:ext>
            </a:extLst>
          </p:cNvPr>
          <p:cNvSpPr>
            <a:spLocks noGrp="1"/>
          </p:cNvSpPr>
          <p:nvPr>
            <p:ph idx="1"/>
          </p:nvPr>
        </p:nvSpPr>
        <p:spPr>
          <a:xfrm>
            <a:off x="1079500" y="1028701"/>
            <a:ext cx="10026650" cy="4740274"/>
          </a:xfrm>
        </p:spPr>
        <p:txBody>
          <a:bodyPr/>
          <a:lstStyle/>
          <a:p>
            <a:pPr marL="359410" indent="-359410"/>
            <a:r>
              <a:rPr lang="en-US" sz="1800">
                <a:solidFill>
                  <a:srgbClr val="FFFFFF"/>
                </a:solidFill>
                <a:ea typeface="+mn-lt"/>
                <a:cs typeface="+mn-lt"/>
              </a:rPr>
              <a:t>We can see that using this signal we could have predicted the price trend of JNJ. When short-term crosses above long-term we get a '</a:t>
            </a:r>
            <a:r>
              <a:rPr lang="en-US" sz="1800" b="1">
                <a:solidFill>
                  <a:srgbClr val="FFFFFF"/>
                </a:solidFill>
                <a:ea typeface="+mn-lt"/>
                <a:cs typeface="+mn-lt"/>
              </a:rPr>
              <a:t>buy</a:t>
            </a:r>
            <a:r>
              <a:rPr lang="en-US" sz="1800">
                <a:solidFill>
                  <a:srgbClr val="FFFFFF"/>
                </a:solidFill>
                <a:ea typeface="+mn-lt"/>
                <a:cs typeface="+mn-lt"/>
              </a:rPr>
              <a:t>' signal. When short-term passes below the longer-term we get a '</a:t>
            </a:r>
            <a:r>
              <a:rPr lang="en-US" sz="1800" b="1">
                <a:solidFill>
                  <a:srgbClr val="FFFFFF"/>
                </a:solidFill>
                <a:ea typeface="+mn-lt"/>
                <a:cs typeface="+mn-lt"/>
              </a:rPr>
              <a:t>sell</a:t>
            </a:r>
            <a:r>
              <a:rPr lang="en-US" sz="1800">
                <a:solidFill>
                  <a:srgbClr val="FFFFFF"/>
                </a:solidFill>
                <a:ea typeface="+mn-lt"/>
                <a:cs typeface="+mn-lt"/>
              </a:rPr>
              <a:t>' signal.</a:t>
            </a:r>
          </a:p>
          <a:p>
            <a:pPr marL="359410" indent="-359410">
              <a:buClr>
                <a:srgbClr val="E0C1A8"/>
              </a:buClr>
            </a:pPr>
            <a:endParaRPr lang="en-US">
              <a:solidFill>
                <a:srgbClr val="FFFFFF">
                  <a:alpha val="70000"/>
                </a:srgbClr>
              </a:solidFill>
            </a:endParaRPr>
          </a:p>
        </p:txBody>
      </p:sp>
      <p:pic>
        <p:nvPicPr>
          <p:cNvPr id="8" name="Picture 8" descr="Chart, histogram&#10;&#10;Description automatically generated">
            <a:extLst>
              <a:ext uri="{FF2B5EF4-FFF2-40B4-BE49-F238E27FC236}">
                <a16:creationId xmlns:a16="http://schemas.microsoft.com/office/drawing/2014/main" id="{648FBA43-3210-416C-AE7B-D7A15BD3C10D}"/>
              </a:ext>
            </a:extLst>
          </p:cNvPr>
          <p:cNvPicPr>
            <a:picLocks noChangeAspect="1"/>
          </p:cNvPicPr>
          <p:nvPr/>
        </p:nvPicPr>
        <p:blipFill>
          <a:blip r:embed="rId2"/>
          <a:stretch>
            <a:fillRect/>
          </a:stretch>
        </p:blipFill>
        <p:spPr>
          <a:xfrm>
            <a:off x="46653" y="1991901"/>
            <a:ext cx="12206336" cy="4869433"/>
          </a:xfrm>
          <a:prstGeom prst="rect">
            <a:avLst/>
          </a:prstGeom>
        </p:spPr>
      </p:pic>
    </p:spTree>
    <p:extLst>
      <p:ext uri="{BB962C8B-B14F-4D97-AF65-F5344CB8AC3E}">
        <p14:creationId xmlns:p14="http://schemas.microsoft.com/office/powerpoint/2010/main" val="92023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D1D8-A160-4883-9C66-C0B2D7CF088D}"/>
              </a:ext>
            </a:extLst>
          </p:cNvPr>
          <p:cNvSpPr>
            <a:spLocks noGrp="1"/>
          </p:cNvSpPr>
          <p:nvPr>
            <p:ph type="title"/>
          </p:nvPr>
        </p:nvSpPr>
        <p:spPr/>
        <p:txBody>
          <a:bodyPr>
            <a:normAutofit fontScale="90000"/>
          </a:bodyPr>
          <a:lstStyle/>
          <a:p>
            <a:r>
              <a:rPr lang="en-US"/>
              <a:t>Key Insights gained during EDA (Inference)</a:t>
            </a:r>
          </a:p>
        </p:txBody>
      </p:sp>
      <p:sp>
        <p:nvSpPr>
          <p:cNvPr id="3" name="Content Placeholder 2">
            <a:extLst>
              <a:ext uri="{FF2B5EF4-FFF2-40B4-BE49-F238E27FC236}">
                <a16:creationId xmlns:a16="http://schemas.microsoft.com/office/drawing/2014/main" id="{173D55EF-3597-44B3-B0DA-4B12E82893B1}"/>
              </a:ext>
            </a:extLst>
          </p:cNvPr>
          <p:cNvSpPr>
            <a:spLocks noGrp="1"/>
          </p:cNvSpPr>
          <p:nvPr>
            <p:ph idx="1"/>
          </p:nvPr>
        </p:nvSpPr>
        <p:spPr>
          <a:xfrm>
            <a:off x="1079500" y="1921042"/>
            <a:ext cx="10026650" cy="4008354"/>
          </a:xfrm>
        </p:spPr>
        <p:txBody>
          <a:bodyPr>
            <a:normAutofit fontScale="92500" lnSpcReduction="10000"/>
          </a:bodyPr>
          <a:lstStyle/>
          <a:p>
            <a:pPr marL="359410" indent="-359410"/>
            <a:r>
              <a:rPr lang="en-US">
                <a:solidFill>
                  <a:srgbClr val="FFFFFF"/>
                </a:solidFill>
              </a:rPr>
              <a:t>We were able to find that surprisingly the volume attribute wasn't a significant predictor in predicting the close price as its feature importance score is quite less.</a:t>
            </a:r>
            <a:endParaRPr lang="en-US">
              <a:solidFill>
                <a:srgbClr val="FFFFFF">
                  <a:alpha val="70000"/>
                </a:srgbClr>
              </a:solidFill>
            </a:endParaRPr>
          </a:p>
          <a:p>
            <a:pPr marL="359410" indent="-359410">
              <a:buClr>
                <a:srgbClr val="E0C1A8"/>
              </a:buClr>
            </a:pPr>
            <a:r>
              <a:rPr lang="en-US">
                <a:solidFill>
                  <a:srgbClr val="FFFFFF"/>
                </a:solidFill>
              </a:rPr>
              <a:t>AAPL,MSFT,INTC,CSCO and PFE had the highest daily average volume of shares traded whereas UNH, UTX, GS, MMM and TRV had the lowest.</a:t>
            </a:r>
          </a:p>
          <a:p>
            <a:pPr marL="359410" indent="-359410">
              <a:buClr>
                <a:srgbClr val="E0C1A8"/>
              </a:buClr>
            </a:pPr>
            <a:r>
              <a:rPr lang="en-US">
                <a:solidFill>
                  <a:srgbClr val="FFFFFF"/>
                </a:solidFill>
              </a:rPr>
              <a:t>3M (MMM), </a:t>
            </a:r>
            <a:r>
              <a:rPr lang="en-US">
                <a:solidFill>
                  <a:srgbClr val="FFFFFF"/>
                </a:solidFill>
                <a:ea typeface="+mn-lt"/>
                <a:cs typeface="+mn-lt"/>
              </a:rPr>
              <a:t>UnitedHealth Group Inc (</a:t>
            </a:r>
            <a:r>
              <a:rPr lang="en-US">
                <a:solidFill>
                  <a:srgbClr val="FFFFFF"/>
                </a:solidFill>
              </a:rPr>
              <a:t>UNH) , Boeing</a:t>
            </a:r>
            <a:r>
              <a:rPr lang="en-US">
                <a:solidFill>
                  <a:srgbClr val="FFFFFF"/>
                </a:solidFill>
                <a:ea typeface="+mn-lt"/>
                <a:cs typeface="+mn-lt"/>
              </a:rPr>
              <a:t> Co (</a:t>
            </a:r>
            <a:r>
              <a:rPr lang="en-US">
                <a:solidFill>
                  <a:srgbClr val="FFFFFF"/>
                </a:solidFill>
              </a:rPr>
              <a:t>BA), Microsoft (MSFT) and Intel Corp (INTC) had the highest average daily return whereas DWDP, Merck (MRK), </a:t>
            </a:r>
            <a:r>
              <a:rPr lang="en-US">
                <a:solidFill>
                  <a:srgbClr val="FFFFFF"/>
                </a:solidFill>
                <a:ea typeface="+mn-lt"/>
                <a:cs typeface="+mn-lt"/>
              </a:rPr>
              <a:t>United Technologies (</a:t>
            </a:r>
            <a:r>
              <a:rPr lang="en-US">
                <a:solidFill>
                  <a:srgbClr val="FFFFFF"/>
                </a:solidFill>
              </a:rPr>
              <a:t>UTX), Pfizer (PFE) and Disney (DIS) had the lowest.</a:t>
            </a:r>
          </a:p>
          <a:p>
            <a:pPr marL="359410" indent="-359410">
              <a:buClr>
                <a:srgbClr val="E0C1A8"/>
              </a:buClr>
            </a:pPr>
            <a:r>
              <a:rPr lang="en-US">
                <a:solidFill>
                  <a:srgbClr val="FFFFFF"/>
                </a:solidFill>
              </a:rPr>
              <a:t>AAPL had recorded the lowest daily return (-10.4%) whereas XOM had the highest (8.34%) daily return on a particular trading day.</a:t>
            </a:r>
            <a:endParaRPr lang="en-US">
              <a:solidFill>
                <a:srgbClr val="FFFFFF">
                  <a:alpha val="70000"/>
                </a:srgbClr>
              </a:solidFill>
            </a:endParaRPr>
          </a:p>
          <a:p>
            <a:pPr marL="359410" indent="-359410">
              <a:buClr>
                <a:srgbClr val="E0C1A8"/>
              </a:buClr>
            </a:pPr>
            <a:r>
              <a:rPr lang="en-US">
                <a:solidFill>
                  <a:srgbClr val="FFFFFF"/>
                </a:solidFill>
              </a:rPr>
              <a:t>DowDuPont Inc. (DWDP) was inducted into the ^DJI universe on 1st September 2017</a:t>
            </a: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3962978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177F-8C63-4E72-959F-F91B8D2BCD5B}"/>
              </a:ext>
            </a:extLst>
          </p:cNvPr>
          <p:cNvSpPr>
            <a:spLocks noGrp="1"/>
          </p:cNvSpPr>
          <p:nvPr>
            <p:ph type="title"/>
          </p:nvPr>
        </p:nvSpPr>
        <p:spPr/>
        <p:txBody>
          <a:bodyPr/>
          <a:lstStyle/>
          <a:p>
            <a:r>
              <a:rPr lang="en-US"/>
              <a:t>Summary of Goal Achievement</a:t>
            </a:r>
          </a:p>
        </p:txBody>
      </p:sp>
      <p:sp>
        <p:nvSpPr>
          <p:cNvPr id="3" name="Content Placeholder 2">
            <a:extLst>
              <a:ext uri="{FF2B5EF4-FFF2-40B4-BE49-F238E27FC236}">
                <a16:creationId xmlns:a16="http://schemas.microsoft.com/office/drawing/2014/main" id="{003EBBC3-B93C-4430-BA88-35D9EA2B3CC7}"/>
              </a:ext>
            </a:extLst>
          </p:cNvPr>
          <p:cNvSpPr>
            <a:spLocks noGrp="1"/>
          </p:cNvSpPr>
          <p:nvPr>
            <p:ph idx="1"/>
          </p:nvPr>
        </p:nvSpPr>
        <p:spPr>
          <a:xfrm>
            <a:off x="1079500" y="1820779"/>
            <a:ext cx="10026650" cy="3226301"/>
          </a:xfrm>
        </p:spPr>
        <p:txBody>
          <a:bodyPr>
            <a:normAutofit/>
          </a:bodyPr>
          <a:lstStyle/>
          <a:p>
            <a:pPr marL="359410" indent="-359410"/>
            <a:r>
              <a:rPr lang="en-US">
                <a:solidFill>
                  <a:srgbClr val="FFFFFF"/>
                </a:solidFill>
              </a:rPr>
              <a:t>Our goal was to compare the differences between these 3  machine learning methods and instead of just using those 3 prediction plots, we generate RMSE (root mean squared error) score for each methods: </a:t>
            </a:r>
          </a:p>
          <a:p>
            <a:pPr marL="1422400" lvl="2" indent="-342900">
              <a:lnSpc>
                <a:spcPct val="200000"/>
              </a:lnSpc>
              <a:buClr>
                <a:srgbClr val="E0C1A8"/>
              </a:buClr>
              <a:buFont typeface="Arial"/>
              <a:buChar char="•"/>
            </a:pPr>
            <a:r>
              <a:rPr lang="en-US">
                <a:solidFill>
                  <a:srgbClr val="FFFFFF"/>
                </a:solidFill>
              </a:rPr>
              <a:t>RF            RMSE = 1.44697                                 </a:t>
            </a:r>
          </a:p>
          <a:p>
            <a:pPr marL="1422400" lvl="2" indent="-342900">
              <a:lnSpc>
                <a:spcPct val="200000"/>
              </a:lnSpc>
              <a:buClr>
                <a:srgbClr val="E0C1A8"/>
              </a:buClr>
              <a:buFont typeface="Arial"/>
              <a:buChar char="•"/>
            </a:pPr>
            <a:r>
              <a:rPr lang="en-US">
                <a:solidFill>
                  <a:srgbClr val="FFFFFF"/>
                </a:solidFill>
              </a:rPr>
              <a:t>GBT         RMSE = </a:t>
            </a:r>
            <a:r>
              <a:rPr lang="en-US">
                <a:solidFill>
                  <a:schemeClr val="tx1"/>
                </a:solidFill>
                <a:ea typeface="+mn-lt"/>
                <a:cs typeface="+mn-lt"/>
              </a:rPr>
              <a:t>0.9195</a:t>
            </a:r>
          </a:p>
          <a:p>
            <a:pPr marL="1422400" lvl="2" indent="-342900">
              <a:lnSpc>
                <a:spcPct val="200000"/>
              </a:lnSpc>
              <a:buClr>
                <a:srgbClr val="E0C1A8"/>
              </a:buClr>
              <a:buFont typeface="Arial"/>
              <a:buChar char="•"/>
            </a:pPr>
            <a:r>
              <a:rPr lang="en-US">
                <a:solidFill>
                  <a:srgbClr val="FFFFFF"/>
                </a:solidFill>
              </a:rPr>
              <a:t>LR             RMSE = </a:t>
            </a:r>
            <a:r>
              <a:rPr lang="en-US">
                <a:solidFill>
                  <a:schemeClr val="tx1"/>
                </a:solidFill>
                <a:ea typeface="+mn-lt"/>
                <a:cs typeface="+mn-lt"/>
              </a:rPr>
              <a:t>0.3823</a:t>
            </a:r>
          </a:p>
          <a:p>
            <a:pPr marL="1079500" lvl="2" indent="0">
              <a:lnSpc>
                <a:spcPct val="200000"/>
              </a:lnSpc>
              <a:buNone/>
            </a:pPr>
            <a:endParaRPr lang="en-US"/>
          </a:p>
        </p:txBody>
      </p:sp>
      <p:sp>
        <p:nvSpPr>
          <p:cNvPr id="6" name="Content Placeholder 2">
            <a:extLst>
              <a:ext uri="{FF2B5EF4-FFF2-40B4-BE49-F238E27FC236}">
                <a16:creationId xmlns:a16="http://schemas.microsoft.com/office/drawing/2014/main" id="{48066D4D-7703-47CB-9358-77241F61861B}"/>
              </a:ext>
            </a:extLst>
          </p:cNvPr>
          <p:cNvSpPr txBox="1">
            <a:spLocks/>
          </p:cNvSpPr>
          <p:nvPr/>
        </p:nvSpPr>
        <p:spPr>
          <a:xfrm>
            <a:off x="1079500" y="5039226"/>
            <a:ext cx="10026650" cy="1211011"/>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buFont typeface="Arial" panose="05000000000000000000" pitchFamily="2" charset="2"/>
              <a:buChar char="•"/>
            </a:pPr>
            <a:r>
              <a:rPr lang="en-US">
                <a:solidFill>
                  <a:srgbClr val="FFFFFF"/>
                </a:solidFill>
              </a:rPr>
              <a:t>So for predicting the stock market data, we believe the sequence of these 3 methods from good to bad are Linear Regression, </a:t>
            </a:r>
            <a:r>
              <a:rPr lang="en-US">
                <a:solidFill>
                  <a:srgbClr val="FFFFFF"/>
                </a:solidFill>
                <a:ea typeface="+mn-lt"/>
                <a:cs typeface="+mn-lt"/>
              </a:rPr>
              <a:t>Gradient Boost Trees, Random Forest.</a:t>
            </a:r>
            <a:endParaRPr lang="en-US">
              <a:solidFill>
                <a:srgbClr val="FFFFFF">
                  <a:alpha val="70000"/>
                </a:srgbClr>
              </a:solidFill>
            </a:endParaRPr>
          </a:p>
        </p:txBody>
      </p:sp>
    </p:spTree>
    <p:extLst>
      <p:ext uri="{BB962C8B-B14F-4D97-AF65-F5344CB8AC3E}">
        <p14:creationId xmlns:p14="http://schemas.microsoft.com/office/powerpoint/2010/main" val="1729570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C98CE-CE77-431A-A4DF-DF771F0C4792}"/>
              </a:ext>
            </a:extLst>
          </p:cNvPr>
          <p:cNvSpPr>
            <a:spLocks noGrp="1"/>
          </p:cNvSpPr>
          <p:nvPr>
            <p:ph type="title"/>
          </p:nvPr>
        </p:nvSpPr>
        <p:spPr/>
        <p:txBody>
          <a:bodyPr/>
          <a:lstStyle/>
          <a:p>
            <a:r>
              <a:rPr lang="en-US"/>
              <a:t>Problems Encountered</a:t>
            </a:r>
          </a:p>
        </p:txBody>
      </p:sp>
      <p:sp>
        <p:nvSpPr>
          <p:cNvPr id="3" name="Content Placeholder 2">
            <a:extLst>
              <a:ext uri="{FF2B5EF4-FFF2-40B4-BE49-F238E27FC236}">
                <a16:creationId xmlns:a16="http://schemas.microsoft.com/office/drawing/2014/main" id="{CF1B5D8A-A4C0-4976-98B3-744F149E0939}"/>
              </a:ext>
            </a:extLst>
          </p:cNvPr>
          <p:cNvSpPr>
            <a:spLocks noGrp="1"/>
          </p:cNvSpPr>
          <p:nvPr>
            <p:ph idx="1"/>
          </p:nvPr>
        </p:nvSpPr>
        <p:spPr/>
        <p:txBody>
          <a:bodyPr/>
          <a:lstStyle/>
          <a:p>
            <a:pPr marL="359410" indent="-359410">
              <a:lnSpc>
                <a:spcPct val="200000"/>
              </a:lnSpc>
            </a:pPr>
            <a:r>
              <a:rPr lang="en-US">
                <a:solidFill>
                  <a:srgbClr val="FFFFFF"/>
                </a:solidFill>
              </a:rPr>
              <a:t>Visualizing time series data of more than 5 companies at once was too messy.</a:t>
            </a:r>
            <a:endParaRPr lang="en-US"/>
          </a:p>
          <a:p>
            <a:pPr marL="359410" indent="-359410">
              <a:lnSpc>
                <a:spcPct val="200000"/>
              </a:lnSpc>
              <a:buClr>
                <a:srgbClr val="E0C1A8"/>
              </a:buClr>
            </a:pPr>
            <a:r>
              <a:rPr lang="en-US">
                <a:solidFill>
                  <a:srgbClr val="FFFFFF"/>
                </a:solidFill>
              </a:rPr>
              <a:t>Took some time to figure out how to visualize data using </a:t>
            </a:r>
            <a:r>
              <a:rPr lang="en-US" err="1">
                <a:solidFill>
                  <a:srgbClr val="FFFFFF"/>
                </a:solidFill>
              </a:rPr>
              <a:t>groupby</a:t>
            </a:r>
            <a:r>
              <a:rPr lang="en-US">
                <a:solidFill>
                  <a:srgbClr val="FFFFFF"/>
                </a:solidFill>
              </a:rPr>
              <a:t> objects</a:t>
            </a:r>
          </a:p>
          <a:p>
            <a:pPr marL="359410" indent="-359410">
              <a:lnSpc>
                <a:spcPct val="200000"/>
              </a:lnSpc>
              <a:buClr>
                <a:srgbClr val="E0C1A8"/>
              </a:buClr>
            </a:pPr>
            <a:r>
              <a:rPr lang="en-US">
                <a:solidFill>
                  <a:srgbClr val="FFFFFF"/>
                </a:solidFill>
              </a:rPr>
              <a:t>Didn’t find a major change in the RMSE scores after hyperparameter tuning.</a:t>
            </a:r>
          </a:p>
          <a:p>
            <a:pPr marL="0" indent="0">
              <a:lnSpc>
                <a:spcPct val="200000"/>
              </a:lnSpc>
              <a:buNone/>
            </a:pPr>
            <a:endParaRPr lang="en-US">
              <a:solidFill>
                <a:srgbClr val="FFFFFF">
                  <a:alpha val="70000"/>
                </a:srgbClr>
              </a:solidFill>
            </a:endParaRPr>
          </a:p>
        </p:txBody>
      </p:sp>
    </p:spTree>
    <p:extLst>
      <p:ext uri="{BB962C8B-B14F-4D97-AF65-F5344CB8AC3E}">
        <p14:creationId xmlns:p14="http://schemas.microsoft.com/office/powerpoint/2010/main" val="1153989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64DB-AB08-4BA0-9456-BF53E9290F41}"/>
              </a:ext>
            </a:extLst>
          </p:cNvPr>
          <p:cNvSpPr>
            <a:spLocks noGrp="1"/>
          </p:cNvSpPr>
          <p:nvPr>
            <p:ph type="title"/>
          </p:nvPr>
        </p:nvSpPr>
        <p:spPr/>
        <p:txBody>
          <a:bodyPr/>
          <a:lstStyle/>
          <a:p>
            <a:r>
              <a:rPr lang="en-US"/>
              <a:t>Team Member Contributions</a:t>
            </a:r>
          </a:p>
        </p:txBody>
      </p:sp>
      <p:sp>
        <p:nvSpPr>
          <p:cNvPr id="3" name="Content Placeholder 2">
            <a:extLst>
              <a:ext uri="{FF2B5EF4-FFF2-40B4-BE49-F238E27FC236}">
                <a16:creationId xmlns:a16="http://schemas.microsoft.com/office/drawing/2014/main" id="{D71F47E8-DA89-4F39-BC2C-F0C92E63E6A3}"/>
              </a:ext>
            </a:extLst>
          </p:cNvPr>
          <p:cNvSpPr>
            <a:spLocks noGrp="1"/>
          </p:cNvSpPr>
          <p:nvPr>
            <p:ph idx="1"/>
          </p:nvPr>
        </p:nvSpPr>
        <p:spPr/>
        <p:txBody>
          <a:bodyPr>
            <a:normAutofit fontScale="92500" lnSpcReduction="20000"/>
          </a:bodyPr>
          <a:lstStyle/>
          <a:p>
            <a:pPr marL="359410" indent="-359410"/>
            <a:r>
              <a:rPr lang="en-US">
                <a:solidFill>
                  <a:srgbClr val="FFFFFF"/>
                </a:solidFill>
              </a:rPr>
              <a:t>Rishabh Agarwal</a:t>
            </a:r>
          </a:p>
          <a:p>
            <a:pPr marL="359410" lvl="1">
              <a:buClr>
                <a:srgbClr val="E0C1A8"/>
              </a:buClr>
            </a:pPr>
            <a:r>
              <a:rPr lang="en-US" i="0">
                <a:solidFill>
                  <a:srgbClr val="FFFFFF"/>
                </a:solidFill>
              </a:rPr>
              <a:t>Data preprocessing, ML models, Moving Averages, some of the inference and visualizations</a:t>
            </a:r>
          </a:p>
          <a:p>
            <a:pPr marL="359410" indent="-359410">
              <a:buClr>
                <a:srgbClr val="E0C1A8"/>
              </a:buClr>
            </a:pPr>
            <a:r>
              <a:rPr lang="en-US">
                <a:solidFill>
                  <a:srgbClr val="FFFFFF"/>
                </a:solidFill>
              </a:rPr>
              <a:t>Wesley Stevens</a:t>
            </a:r>
          </a:p>
          <a:p>
            <a:pPr marL="359410" lvl="1"/>
            <a:r>
              <a:rPr lang="en-US" i="0">
                <a:solidFill>
                  <a:srgbClr val="FFFFFF"/>
                </a:solidFill>
                <a:ea typeface="+mn-lt"/>
                <a:cs typeface="+mn-lt"/>
              </a:rPr>
              <a:t>Hyperparameter sweep for methods, inference analysis, and some visualization.</a:t>
            </a:r>
            <a:endParaRPr lang="en-US"/>
          </a:p>
          <a:p>
            <a:pPr marL="359410" indent="-359410">
              <a:buClr>
                <a:srgbClr val="E0C1A8"/>
              </a:buClr>
            </a:pPr>
            <a:r>
              <a:rPr lang="en-US">
                <a:solidFill>
                  <a:srgbClr val="FFFFFF"/>
                </a:solidFill>
              </a:rPr>
              <a:t>Emily Shang</a:t>
            </a:r>
          </a:p>
          <a:p>
            <a:pPr marL="359410" lvl="1"/>
            <a:r>
              <a:rPr lang="en-US" i="0">
                <a:solidFill>
                  <a:srgbClr val="FFFFFF"/>
                </a:solidFill>
                <a:ea typeface="+mn-lt"/>
                <a:cs typeface="+mn-lt"/>
              </a:rPr>
              <a:t>Early data visualization in the draft. Overview and goal parts of presentation.</a:t>
            </a:r>
            <a:endParaRPr lang="en-US"/>
          </a:p>
          <a:p>
            <a:pPr marL="359410" lvl="1"/>
            <a:r>
              <a:rPr lang="en-US" i="0">
                <a:solidFill>
                  <a:srgbClr val="FFFFFF"/>
                </a:solidFill>
              </a:rPr>
              <a:t>Theoretical prediction part in summary result.</a:t>
            </a:r>
            <a:endParaRPr lang="en-US">
              <a:solidFill>
                <a:srgbClr val="FFFFFF"/>
              </a:solidFill>
            </a:endParaRPr>
          </a:p>
          <a:p>
            <a:pPr marL="359410" indent="-359410">
              <a:buClr>
                <a:srgbClr val="E0C1A8"/>
              </a:buClr>
            </a:pPr>
            <a:r>
              <a:rPr lang="en-US">
                <a:solidFill>
                  <a:srgbClr val="FFFFFF"/>
                </a:solidFill>
              </a:rPr>
              <a:t>Tony</a:t>
            </a:r>
          </a:p>
          <a:p>
            <a:pPr marL="359410" lvl="1"/>
            <a:r>
              <a:rPr lang="en-US" i="0">
                <a:solidFill>
                  <a:srgbClr val="FFFFFF"/>
                </a:solidFill>
              </a:rPr>
              <a:t>Data Exploration and Visualization</a:t>
            </a:r>
            <a:endParaRPr lang="en-US" i="0"/>
          </a:p>
        </p:txBody>
      </p:sp>
    </p:spTree>
    <p:extLst>
      <p:ext uri="{BB962C8B-B14F-4D97-AF65-F5344CB8AC3E}">
        <p14:creationId xmlns:p14="http://schemas.microsoft.com/office/powerpoint/2010/main" val="573365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185B-14D6-477E-A5CC-7F4033299F67}"/>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0672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8B5B-3F09-4C74-AC9E-1B8FC489ACC1}"/>
              </a:ext>
            </a:extLst>
          </p:cNvPr>
          <p:cNvSpPr>
            <a:spLocks noGrp="1"/>
          </p:cNvSpPr>
          <p:nvPr>
            <p:ph type="title"/>
          </p:nvPr>
        </p:nvSpPr>
        <p:spPr/>
        <p:txBody>
          <a:bodyPr/>
          <a:lstStyle/>
          <a:p>
            <a:r>
              <a:rPr lang="en-US">
                <a:ea typeface="+mj-lt"/>
                <a:cs typeface="+mj-lt"/>
              </a:rPr>
              <a:t>Dow Jones Industrial Average (DJIA)</a:t>
            </a:r>
            <a:endParaRPr lang="en-US"/>
          </a:p>
        </p:txBody>
      </p:sp>
      <p:sp>
        <p:nvSpPr>
          <p:cNvPr id="3" name="Content Placeholder 2">
            <a:extLst>
              <a:ext uri="{FF2B5EF4-FFF2-40B4-BE49-F238E27FC236}">
                <a16:creationId xmlns:a16="http://schemas.microsoft.com/office/drawing/2014/main" id="{C5B60838-B025-4690-ADAA-24B1A3D0BE42}"/>
              </a:ext>
            </a:extLst>
          </p:cNvPr>
          <p:cNvSpPr>
            <a:spLocks noGrp="1"/>
          </p:cNvSpPr>
          <p:nvPr>
            <p:ph idx="1"/>
          </p:nvPr>
        </p:nvSpPr>
        <p:spPr>
          <a:xfrm>
            <a:off x="1079500" y="1790700"/>
            <a:ext cx="10026650" cy="4509669"/>
          </a:xfrm>
        </p:spPr>
        <p:txBody>
          <a:bodyPr>
            <a:normAutofit fontScale="92500" lnSpcReduction="10000"/>
          </a:bodyPr>
          <a:lstStyle/>
          <a:p>
            <a:pPr marL="359410" indent="-359410"/>
            <a:r>
              <a:rPr lang="en-US" sz="2400">
                <a:solidFill>
                  <a:srgbClr val="FFFFFF"/>
                </a:solidFill>
                <a:ea typeface="+mn-lt"/>
                <a:cs typeface="+mn-lt"/>
              </a:rPr>
              <a:t>The DJIA, or DJI, is a benchmark stock index that tracks 30 economy-leading blue-chip industrial and financial companies in the U.S. </a:t>
            </a:r>
          </a:p>
          <a:p>
            <a:pPr marL="359410" indent="-359410">
              <a:buClr>
                <a:srgbClr val="E0C1A8"/>
              </a:buClr>
            </a:pPr>
            <a:r>
              <a:rPr lang="en-US" sz="2400">
                <a:solidFill>
                  <a:srgbClr val="FFFFFF"/>
                </a:solidFill>
                <a:ea typeface="+mn-lt"/>
                <a:cs typeface="+mn-lt"/>
              </a:rPr>
              <a:t>These stocks are on the Nasdaq and NYSE and are subjectively picked by the editors of The Wall Street Journal.</a:t>
            </a:r>
            <a:endParaRPr lang="en-US" sz="2400">
              <a:solidFill>
                <a:srgbClr val="FFFFFF"/>
              </a:solidFill>
            </a:endParaRPr>
          </a:p>
          <a:p>
            <a:pPr marL="359410" indent="-359410">
              <a:buClr>
                <a:srgbClr val="E0C1A8"/>
              </a:buClr>
            </a:pPr>
            <a:r>
              <a:rPr lang="en-US" sz="2400">
                <a:solidFill>
                  <a:srgbClr val="FFFFFF"/>
                </a:solidFill>
                <a:ea typeface="+mn-lt"/>
                <a:cs typeface="+mn-lt"/>
              </a:rPr>
              <a:t>The DJI is used in the media as a barometer of the broader stock market and the economy as a whole.</a:t>
            </a:r>
            <a:endParaRPr lang="en-US" sz="2400">
              <a:solidFill>
                <a:srgbClr val="FFFFFF"/>
              </a:solidFill>
            </a:endParaRPr>
          </a:p>
          <a:p>
            <a:pPr marL="359410" indent="-359410">
              <a:buClr>
                <a:srgbClr val="E0C1A8"/>
              </a:buClr>
            </a:pPr>
            <a:r>
              <a:rPr lang="en-US" sz="2400">
                <a:solidFill>
                  <a:srgbClr val="FFFFFF"/>
                </a:solidFill>
                <a:ea typeface="+mn-lt"/>
                <a:cs typeface="+mn-lt"/>
              </a:rPr>
              <a:t>The </a:t>
            </a:r>
            <a:r>
              <a:rPr lang="en-US" sz="2400" b="1">
                <a:solidFill>
                  <a:srgbClr val="FFFFFF"/>
                </a:solidFill>
                <a:ea typeface="+mn-lt"/>
                <a:cs typeface="+mn-lt"/>
              </a:rPr>
              <a:t>DJIA</a:t>
            </a:r>
            <a:r>
              <a:rPr lang="en-US" sz="2400">
                <a:solidFill>
                  <a:srgbClr val="FFFFFF"/>
                </a:solidFill>
                <a:ea typeface="+mn-lt"/>
                <a:cs typeface="+mn-lt"/>
              </a:rPr>
              <a:t> is </a:t>
            </a:r>
            <a:r>
              <a:rPr lang="en-US" sz="2400" b="1">
                <a:solidFill>
                  <a:srgbClr val="FFFFFF"/>
                </a:solidFill>
                <a:ea typeface="+mn-lt"/>
                <a:cs typeface="+mn-lt"/>
              </a:rPr>
              <a:t>calculated</a:t>
            </a:r>
            <a:r>
              <a:rPr lang="en-US" sz="2400">
                <a:solidFill>
                  <a:srgbClr val="FFFFFF"/>
                </a:solidFill>
                <a:ea typeface="+mn-lt"/>
                <a:cs typeface="+mn-lt"/>
              </a:rPr>
              <a:t> by adding up all the stock prices of its 30 components and dividing the sum by the Dow divisor. However, the divisor is continuously adjusted for corporate actions, such as dividend payments and stock splits.</a:t>
            </a:r>
            <a:endParaRPr lang="en-US" sz="2400">
              <a:solidFill>
                <a:srgbClr val="FFFFFF"/>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960176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3991A-572B-4EED-B564-FBBACF1B448F}"/>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FD7DB19B-A0BC-40D1-A59F-B1A514286E68}"/>
              </a:ext>
            </a:extLst>
          </p:cNvPr>
          <p:cNvSpPr>
            <a:spLocks noGrp="1"/>
          </p:cNvSpPr>
          <p:nvPr>
            <p:ph idx="1"/>
          </p:nvPr>
        </p:nvSpPr>
        <p:spPr>
          <a:xfrm>
            <a:off x="1079500" y="1790700"/>
            <a:ext cx="10026650" cy="4369301"/>
          </a:xfrm>
        </p:spPr>
        <p:txBody>
          <a:bodyPr>
            <a:normAutofit fontScale="85000" lnSpcReduction="20000"/>
          </a:bodyPr>
          <a:lstStyle/>
          <a:p>
            <a:pPr marL="0" indent="0">
              <a:buNone/>
            </a:pPr>
            <a:r>
              <a:rPr lang="en-US" sz="2600" b="1">
                <a:solidFill>
                  <a:srgbClr val="FFFFFF"/>
                </a:solidFill>
              </a:rPr>
              <a:t>     Data Description</a:t>
            </a:r>
            <a:endParaRPr lang="en-US"/>
          </a:p>
          <a:p>
            <a:pPr marL="359410" indent="-359410">
              <a:buClr>
                <a:srgbClr val="E0C1A8"/>
              </a:buClr>
            </a:pPr>
            <a:r>
              <a:rPr lang="en-US">
                <a:solidFill>
                  <a:srgbClr val="FFFFFF"/>
                </a:solidFill>
              </a:rPr>
              <a:t>We are using stock market data</a:t>
            </a:r>
            <a:r>
              <a:rPr lang="en-US">
                <a:solidFill>
                  <a:srgbClr val="FFFFFF"/>
                </a:solidFill>
                <a:ea typeface="+mn-lt"/>
                <a:cs typeface="+mn-lt"/>
              </a:rPr>
              <a:t> that contains 30 companies' stock pricing information which are a part of Dow Jones Industrial Average (DJI) ETF.</a:t>
            </a:r>
            <a:endParaRPr lang="en-US">
              <a:solidFill>
                <a:srgbClr val="FFFFFF"/>
              </a:solidFill>
            </a:endParaRPr>
          </a:p>
          <a:p>
            <a:pPr marL="359410" indent="-359410">
              <a:buClr>
                <a:srgbClr val="E0C1A8"/>
              </a:buClr>
            </a:pPr>
            <a:r>
              <a:rPr lang="en-US">
                <a:solidFill>
                  <a:srgbClr val="FFFFFF"/>
                </a:solidFill>
                <a:ea typeface="+mn-lt"/>
                <a:cs typeface="+mn-lt"/>
              </a:rPr>
              <a:t>The dataset contains 7 columns including Date, Open, High, Low, Close, Volume and Ticker from 8</a:t>
            </a:r>
            <a:r>
              <a:rPr lang="en-US" baseline="30000">
                <a:solidFill>
                  <a:srgbClr val="FFFFFF"/>
                </a:solidFill>
                <a:ea typeface="+mn-lt"/>
                <a:cs typeface="+mn-lt"/>
              </a:rPr>
              <a:t>th</a:t>
            </a:r>
            <a:r>
              <a:rPr lang="en-US">
                <a:solidFill>
                  <a:srgbClr val="FFFFFF"/>
                </a:solidFill>
                <a:ea typeface="+mn-lt"/>
                <a:cs typeface="+mn-lt"/>
              </a:rPr>
              <a:t> February 2013 to 7</a:t>
            </a:r>
            <a:r>
              <a:rPr lang="en-US" baseline="30000">
                <a:solidFill>
                  <a:srgbClr val="FFFFFF"/>
                </a:solidFill>
                <a:ea typeface="+mn-lt"/>
                <a:cs typeface="+mn-lt"/>
              </a:rPr>
              <a:t>th</a:t>
            </a:r>
            <a:r>
              <a:rPr lang="en-US">
                <a:solidFill>
                  <a:srgbClr val="FFFFFF"/>
                </a:solidFill>
                <a:ea typeface="+mn-lt"/>
                <a:cs typeface="+mn-lt"/>
              </a:rPr>
              <a:t> February 2018. </a:t>
            </a:r>
          </a:p>
          <a:p>
            <a:pPr marL="359410" indent="-359410">
              <a:buClr>
                <a:srgbClr val="E0C1A8"/>
              </a:buClr>
            </a:pPr>
            <a:endParaRPr lang="en-US">
              <a:solidFill>
                <a:srgbClr val="FFFFFF"/>
              </a:solidFill>
            </a:endParaRPr>
          </a:p>
          <a:p>
            <a:pPr marL="0" indent="0">
              <a:buClr>
                <a:srgbClr val="E0C1A8"/>
              </a:buClr>
              <a:buNone/>
            </a:pPr>
            <a:r>
              <a:rPr lang="en-US" sz="2600" b="1">
                <a:solidFill>
                  <a:srgbClr val="FFFFFF"/>
                </a:solidFill>
                <a:ea typeface="+mn-lt"/>
                <a:cs typeface="+mn-lt"/>
              </a:rPr>
              <a:t>     Models used</a:t>
            </a:r>
          </a:p>
          <a:p>
            <a:pPr marL="359410" indent="-359410">
              <a:buClr>
                <a:srgbClr val="E0C1A8"/>
              </a:buClr>
            </a:pPr>
            <a:r>
              <a:rPr lang="en-US">
                <a:solidFill>
                  <a:srgbClr val="FFFFFF"/>
                </a:solidFill>
                <a:ea typeface="+mn-lt"/>
                <a:cs typeface="+mn-lt"/>
              </a:rPr>
              <a:t>RF (Random Forest) Model </a:t>
            </a:r>
            <a:endParaRPr lang="en-US">
              <a:solidFill>
                <a:srgbClr val="FFFFFF"/>
              </a:solidFill>
            </a:endParaRPr>
          </a:p>
          <a:p>
            <a:pPr marL="359410" indent="-359410">
              <a:buClr>
                <a:srgbClr val="E0C1A8"/>
              </a:buClr>
            </a:pPr>
            <a:r>
              <a:rPr lang="en-US">
                <a:solidFill>
                  <a:srgbClr val="FFFFFF"/>
                </a:solidFill>
              </a:rPr>
              <a:t>Gradient Boost Trees (GBT)</a:t>
            </a:r>
            <a:endParaRPr lang="en-US">
              <a:solidFill>
                <a:srgbClr val="FFFFFF">
                  <a:alpha val="70000"/>
                </a:srgbClr>
              </a:solidFill>
            </a:endParaRPr>
          </a:p>
          <a:p>
            <a:pPr marL="359410" indent="-359410">
              <a:buClr>
                <a:srgbClr val="E0C1A8"/>
              </a:buClr>
            </a:pPr>
            <a:r>
              <a:rPr lang="en-US">
                <a:solidFill>
                  <a:srgbClr val="FFFFFF"/>
                </a:solidFill>
              </a:rPr>
              <a:t>Linear Regression</a:t>
            </a:r>
          </a:p>
          <a:p>
            <a:pPr marL="359410" indent="-359410">
              <a:buClr>
                <a:srgbClr val="E0C1A8"/>
              </a:buClr>
            </a:pPr>
            <a:r>
              <a:rPr lang="en-US">
                <a:solidFill>
                  <a:srgbClr val="FFFFFF"/>
                </a:solidFill>
              </a:rPr>
              <a:t>Moving Averages</a:t>
            </a: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303751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34A3-F2DB-4BC6-9784-2430E48B5D85}"/>
              </a:ext>
            </a:extLst>
          </p:cNvPr>
          <p:cNvSpPr>
            <a:spLocks noGrp="1"/>
          </p:cNvSpPr>
          <p:nvPr>
            <p:ph type="title"/>
          </p:nvPr>
        </p:nvSpPr>
        <p:spPr/>
        <p:txBody>
          <a:bodyPr/>
          <a:lstStyle/>
          <a:p>
            <a:r>
              <a:rPr lang="en-US"/>
              <a:t>Goals</a:t>
            </a:r>
          </a:p>
        </p:txBody>
      </p:sp>
      <p:sp>
        <p:nvSpPr>
          <p:cNvPr id="3" name="Content Placeholder 2">
            <a:extLst>
              <a:ext uri="{FF2B5EF4-FFF2-40B4-BE49-F238E27FC236}">
                <a16:creationId xmlns:a16="http://schemas.microsoft.com/office/drawing/2014/main" id="{C5A75EF9-E278-497C-A02E-88C9EAE0901A}"/>
              </a:ext>
            </a:extLst>
          </p:cNvPr>
          <p:cNvSpPr>
            <a:spLocks noGrp="1"/>
          </p:cNvSpPr>
          <p:nvPr>
            <p:ph idx="1"/>
          </p:nvPr>
        </p:nvSpPr>
        <p:spPr/>
        <p:txBody>
          <a:bodyPr/>
          <a:lstStyle/>
          <a:p>
            <a:pPr marL="359410" indent="-359410"/>
            <a:r>
              <a:rPr lang="en-US">
                <a:solidFill>
                  <a:srgbClr val="FFFFFF"/>
                </a:solidFill>
              </a:rPr>
              <a:t>To identify the top performing and most traded stocks amongst the 30 in the DJI between Feb 2013 and Feb 2018 by assessing their average daily returns and volume during the period.</a:t>
            </a:r>
            <a:endParaRPr lang="en-US"/>
          </a:p>
          <a:p>
            <a:pPr marL="359410" indent="-359410">
              <a:buClr>
                <a:srgbClr val="E0C1A8"/>
              </a:buClr>
            </a:pPr>
            <a:r>
              <a:rPr lang="en-US">
                <a:solidFill>
                  <a:srgbClr val="FFFFFF"/>
                </a:solidFill>
              </a:rPr>
              <a:t>To evaluate which machine learning model best predicts the closing price of the stock.</a:t>
            </a:r>
            <a:endParaRPr lang="en-US"/>
          </a:p>
          <a:p>
            <a:pPr marL="359410" indent="-359410">
              <a:buClr>
                <a:srgbClr val="E0C1A8"/>
              </a:buClr>
            </a:pPr>
            <a:r>
              <a:rPr lang="en-US">
                <a:solidFill>
                  <a:srgbClr val="FFFFFF"/>
                </a:solidFill>
              </a:rPr>
              <a:t>Evaluate the concept of  Moving Averages which is the most popular method used by technical analysts and traders to get 'buy' and 'sell' signals for a particular stock. </a:t>
            </a: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300828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660358"/>
            <a:ext cx="10437728" cy="4569827"/>
          </a:xfrm>
          <a:prstGeom prst="rect">
            <a:avLst/>
          </a:prstGeom>
        </p:spPr>
        <p:txBody>
          <a:bodyPr vert="horz" lIns="0" tIns="0" rIns="0" bIns="0" rtlCol="0" anchor="t" anchorCtr="0">
            <a:normAutofit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600" b="1">
                <a:solidFill>
                  <a:srgbClr val="FFFFFF"/>
                </a:solidFill>
              </a:rPr>
              <a:t> </a:t>
            </a:r>
            <a:r>
              <a:rPr lang="en-US" sz="2200" b="1">
                <a:solidFill>
                  <a:srgbClr val="FFFFFF"/>
                </a:solidFill>
              </a:rPr>
              <a:t>    Data Overview</a:t>
            </a:r>
            <a:endParaRPr lang="en-US" sz="2200"/>
          </a:p>
          <a:p>
            <a:pPr marL="359410" indent="-359410">
              <a:buClr>
                <a:srgbClr val="E0C1A8"/>
              </a:buClr>
            </a:pPr>
            <a:r>
              <a:rPr lang="en-US" sz="1700">
                <a:solidFill>
                  <a:srgbClr val="FFFFFF"/>
                </a:solidFill>
              </a:rPr>
              <a:t>There</a:t>
            </a:r>
            <a:r>
              <a:rPr lang="en-US" sz="1700">
                <a:solidFill>
                  <a:srgbClr val="FFFFFF"/>
                </a:solidFill>
                <a:ea typeface="+mn-lt"/>
                <a:cs typeface="+mn-lt"/>
              </a:rPr>
              <a:t> are 36620 rows in the dataset.</a:t>
            </a:r>
            <a:endParaRPr lang="en-US" sz="1700">
              <a:solidFill>
                <a:srgbClr val="FFFFFF"/>
              </a:solidFill>
            </a:endParaRPr>
          </a:p>
          <a:p>
            <a:pPr marL="359410" indent="-359410">
              <a:buClr>
                <a:srgbClr val="E0C1A8"/>
              </a:buClr>
            </a:pPr>
            <a:r>
              <a:rPr lang="en-US" sz="1700">
                <a:solidFill>
                  <a:srgbClr val="FFFFFF"/>
                </a:solidFill>
                <a:ea typeface="+mn-lt"/>
                <a:cs typeface="+mn-lt"/>
              </a:rPr>
              <a:t>The dataset contains 7 columns which are: </a:t>
            </a:r>
          </a:p>
          <a:p>
            <a:pPr marL="702310" lvl="1" indent="-342900">
              <a:buClr>
                <a:srgbClr val="E0C1A8"/>
              </a:buClr>
              <a:buFont typeface="Courier New"/>
              <a:buChar char="o"/>
            </a:pPr>
            <a:r>
              <a:rPr lang="en-US" sz="1700" i="0">
                <a:solidFill>
                  <a:srgbClr val="FFFFFF"/>
                </a:solidFill>
              </a:rPr>
              <a:t>Date: From 2013/2/8 to 2018/2/7</a:t>
            </a:r>
          </a:p>
          <a:p>
            <a:pPr marL="702310" lvl="1" indent="-342900">
              <a:buClr>
                <a:srgbClr val="E0C1A8"/>
              </a:buClr>
              <a:buFont typeface="Courier New"/>
              <a:buChar char="o"/>
            </a:pPr>
            <a:r>
              <a:rPr lang="en-US" sz="1700" i="0">
                <a:solidFill>
                  <a:srgbClr val="FFFFFF"/>
                </a:solidFill>
                <a:ea typeface="+mn-lt"/>
                <a:cs typeface="+mn-lt"/>
              </a:rPr>
              <a:t>Open: Opening price for each stock on that specific day</a:t>
            </a:r>
          </a:p>
          <a:p>
            <a:pPr marL="702310" lvl="1" indent="-342900">
              <a:buClr>
                <a:srgbClr val="E0C1A8"/>
              </a:buClr>
              <a:buFont typeface="Courier New"/>
              <a:buChar char="o"/>
            </a:pPr>
            <a:r>
              <a:rPr lang="en-US" sz="1700" i="0">
                <a:solidFill>
                  <a:srgbClr val="FFFFFF"/>
                </a:solidFill>
                <a:ea typeface="+mn-lt"/>
                <a:cs typeface="+mn-lt"/>
              </a:rPr>
              <a:t>High:  The highest price at which a stock traded during that day</a:t>
            </a:r>
          </a:p>
          <a:p>
            <a:pPr marL="702310" lvl="1" indent="-342900">
              <a:buClr>
                <a:srgbClr val="E0C1A8"/>
              </a:buClr>
              <a:buFont typeface="Courier New"/>
              <a:buChar char="o"/>
            </a:pPr>
            <a:r>
              <a:rPr lang="en-US" sz="1700" i="0">
                <a:solidFill>
                  <a:srgbClr val="FFFFFF"/>
                </a:solidFill>
                <a:ea typeface="+mn-lt"/>
                <a:cs typeface="+mn-lt"/>
              </a:rPr>
              <a:t>Low: The lowest price at which a stock traded during that day</a:t>
            </a:r>
          </a:p>
          <a:p>
            <a:pPr marL="702310" lvl="1" indent="-342900">
              <a:buClr>
                <a:srgbClr val="E0C1A8"/>
              </a:buClr>
              <a:buFont typeface="Courier New"/>
              <a:buChar char="o"/>
            </a:pPr>
            <a:r>
              <a:rPr lang="en-US" sz="1700" i="0">
                <a:solidFill>
                  <a:srgbClr val="FFFFFF"/>
                </a:solidFill>
                <a:ea typeface="+mn-lt"/>
                <a:cs typeface="+mn-lt"/>
              </a:rPr>
              <a:t>Close: Closing price for each stock on that day</a:t>
            </a:r>
          </a:p>
          <a:p>
            <a:pPr marL="702310" lvl="1" indent="-342900">
              <a:buClr>
                <a:srgbClr val="E0C1A8"/>
              </a:buClr>
              <a:buFont typeface="Courier New"/>
              <a:buChar char="o"/>
            </a:pPr>
            <a:r>
              <a:rPr lang="en-US" sz="1700" i="0">
                <a:solidFill>
                  <a:srgbClr val="FFFFFF"/>
                </a:solidFill>
                <a:ea typeface="+mn-lt"/>
                <a:cs typeface="+mn-lt"/>
              </a:rPr>
              <a:t>Volume: Volume of shares traded in that day</a:t>
            </a:r>
          </a:p>
          <a:p>
            <a:pPr marL="702310" lvl="1" indent="-342900">
              <a:buClr>
                <a:srgbClr val="E0C1A8"/>
              </a:buClr>
              <a:buFont typeface="Courier New"/>
              <a:buChar char="o"/>
            </a:pPr>
            <a:r>
              <a:rPr lang="en-US" sz="1700" i="0">
                <a:solidFill>
                  <a:srgbClr val="FFFFFF"/>
                </a:solidFill>
                <a:ea typeface="+mn-lt"/>
                <a:cs typeface="+mn-lt"/>
              </a:rPr>
              <a:t>Ticker: Symbol for the stocks as traded on NYSE(New York Stock Exchange)</a:t>
            </a:r>
          </a:p>
          <a:p>
            <a:pPr marL="359410" indent="-359410">
              <a:buClr>
                <a:srgbClr val="E0C1A8"/>
              </a:buClr>
            </a:pPr>
            <a:r>
              <a:rPr lang="en-US">
                <a:solidFill>
                  <a:srgbClr val="FFFFFF"/>
                </a:solidFill>
                <a:ea typeface="+mn-lt"/>
                <a:cs typeface="+mn-lt"/>
                <a:hlinkClick r:id="rId2"/>
              </a:rPr>
              <a:t>A link to the dataset</a:t>
            </a:r>
            <a:endParaRPr lang="en-US" i="0">
              <a:solidFill>
                <a:srgbClr val="FFFFFF"/>
              </a:solidFill>
              <a:ea typeface="+mn-lt"/>
              <a:cs typeface="+mn-lt"/>
              <a:hlinkClick r:id="rId2"/>
            </a:endParaRPr>
          </a:p>
          <a:p>
            <a:pPr marL="0" indent="0">
              <a:buClr>
                <a:srgbClr val="E0C1A8"/>
              </a:buClr>
              <a:buNone/>
            </a:pPr>
            <a:endParaRPr lang="en-US">
              <a:solidFill>
                <a:srgbClr val="FFFFFF">
                  <a:alpha val="70000"/>
                </a:srgbClr>
              </a:solidFill>
              <a:ea typeface="+mn-lt"/>
              <a:cs typeface="+mn-lt"/>
            </a:endParaRPr>
          </a:p>
          <a:p>
            <a:pPr marL="359410" indent="-359410">
              <a:buClr>
                <a:srgbClr val="E0C1A8"/>
              </a:buClr>
              <a:buFont typeface="Wingdings" panose="05000000000000000000" pitchFamily="2" charset="2"/>
              <a:buChar char=""/>
            </a:pPr>
            <a:endParaRPr lang="en-US">
              <a:solidFill>
                <a:srgbClr val="FFFFFF">
                  <a:alpha val="70000"/>
                </a:srgbClr>
              </a:solidFill>
              <a:ea typeface="+mn-lt"/>
              <a:cs typeface="+mn-lt"/>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spTree>
    <p:extLst>
      <p:ext uri="{BB962C8B-B14F-4D97-AF65-F5344CB8AC3E}">
        <p14:creationId xmlns:p14="http://schemas.microsoft.com/office/powerpoint/2010/main" val="411344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a:solidFill>
                  <a:srgbClr val="FFFFFF"/>
                </a:solidFill>
                <a:ea typeface="+mn-lt"/>
                <a:cs typeface="+mn-lt"/>
              </a:rPr>
              <a:t>A brief view of the dataset</a:t>
            </a:r>
            <a:endParaRPr lang="en-US">
              <a:solidFill>
                <a:srgbClr val="FFFFFF"/>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3" name="Picture 3" descr="Table&#10;&#10;Description automatically generated">
            <a:extLst>
              <a:ext uri="{FF2B5EF4-FFF2-40B4-BE49-F238E27FC236}">
                <a16:creationId xmlns:a16="http://schemas.microsoft.com/office/drawing/2014/main" id="{4F675D22-4204-4723-BA5C-0DF066E4F9D0}"/>
              </a:ext>
            </a:extLst>
          </p:cNvPr>
          <p:cNvPicPr>
            <a:picLocks noChangeAspect="1"/>
          </p:cNvPicPr>
          <p:nvPr/>
        </p:nvPicPr>
        <p:blipFill>
          <a:blip r:embed="rId2"/>
          <a:stretch>
            <a:fillRect/>
          </a:stretch>
        </p:blipFill>
        <p:spPr>
          <a:xfrm>
            <a:off x="1081414" y="2164103"/>
            <a:ext cx="5739009" cy="4074674"/>
          </a:xfrm>
          <a:prstGeom prst="rect">
            <a:avLst/>
          </a:prstGeom>
        </p:spPr>
      </p:pic>
      <p:cxnSp>
        <p:nvCxnSpPr>
          <p:cNvPr id="4" name="Straight Arrow Connector 3">
            <a:extLst>
              <a:ext uri="{FF2B5EF4-FFF2-40B4-BE49-F238E27FC236}">
                <a16:creationId xmlns:a16="http://schemas.microsoft.com/office/drawing/2014/main" id="{8E1A0AA9-D9B3-4BE4-AF63-A6A151584D50}"/>
              </a:ext>
            </a:extLst>
          </p:cNvPr>
          <p:cNvCxnSpPr/>
          <p:nvPr/>
        </p:nvCxnSpPr>
        <p:spPr>
          <a:xfrm flipH="1" flipV="1">
            <a:off x="6970734" y="2696228"/>
            <a:ext cx="536532" cy="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4D3359-F0D9-4C16-8A01-0AE8487C8F94}"/>
              </a:ext>
            </a:extLst>
          </p:cNvPr>
          <p:cNvCxnSpPr>
            <a:cxnSpLocks/>
          </p:cNvCxnSpPr>
          <p:nvPr/>
        </p:nvCxnSpPr>
        <p:spPr>
          <a:xfrm flipH="1" flipV="1">
            <a:off x="6949857" y="5817295"/>
            <a:ext cx="578285" cy="4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391AE82-4143-4F96-A071-E1953A019710}"/>
              </a:ext>
            </a:extLst>
          </p:cNvPr>
          <p:cNvSpPr txBox="1"/>
          <p:nvPr/>
        </p:nvSpPr>
        <p:spPr>
          <a:xfrm>
            <a:off x="7529056" y="2382946"/>
            <a:ext cx="3369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stock data of AAPL(Apple) on first day (2013/2/8)</a:t>
            </a:r>
          </a:p>
        </p:txBody>
      </p:sp>
      <p:sp>
        <p:nvSpPr>
          <p:cNvPr id="12" name="TextBox 11">
            <a:extLst>
              <a:ext uri="{FF2B5EF4-FFF2-40B4-BE49-F238E27FC236}">
                <a16:creationId xmlns:a16="http://schemas.microsoft.com/office/drawing/2014/main" id="{0A9CA466-963B-4E84-ABA6-2DCA70135C54}"/>
              </a:ext>
            </a:extLst>
          </p:cNvPr>
          <p:cNvSpPr txBox="1"/>
          <p:nvPr/>
        </p:nvSpPr>
        <p:spPr>
          <a:xfrm>
            <a:off x="7508179" y="5504014"/>
            <a:ext cx="40062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stock data of XOM(</a:t>
            </a:r>
            <a:r>
              <a:rPr lang="en-US">
                <a:ea typeface="+mn-lt"/>
                <a:cs typeface="+mn-lt"/>
              </a:rPr>
              <a:t>Exxon Mobil</a:t>
            </a:r>
            <a:r>
              <a:rPr lang="en-US"/>
              <a:t>) on last day (2018/2/7)</a:t>
            </a:r>
          </a:p>
        </p:txBody>
      </p:sp>
    </p:spTree>
    <p:extLst>
      <p:ext uri="{BB962C8B-B14F-4D97-AF65-F5344CB8AC3E}">
        <p14:creationId xmlns:p14="http://schemas.microsoft.com/office/powerpoint/2010/main" val="1607982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rPr>
              <a:t>We will be using closing price for the whole project, so here's the changes in closing price of different companies through the years</a:t>
            </a:r>
            <a:endParaRPr lang="en-US" b="1"/>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11" name="Picture 12" descr="Chart, line chart&#10;&#10;Description automatically generated">
            <a:extLst>
              <a:ext uri="{FF2B5EF4-FFF2-40B4-BE49-F238E27FC236}">
                <a16:creationId xmlns:a16="http://schemas.microsoft.com/office/drawing/2014/main" id="{DBCA639E-5D7F-4693-9AF3-93E50CC99DF9}"/>
              </a:ext>
            </a:extLst>
          </p:cNvPr>
          <p:cNvPicPr>
            <a:picLocks noChangeAspect="1"/>
          </p:cNvPicPr>
          <p:nvPr/>
        </p:nvPicPr>
        <p:blipFill>
          <a:blip r:embed="rId2"/>
          <a:stretch>
            <a:fillRect/>
          </a:stretch>
        </p:blipFill>
        <p:spPr>
          <a:xfrm>
            <a:off x="1509387" y="2292559"/>
            <a:ext cx="9183664" cy="4224853"/>
          </a:xfrm>
          <a:prstGeom prst="rect">
            <a:avLst/>
          </a:prstGeom>
        </p:spPr>
      </p:pic>
    </p:spTree>
    <p:extLst>
      <p:ext uri="{BB962C8B-B14F-4D97-AF65-F5344CB8AC3E}">
        <p14:creationId xmlns:p14="http://schemas.microsoft.com/office/powerpoint/2010/main" val="158126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E3EFF-624A-40D2-8E58-8DC5C307726C}"/>
              </a:ext>
            </a:extLst>
          </p:cNvPr>
          <p:cNvSpPr>
            <a:spLocks noGrp="1"/>
          </p:cNvSpPr>
          <p:nvPr>
            <p:ph type="title"/>
          </p:nvPr>
        </p:nvSpPr>
        <p:spPr/>
        <p:txBody>
          <a:bodyPr/>
          <a:lstStyle/>
          <a:p>
            <a:r>
              <a:rPr lang="en-US"/>
              <a:t>Data Exploration</a:t>
            </a:r>
          </a:p>
        </p:txBody>
      </p:sp>
      <p:sp>
        <p:nvSpPr>
          <p:cNvPr id="7" name="Content Placeholder 2">
            <a:extLst>
              <a:ext uri="{FF2B5EF4-FFF2-40B4-BE49-F238E27FC236}">
                <a16:creationId xmlns:a16="http://schemas.microsoft.com/office/drawing/2014/main" id="{783819CB-9347-4F11-BD0F-AF043E36F8F1}"/>
              </a:ext>
            </a:extLst>
          </p:cNvPr>
          <p:cNvSpPr txBox="1">
            <a:spLocks/>
          </p:cNvSpPr>
          <p:nvPr/>
        </p:nvSpPr>
        <p:spPr>
          <a:xfrm>
            <a:off x="1079500" y="1527681"/>
            <a:ext cx="10437728" cy="4569827"/>
          </a:xfrm>
          <a:prstGeom prst="rect">
            <a:avLst/>
          </a:prstGeom>
        </p:spPr>
        <p:txBody>
          <a:bodyPr vert="horz" lIns="0" tIns="0" rIns="0" bIns="0" rtlCol="0" anchor="t" anchorCtr="0">
            <a:normAutofit fontScale="92500" lnSpcReduction="2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rgbClr val="FFFFFF"/>
                </a:solidFill>
              </a:rPr>
              <a:t>Since each stock has its own opening price, it's difficult for us to see the pattern. So for better understanding of the stock market, we divide all the closing price to its first closing price in the period. </a:t>
            </a:r>
            <a:endParaRPr lang="en-US"/>
          </a:p>
          <a:p>
            <a:pPr marL="0" indent="-359410"/>
            <a:endParaRPr lang="en-US"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702310" lvl="1" indent="-342900">
              <a:buClr>
                <a:srgbClr val="E0C1A8"/>
              </a:buClr>
              <a:buFont typeface="Courier New"/>
              <a:buChar char="o"/>
            </a:pPr>
            <a:endParaRPr lang="en-US" sz="2600" i="0">
              <a:solidFill>
                <a:srgbClr val="FFFFFF">
                  <a:alpha val="70000"/>
                </a:srgbClr>
              </a:solidFill>
              <a:ea typeface="+mn-lt"/>
              <a:cs typeface="+mn-lt"/>
            </a:endParaRPr>
          </a:p>
          <a:p>
            <a:pPr marL="359410" lvl="1">
              <a:buClr>
                <a:srgbClr val="E0C1A8"/>
              </a:buClr>
            </a:pPr>
            <a:endParaRPr lang="en-US" sz="2600" i="0">
              <a:solidFill>
                <a:srgbClr val="FFFFFF">
                  <a:alpha val="70000"/>
                </a:srgbClr>
              </a:solidFill>
              <a:ea typeface="+mn-lt"/>
              <a:cs typeface="+mn-lt"/>
            </a:endParaRPr>
          </a:p>
          <a:p>
            <a:pPr marL="359410" lvl="1"/>
            <a:r>
              <a:rPr lang="en-US" sz="2600" i="0">
                <a:solidFill>
                  <a:srgbClr val="FFFFFF"/>
                </a:solidFill>
                <a:ea typeface="+mn-lt"/>
                <a:cs typeface="+mn-lt"/>
              </a:rPr>
              <a:t>                                     </a:t>
            </a:r>
            <a:endParaRPr lang="en-US" sz="2400" b="1" i="0">
              <a:solidFill>
                <a:srgbClr val="FFFFFF"/>
              </a:solidFill>
              <a:ea typeface="+mn-lt"/>
              <a:cs typeface="+mn-lt"/>
            </a:endParaRPr>
          </a:p>
          <a:p>
            <a:pPr marL="359410" lvl="1"/>
            <a:endParaRPr lang="en-US" sz="2600" i="0">
              <a:solidFill>
                <a:srgbClr val="FFFFFF">
                  <a:alpha val="70000"/>
                </a:srgbClr>
              </a:solidFill>
            </a:endParaRPr>
          </a:p>
          <a:p>
            <a:pPr marL="359410" indent="-359410">
              <a:buClr>
                <a:srgbClr val="E0C1A8"/>
              </a:buClr>
            </a:pPr>
            <a:endParaRPr lang="en-US">
              <a:solidFill>
                <a:srgbClr val="FFFFFF">
                  <a:alpha val="70000"/>
                </a:srgbClr>
              </a:solidFill>
            </a:endParaRPr>
          </a:p>
          <a:p>
            <a:pPr marL="0" indent="0">
              <a:buClr>
                <a:srgbClr val="E0C1A8"/>
              </a:buClr>
              <a:buNone/>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a:p>
            <a:pPr marL="359410" indent="-359410">
              <a:buClr>
                <a:srgbClr val="E0C1A8"/>
              </a:buClr>
            </a:pPr>
            <a:endParaRPr lang="en-US">
              <a:solidFill>
                <a:srgbClr val="FFFFFF">
                  <a:alpha val="70000"/>
                </a:srgbClr>
              </a:solidFill>
            </a:endParaRPr>
          </a:p>
        </p:txBody>
      </p:sp>
      <p:pic>
        <p:nvPicPr>
          <p:cNvPr id="4" name="Picture 4" descr="Chart, histogram&#10;&#10;Description automatically generated">
            <a:extLst>
              <a:ext uri="{FF2B5EF4-FFF2-40B4-BE49-F238E27FC236}">
                <a16:creationId xmlns:a16="http://schemas.microsoft.com/office/drawing/2014/main" id="{44B63299-D0DA-49C3-94CD-4F4174C86FE2}"/>
              </a:ext>
            </a:extLst>
          </p:cNvPr>
          <p:cNvPicPr>
            <a:picLocks noChangeAspect="1"/>
          </p:cNvPicPr>
          <p:nvPr/>
        </p:nvPicPr>
        <p:blipFill>
          <a:blip r:embed="rId2"/>
          <a:stretch>
            <a:fillRect/>
          </a:stretch>
        </p:blipFill>
        <p:spPr>
          <a:xfrm>
            <a:off x="1603332" y="2395206"/>
            <a:ext cx="8985338" cy="4207450"/>
          </a:xfrm>
          <a:prstGeom prst="rect">
            <a:avLst/>
          </a:prstGeom>
        </p:spPr>
      </p:pic>
    </p:spTree>
    <p:extLst>
      <p:ext uri="{BB962C8B-B14F-4D97-AF65-F5344CB8AC3E}">
        <p14:creationId xmlns:p14="http://schemas.microsoft.com/office/powerpoint/2010/main" val="4288869099"/>
      </p:ext>
    </p:extLst>
  </p:cSld>
  <p:clrMapOvr>
    <a:masterClrMapping/>
  </p:clrMapOvr>
</p:sld>
</file>

<file path=ppt/theme/theme1.xml><?xml version="1.0" encoding="utf-8"?>
<a:theme xmlns:a="http://schemas.openxmlformats.org/drawingml/2006/main" name="LeafVTI">
  <a:themeElements>
    <a:clrScheme name="AnalogousFromLightSeed_2SEEDS">
      <a:dk1>
        <a:srgbClr val="000000"/>
      </a:dk1>
      <a:lt1>
        <a:srgbClr val="FFFFFF"/>
      </a:lt1>
      <a:dk2>
        <a:srgbClr val="243341"/>
      </a:dk2>
      <a:lt2>
        <a:srgbClr val="E2E5E8"/>
      </a:lt2>
      <a:accent1>
        <a:srgbClr val="CB976E"/>
      </a:accent1>
      <a:accent2>
        <a:srgbClr val="D48A88"/>
      </a:accent2>
      <a:accent3>
        <a:srgbClr val="ABA26D"/>
      </a:accent3>
      <a:accent4>
        <a:srgbClr val="60AEB3"/>
      </a:accent4>
      <a:accent5>
        <a:srgbClr val="7AA7CF"/>
      </a:accent5>
      <a:accent6>
        <a:srgbClr val="6E78CB"/>
      </a:accent6>
      <a:hlink>
        <a:srgbClr val="5C85A7"/>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26</Slides>
  <Notes>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LeafVTI</vt:lpstr>
      <vt:lpstr>Stock Market Prediction </vt:lpstr>
      <vt:lpstr>Project Objective</vt:lpstr>
      <vt:lpstr>Dow Jones Industrial Average (DJIA)</vt:lpstr>
      <vt:lpstr>Overview</vt:lpstr>
      <vt:lpstr>Goals</vt:lpstr>
      <vt:lpstr>Data Exploration</vt:lpstr>
      <vt:lpstr>Data Exploration</vt:lpstr>
      <vt:lpstr>Data Exploration</vt:lpstr>
      <vt:lpstr>Data Exploration</vt:lpstr>
      <vt:lpstr>Data Exploration</vt:lpstr>
      <vt:lpstr>Data Exploration</vt:lpstr>
      <vt:lpstr>Data Exploration</vt:lpstr>
      <vt:lpstr>SUMMARY OF METHODS USED </vt:lpstr>
      <vt:lpstr>MOVING AVERAGE PLOT FOR 5 Top Companies  </vt:lpstr>
      <vt:lpstr>PowerPoint Presentation</vt:lpstr>
      <vt:lpstr>Results Summary</vt:lpstr>
      <vt:lpstr>GBT model predicting Microsoft (MSFT) </vt:lpstr>
      <vt:lpstr>Linear Regression Model predicting JNJ </vt:lpstr>
      <vt:lpstr>Comparing three models</vt:lpstr>
      <vt:lpstr>PowerPoint Presentation</vt:lpstr>
      <vt:lpstr>MOVING average plot for Johnson&amp;Johnson</vt:lpstr>
      <vt:lpstr>Key Insights gained during EDA (Inference)</vt:lpstr>
      <vt:lpstr>Summary of Goal Achievement</vt:lpstr>
      <vt:lpstr>Problems Encountered</vt:lpstr>
      <vt:lpstr>Team Member Contributions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2020-11-16T22:46:45Z</dcterms:created>
  <dcterms:modified xsi:type="dcterms:W3CDTF">2020-11-20T01:11:52Z</dcterms:modified>
</cp:coreProperties>
</file>