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sldIdLst>
    <p:sldId id="316" r:id="rId5"/>
    <p:sldId id="404" r:id="rId6"/>
    <p:sldId id="363" r:id="rId7"/>
    <p:sldId id="415" r:id="rId8"/>
    <p:sldId id="422" r:id="rId9"/>
    <p:sldId id="358" r:id="rId10"/>
    <p:sldId id="408" r:id="rId11"/>
    <p:sldId id="412" r:id="rId12"/>
    <p:sldId id="410" r:id="rId13"/>
    <p:sldId id="421" r:id="rId14"/>
    <p:sldId id="384" r:id="rId15"/>
    <p:sldId id="419" r:id="rId16"/>
    <p:sldId id="417" r:id="rId17"/>
    <p:sldId id="353" r:id="rId18"/>
    <p:sldId id="423" r:id="rId19"/>
    <p:sldId id="414" r:id="rId20"/>
  </p:sldIdLst>
  <p:sldSz cx="9144000" cy="6858000" type="screen4x3"/>
  <p:notesSz cx="7043738" cy="933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D7D31"/>
    <a:srgbClr val="E9E9E9"/>
    <a:srgbClr val="304CB2"/>
    <a:srgbClr val="474747"/>
    <a:srgbClr val="005596"/>
    <a:srgbClr val="636363"/>
    <a:srgbClr val="949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2286" cy="466646"/>
          </a:xfrm>
          <a:prstGeom prst="rect">
            <a:avLst/>
          </a:prstGeom>
        </p:spPr>
        <p:txBody>
          <a:bodyPr vert="horz" lIns="93569" tIns="46784" rIns="93569" bIns="46784" rtlCol="0"/>
          <a:lstStyle>
            <a:lvl1pPr algn="l">
              <a:defRPr sz="1200"/>
            </a:lvl1pPr>
          </a:lstStyle>
          <a:p>
            <a:endParaRPr lang="en-US"/>
          </a:p>
        </p:txBody>
      </p:sp>
      <p:sp>
        <p:nvSpPr>
          <p:cNvPr id="3" name="Date Placeholder 2"/>
          <p:cNvSpPr>
            <a:spLocks noGrp="1"/>
          </p:cNvSpPr>
          <p:nvPr>
            <p:ph type="dt" idx="1"/>
          </p:nvPr>
        </p:nvSpPr>
        <p:spPr>
          <a:xfrm>
            <a:off x="3989822" y="0"/>
            <a:ext cx="3052286" cy="466646"/>
          </a:xfrm>
          <a:prstGeom prst="rect">
            <a:avLst/>
          </a:prstGeom>
        </p:spPr>
        <p:txBody>
          <a:bodyPr vert="horz" lIns="93569" tIns="46784" rIns="93569" bIns="46784" rtlCol="0"/>
          <a:lstStyle>
            <a:lvl1pPr algn="r">
              <a:defRPr sz="1200"/>
            </a:lvl1pPr>
          </a:lstStyle>
          <a:p>
            <a:fld id="{9A8C98BA-86FC-468A-AF9E-E40E77CDCEA0}" type="datetimeFigureOut">
              <a:rPr lang="en-US" smtClean="0"/>
              <a:t>11/17/2020</a:t>
            </a:fld>
            <a:endParaRPr lang="en-US"/>
          </a:p>
        </p:txBody>
      </p:sp>
      <p:sp>
        <p:nvSpPr>
          <p:cNvPr id="4" name="Slide Image Placeholder 3"/>
          <p:cNvSpPr>
            <a:spLocks noGrp="1" noRot="1" noChangeAspect="1"/>
          </p:cNvSpPr>
          <p:nvPr>
            <p:ph type="sldImg" idx="2"/>
          </p:nvPr>
        </p:nvSpPr>
        <p:spPr>
          <a:xfrm>
            <a:off x="1190625" y="700088"/>
            <a:ext cx="4662488" cy="3498850"/>
          </a:xfrm>
          <a:prstGeom prst="rect">
            <a:avLst/>
          </a:prstGeom>
          <a:noFill/>
          <a:ln w="12700">
            <a:solidFill>
              <a:prstClr val="black"/>
            </a:solidFill>
          </a:ln>
        </p:spPr>
        <p:txBody>
          <a:bodyPr vert="horz" lIns="93569" tIns="46784" rIns="93569" bIns="46784" rtlCol="0" anchor="ctr"/>
          <a:lstStyle/>
          <a:p>
            <a:endParaRPr lang="en-US"/>
          </a:p>
        </p:txBody>
      </p:sp>
      <p:sp>
        <p:nvSpPr>
          <p:cNvPr id="5" name="Notes Placeholder 4"/>
          <p:cNvSpPr>
            <a:spLocks noGrp="1"/>
          </p:cNvSpPr>
          <p:nvPr>
            <p:ph type="body" sz="quarter" idx="3"/>
          </p:nvPr>
        </p:nvSpPr>
        <p:spPr>
          <a:xfrm>
            <a:off x="704374" y="4433134"/>
            <a:ext cx="5634990" cy="4199811"/>
          </a:xfrm>
          <a:prstGeom prst="rect">
            <a:avLst/>
          </a:prstGeom>
        </p:spPr>
        <p:txBody>
          <a:bodyPr vert="horz" lIns="93569" tIns="46784" rIns="93569" bIns="467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64648"/>
            <a:ext cx="3052286" cy="466646"/>
          </a:xfrm>
          <a:prstGeom prst="rect">
            <a:avLst/>
          </a:prstGeom>
        </p:spPr>
        <p:txBody>
          <a:bodyPr vert="horz" lIns="93569" tIns="46784" rIns="93569" bIns="46784" rtlCol="0" anchor="b"/>
          <a:lstStyle>
            <a:lvl1pPr algn="l">
              <a:defRPr sz="1200"/>
            </a:lvl1pPr>
          </a:lstStyle>
          <a:p>
            <a:endParaRPr lang="en-US"/>
          </a:p>
        </p:txBody>
      </p:sp>
      <p:sp>
        <p:nvSpPr>
          <p:cNvPr id="7" name="Slide Number Placeholder 6"/>
          <p:cNvSpPr>
            <a:spLocks noGrp="1"/>
          </p:cNvSpPr>
          <p:nvPr>
            <p:ph type="sldNum" sz="quarter" idx="5"/>
          </p:nvPr>
        </p:nvSpPr>
        <p:spPr>
          <a:xfrm>
            <a:off x="3989822" y="8864648"/>
            <a:ext cx="3052286" cy="466646"/>
          </a:xfrm>
          <a:prstGeom prst="rect">
            <a:avLst/>
          </a:prstGeom>
        </p:spPr>
        <p:txBody>
          <a:bodyPr vert="horz" lIns="93569" tIns="46784" rIns="93569" bIns="46784" rtlCol="0" anchor="b"/>
          <a:lstStyle>
            <a:lvl1pPr algn="r">
              <a:defRPr sz="1200"/>
            </a:lvl1pPr>
          </a:lstStyle>
          <a:p>
            <a:fld id="{E75AE56F-8B21-4C46-8341-DC075477247B}" type="slidenum">
              <a:rPr lang="en-US" smtClean="0"/>
              <a:t>‹#›</a:t>
            </a:fld>
            <a:endParaRPr lang="en-US"/>
          </a:p>
        </p:txBody>
      </p:sp>
    </p:spTree>
    <p:extLst>
      <p:ext uri="{BB962C8B-B14F-4D97-AF65-F5344CB8AC3E}">
        <p14:creationId xmlns:p14="http://schemas.microsoft.com/office/powerpoint/2010/main" val="23555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booleans</a:t>
            </a:r>
            <a:r>
              <a:rPr lang="en-US"/>
              <a:t>:</a:t>
            </a:r>
          </a:p>
          <a:p>
            <a:r>
              <a:rPr lang="en-US"/>
              <a:t>['fleet','frame_damaged','franchise_dealer','has_accidents','isCab','is_cpo','is_new','is_oemcpo','salvage','theft_title']</a:t>
            </a:r>
            <a:endParaRPr lang="en-US">
              <a:cs typeface="Calibri"/>
            </a:endParaRPr>
          </a:p>
          <a:p>
            <a:r>
              <a:rPr lang="en-US"/>
              <a:t> </a:t>
            </a:r>
            <a:endParaRPr lang="en-US">
              <a:cs typeface="Calibri"/>
            </a:endParaRPr>
          </a:p>
          <a:p>
            <a:r>
              <a:rPr lang="en-US" err="1"/>
              <a:t>INtegers</a:t>
            </a:r>
            <a:r>
              <a:rPr lang="en-US"/>
              <a:t>:</a:t>
            </a:r>
            <a:endParaRPr lang="en-US">
              <a:cs typeface="Calibri"/>
            </a:endParaRPr>
          </a:p>
          <a:p>
            <a:r>
              <a:rPr lang="en-US"/>
              <a:t>['engine_displacement','engine_cylinders','daysonmarket','horsepower','maximum_seating','mileage',</a:t>
            </a:r>
            <a:endParaRPr lang="en-US">
              <a:cs typeface="Calibri"/>
            </a:endParaRPr>
          </a:p>
          <a:p>
            <a:r>
              <a:rPr lang="en-US"/>
              <a:t>'owner_count','savings_amount','transmission_display','year','torque_ftlb','torque_rpm']</a:t>
            </a:r>
            <a:endParaRPr lang="en-US">
              <a:cs typeface="Calibri"/>
            </a:endParaRPr>
          </a:p>
          <a:p>
            <a:r>
              <a:rPr lang="en-US"/>
              <a:t> </a:t>
            </a:r>
            <a:endParaRPr lang="en-US">
              <a:cs typeface="Calibri"/>
            </a:endParaRPr>
          </a:p>
          <a:p>
            <a:r>
              <a:rPr lang="en-US"/>
              <a:t>Double</a:t>
            </a:r>
            <a:endParaRPr lang="en-US">
              <a:cs typeface="Calibri"/>
            </a:endParaRPr>
          </a:p>
          <a:p>
            <a:r>
              <a:rPr lang="en-US"/>
              <a:t>['back_legroom','front_legroom','city_fuel_economy','bed_length','fuel_tank_volume','latitude',</a:t>
            </a:r>
            <a:endParaRPr lang="en-US">
              <a:cs typeface="Calibri"/>
            </a:endParaRPr>
          </a:p>
          <a:p>
            <a:r>
              <a:rPr lang="en-US"/>
              <a:t>'height','highway_fuel_economy','length','longitude','price','seller_rating','wheelbase','width','torque_grade']</a:t>
            </a:r>
            <a:endParaRPr lang="en-US">
              <a:cs typeface="Calibri"/>
            </a:endParaRPr>
          </a:p>
        </p:txBody>
      </p:sp>
      <p:sp>
        <p:nvSpPr>
          <p:cNvPr id="4" name="Slide Number Placeholder 3"/>
          <p:cNvSpPr>
            <a:spLocks noGrp="1"/>
          </p:cNvSpPr>
          <p:nvPr>
            <p:ph type="sldNum" sz="quarter" idx="5"/>
          </p:nvPr>
        </p:nvSpPr>
        <p:spPr/>
        <p:txBody>
          <a:bodyPr/>
          <a:lstStyle/>
          <a:p>
            <a:fld id="{E75AE56F-8B21-4C46-8341-DC075477247B}" type="slidenum">
              <a:rPr lang="en-US" smtClean="0"/>
              <a:t>6</a:t>
            </a:fld>
            <a:endParaRPr lang="en-US"/>
          </a:p>
        </p:txBody>
      </p:sp>
    </p:spTree>
    <p:extLst>
      <p:ext uri="{BB962C8B-B14F-4D97-AF65-F5344CB8AC3E}">
        <p14:creationId xmlns:p14="http://schemas.microsoft.com/office/powerpoint/2010/main" val="334202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Implications of imbalance</a:t>
            </a:r>
          </a:p>
        </p:txBody>
      </p:sp>
      <p:sp>
        <p:nvSpPr>
          <p:cNvPr id="4" name="Slide Number Placeholder 3"/>
          <p:cNvSpPr>
            <a:spLocks noGrp="1"/>
          </p:cNvSpPr>
          <p:nvPr>
            <p:ph type="sldNum" sz="quarter" idx="5"/>
          </p:nvPr>
        </p:nvSpPr>
        <p:spPr/>
        <p:txBody>
          <a:bodyPr/>
          <a:lstStyle/>
          <a:p>
            <a:fld id="{E75AE56F-8B21-4C46-8341-DC075477247B}" type="slidenum">
              <a:rPr lang="en-US" smtClean="0"/>
              <a:t>7</a:t>
            </a:fld>
            <a:endParaRPr lang="en-US"/>
          </a:p>
        </p:txBody>
      </p:sp>
    </p:spTree>
    <p:extLst>
      <p:ext uri="{BB962C8B-B14F-4D97-AF65-F5344CB8AC3E}">
        <p14:creationId xmlns:p14="http://schemas.microsoft.com/office/powerpoint/2010/main" val="78097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LR Grid Search: regularization parameters of 0, 0.01, and 0.02, and elastic net parameters of 0, 0.1, and 0.3. The best model had an alpha of .3 and lambda of 0</a:t>
            </a:r>
          </a:p>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RF Grid Search number of trees at 20, 30, and 40 as well as max depth of 3, 5, and 7. The best model used a max depth of 5 and 20 trees</a:t>
            </a:r>
          </a:p>
          <a:p>
            <a:pPr marL="0" marR="0">
              <a:lnSpc>
                <a:spcPct val="107000"/>
              </a:lnSpc>
              <a:spcBef>
                <a:spcPts val="0"/>
              </a:spcBef>
              <a:spcAft>
                <a:spcPts val="0"/>
              </a:spcAft>
            </a:pPr>
            <a:endParaRPr lang="en-US" sz="1800" b="1" u="sng">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b="1" u="sng">
                <a:solidFill>
                  <a:srgbClr val="000000"/>
                </a:solidFill>
                <a:effectLst/>
                <a:latin typeface="Calibri" panose="020F0502020204030204" pitchFamily="34" charset="0"/>
                <a:ea typeface="Calibri" panose="020F0502020204030204" pitchFamily="34" charset="0"/>
                <a:cs typeface="Calibri" panose="020F0502020204030204" pitchFamily="34" charset="0"/>
              </a:rPr>
              <a:t>Top 10 positive feature (LR)</a:t>
            </a: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owner_count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0.50653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frame_damaged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0.35975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theft_title</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0.33304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is_oemcpo</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0.28309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maximum_seating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0.27119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transmission_display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0.11184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fuel_type_x</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0.0397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body_type_x</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0.03769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back_legroom</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0.01895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Width 0.01353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cs typeface="Times New Roman" panose="02020603050405020304" pitchFamily="18" charset="0"/>
            </a:endParaRPr>
          </a:p>
          <a:p>
            <a:r>
              <a:rPr lang="en-US" sz="1800" b="1" u="sng">
                <a:effectLst/>
                <a:latin typeface="Calibri" panose="020F0502020204030204" pitchFamily="34" charset="0"/>
                <a:cs typeface="Times New Roman" panose="02020603050405020304" pitchFamily="18" charset="0"/>
              </a:rPr>
              <a:t>Top 10 negative features (LR)</a:t>
            </a: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is_new</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-4.94394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Salvage -1.57354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torque_grade</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-0.87469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is_cpo</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-0.67043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franchise_dealer</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-0.5861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engine_type_x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-0.13042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seller_rating</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-0.12277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wheel_system_x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-0.10669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transmission_x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-0.06613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engine_cylinders</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-0.04303</a:t>
            </a:r>
          </a:p>
          <a:p>
            <a:pPr marL="0" marR="0">
              <a:lnSpc>
                <a:spcPct val="107000"/>
              </a:lnSpc>
              <a:spcBef>
                <a:spcPts val="0"/>
              </a:spcBef>
              <a:spcAft>
                <a:spcPts val="0"/>
              </a:spcAft>
            </a:pPr>
            <a:endPar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 RF model uses year as the its most important feature, the model may need to be retrained annually or semi-annually to maintain accuracy overtime.  Fleet vehicles entering the used market may be of a certain vintage each year and change as fleets update their inventory.  The logistic regression model may maintain its accuracy longer as the characteristics of its most important features will not change from year to year.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75AE56F-8B21-4C46-8341-DC075477247B}" type="slidenum">
              <a:rPr lang="en-US" smtClean="0"/>
              <a:t>13</a:t>
            </a:fld>
            <a:endParaRPr lang="en-US"/>
          </a:p>
        </p:txBody>
      </p:sp>
    </p:spTree>
    <p:extLst>
      <p:ext uri="{BB962C8B-B14F-4D97-AF65-F5344CB8AC3E}">
        <p14:creationId xmlns:p14="http://schemas.microsoft.com/office/powerpoint/2010/main" val="330796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r>
              <a:rPr lang="en-US">
                <a:cs typeface="Calibri"/>
              </a:rPr>
              <a:t>Important features:</a:t>
            </a:r>
          </a:p>
          <a:p>
            <a:r>
              <a:rPr lang="en-US">
                <a:cs typeface="Calibri"/>
              </a:rPr>
              <a:t>Price</a:t>
            </a:r>
          </a:p>
          <a:p>
            <a:r>
              <a:rPr lang="en-US">
                <a:cs typeface="Calibri"/>
              </a:rPr>
              <a:t>Owner count</a:t>
            </a:r>
          </a:p>
          <a:p>
            <a:r>
              <a:rPr lang="en-US">
                <a:cs typeface="Calibri"/>
              </a:rPr>
              <a:t>Mileage</a:t>
            </a:r>
          </a:p>
          <a:p>
            <a:r>
              <a:rPr lang="en-US">
                <a:cs typeface="Calibri"/>
              </a:rPr>
              <a:t>Make and model</a:t>
            </a:r>
          </a:p>
          <a:p>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E75AE56F-8B21-4C46-8341-DC075477247B}" type="slidenum">
              <a:rPr lang="en-US" smtClean="0"/>
              <a:t>14</a:t>
            </a:fld>
            <a:endParaRPr lang="en-US"/>
          </a:p>
        </p:txBody>
      </p:sp>
    </p:spTree>
    <p:extLst>
      <p:ext uri="{BB962C8B-B14F-4D97-AF65-F5344CB8AC3E}">
        <p14:creationId xmlns:p14="http://schemas.microsoft.com/office/powerpoint/2010/main" val="313594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15</a:t>
            </a:fld>
            <a:endParaRPr lang="en-US"/>
          </a:p>
        </p:txBody>
      </p:sp>
    </p:spTree>
    <p:extLst>
      <p:ext uri="{BB962C8B-B14F-4D97-AF65-F5344CB8AC3E}">
        <p14:creationId xmlns:p14="http://schemas.microsoft.com/office/powerpoint/2010/main" val="279200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16</a:t>
            </a:fld>
            <a:endParaRPr lang="en-US"/>
          </a:p>
        </p:txBody>
      </p:sp>
    </p:spTree>
    <p:extLst>
      <p:ext uri="{BB962C8B-B14F-4D97-AF65-F5344CB8AC3E}">
        <p14:creationId xmlns:p14="http://schemas.microsoft.com/office/powerpoint/2010/main" val="125341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46128E03-1999-4862-858D-2935C88AC333}"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54983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949CA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999FF9D1-148D-4D6A-9BAF-B8654630FBB7}" type="datetime1">
              <a:rPr lang="en-US" smtClean="0"/>
              <a:t>11/17/2020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95457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7"/>
            <a:ext cx="8229600" cy="1143000"/>
          </a:xfrm>
        </p:spPr>
        <p:txBody>
          <a:bodyPr>
            <a:normAutofit/>
          </a:bodyPr>
          <a:lstStyle>
            <a:lvl1pPr algn="ctr">
              <a:defRPr sz="3200">
                <a:solidFill>
                  <a:srgbClr val="949CA1"/>
                </a:solidFill>
              </a:defRPr>
            </a:lvl1p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E9B95D73-B6E4-481A-AFC2-F7BC6FBE0449}"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Box 5"/>
          <p:cNvSpPr txBox="1"/>
          <p:nvPr userDrawn="1"/>
        </p:nvSpPr>
        <p:spPr>
          <a:xfrm>
            <a:off x="571500" y="1905000"/>
            <a:ext cx="8001000" cy="830997"/>
          </a:xfrm>
          <a:prstGeom prst="rect">
            <a:avLst/>
          </a:prstGeom>
          <a:noFill/>
        </p:spPr>
        <p:txBody>
          <a:bodyPr wrap="square" rtlCol="0">
            <a:spAutoFit/>
          </a:bodyPr>
          <a:lstStyle/>
          <a:p>
            <a:pPr algn="ctr"/>
            <a:r>
              <a:rPr lang="en-US" sz="4800">
                <a:solidFill>
                  <a:srgbClr val="005596"/>
                </a:solidFill>
                <a:latin typeface="+mj-lt"/>
              </a:rPr>
              <a:t>Thank You.</a:t>
            </a:r>
          </a:p>
        </p:txBody>
      </p:sp>
    </p:spTree>
    <p:extLst>
      <p:ext uri="{BB962C8B-B14F-4D97-AF65-F5344CB8AC3E}">
        <p14:creationId xmlns:p14="http://schemas.microsoft.com/office/powerpoint/2010/main" val="43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0" y="0"/>
            <a:ext cx="8229600" cy="639762"/>
          </a:xfrm>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6DF94235-A153-4F2E-B3F6-1F9B7A3E86B9}"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14" name="Text Placeholder 13"/>
          <p:cNvSpPr>
            <a:spLocks noGrp="1"/>
          </p:cNvSpPr>
          <p:nvPr>
            <p:ph type="body" sz="quarter" idx="13"/>
          </p:nvPr>
        </p:nvSpPr>
        <p:spPr>
          <a:xfrm>
            <a:off x="0" y="525462"/>
            <a:ext cx="8229600" cy="533400"/>
          </a:xfrm>
        </p:spPr>
        <p:txBody>
          <a:bodyPr lIns="228600" tIns="13716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20614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05213"/>
            <a:ext cx="7772400" cy="1362075"/>
          </a:xfrm>
        </p:spPr>
        <p:txBody>
          <a:bodyPr lIns="0" tIns="0" rIns="0" bIns="0" anchor="b">
            <a:normAutofit/>
          </a:bodyPr>
          <a:lstStyle>
            <a:lvl1pPr algn="l">
              <a:defRPr sz="3600" b="0" cap="none" baseline="0">
                <a:latin typeface="Franklin Gothic Medium" panose="020B0603020102020204" pitchFamily="34" charset="0"/>
              </a:defRPr>
            </a:lvl1pPr>
          </a:lstStyle>
          <a:p>
            <a:r>
              <a:rPr lang="en-US"/>
              <a:t>Click to edit Master title style</a:t>
            </a:r>
          </a:p>
        </p:txBody>
      </p:sp>
      <p:sp>
        <p:nvSpPr>
          <p:cNvPr id="3" name="Text Placeholder 2"/>
          <p:cNvSpPr>
            <a:spLocks noGrp="1"/>
          </p:cNvSpPr>
          <p:nvPr>
            <p:ph type="body" idx="1"/>
          </p:nvPr>
        </p:nvSpPr>
        <p:spPr>
          <a:xfrm>
            <a:off x="722313" y="4900613"/>
            <a:ext cx="7772400" cy="1042987"/>
          </a:xfrm>
        </p:spPr>
        <p:txBody>
          <a:bodyPr lIns="0" tIns="0" rIns="0" bIns="0" anchor="t"/>
          <a:lstStyle>
            <a:lvl1pPr marL="0" indent="0" algn="l">
              <a:buNone/>
              <a:defRPr sz="2000">
                <a:solidFill>
                  <a:srgbClr val="949CA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378575"/>
            <a:ext cx="1009650" cy="365125"/>
          </a:xfrm>
          <a:prstGeom prst="rect">
            <a:avLst/>
          </a:prstGeom>
        </p:spPr>
        <p:txBody>
          <a:bodyPr/>
          <a:lstStyle/>
          <a:p>
            <a:fld id="{28B5CF6F-DA31-4B20-BB4A-D0AA6725B01D}" type="datetime1">
              <a:rPr lang="en-US" smtClean="0"/>
              <a:t>11/17/2020</a:t>
            </a:fld>
            <a:endParaRPr lang="en-US"/>
          </a:p>
        </p:txBody>
      </p:sp>
      <p:sp>
        <p:nvSpPr>
          <p:cNvPr id="8" name="Footer Placeholder 7"/>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9" name="Slide Number Placeholder 8"/>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34320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9795BA40-39E9-4D80-92BE-056AC6B0952B}" type="datetime1">
              <a:rPr lang="en-US" smtClean="0"/>
              <a:t>11/17/2020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2044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006AA71E-F062-4CB0-9FC2-2D5AA86FA7B2}" type="datetime1">
              <a:rPr lang="en-US" smtClean="0"/>
              <a:t>11/17/2020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
        <p:nvSpPr>
          <p:cNvPr id="11" name="Text Placeholder 13"/>
          <p:cNvSpPr>
            <a:spLocks noGrp="1"/>
          </p:cNvSpPr>
          <p:nvPr>
            <p:ph type="body" sz="quarter" idx="13"/>
          </p:nvPr>
        </p:nvSpPr>
        <p:spPr>
          <a:xfrm>
            <a:off x="457200" y="838200"/>
            <a:ext cx="8229600" cy="533400"/>
          </a:xfrm>
        </p:spPr>
        <p:txBody>
          <a:bodyPr>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406670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B43663FA-492A-4FE8-AF9A-98996A897D0D}"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9683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0E7033C6-4E68-4F23-896B-B945EC21CB0E}"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 Placeholder 13"/>
          <p:cNvSpPr>
            <a:spLocks noGrp="1"/>
          </p:cNvSpPr>
          <p:nvPr>
            <p:ph type="body" sz="quarter" idx="13"/>
          </p:nvPr>
        </p:nvSpPr>
        <p:spPr>
          <a:xfrm>
            <a:off x="0" y="533400"/>
            <a:ext cx="8686800" cy="533400"/>
          </a:xfrm>
        </p:spPr>
        <p:txBody>
          <a:bodyPr lIns="228600" tIns="137160" rIns="0" bIns="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136603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78575"/>
            <a:ext cx="1009650" cy="365125"/>
          </a:xfrm>
          <a:prstGeom prst="rect">
            <a:avLst/>
          </a:prstGeom>
        </p:spPr>
        <p:txBody>
          <a:bodyPr/>
          <a:lstStyle/>
          <a:p>
            <a:fld id="{B74E5A53-46C5-4BA3-821D-34CA8E20DB33}" type="datetime1">
              <a:rPr lang="en-US" smtClean="0"/>
              <a:t>11/17/2020</a:t>
            </a:fld>
            <a:endParaRPr lang="en-US"/>
          </a:p>
        </p:txBody>
      </p:sp>
      <p:sp>
        <p:nvSpPr>
          <p:cNvPr id="3" name="Footer Placeholder 2"/>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4" name="Slide Number Placeholder 3"/>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6173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72167966-43B8-409C-B60D-C8031968A9B6}" type="datetime1">
              <a:rPr lang="en-US" smtClean="0"/>
              <a:t>11/17/2020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72952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06920"/>
            <a:ext cx="9144000" cy="551080"/>
          </a:xfrm>
          <a:prstGeom prst="rect">
            <a:avLst/>
          </a:prstGeom>
          <a:solidFill>
            <a:srgbClr val="304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8229600" cy="1143000"/>
          </a:xfrm>
          <a:prstGeom prst="rect">
            <a:avLst/>
          </a:prstGeom>
        </p:spPr>
        <p:txBody>
          <a:bodyPr vert="horz" lIns="22860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208" y="6375970"/>
            <a:ext cx="419100" cy="381000"/>
          </a:xfrm>
          <a:prstGeom prst="rect">
            <a:avLst/>
          </a:prstGeom>
        </p:spPr>
        <p:txBody>
          <a:bodyPr vert="horz" lIns="91440" tIns="45720" rIns="91440" bIns="45720" rtlCol="0" anchor="ctr"/>
          <a:lstStyle>
            <a:lvl1pPr algn="r">
              <a:defRPr sz="1000">
                <a:solidFill>
                  <a:schemeClr val="bg1"/>
                </a:solidFill>
              </a:defRPr>
            </a:lvl1pPr>
          </a:lstStyle>
          <a:p>
            <a:fld id="{86F4255C-5B9E-4286-A6CA-8C7DE48236D7}" type="slidenum">
              <a:rPr lang="en-US" smtClean="0"/>
              <a:pPr/>
              <a:t>‹#›</a:t>
            </a:fld>
            <a:endParaRPr lang="en-US"/>
          </a:p>
        </p:txBody>
      </p:sp>
      <p:cxnSp>
        <p:nvCxnSpPr>
          <p:cNvPr id="15" name="Straight Connector 14"/>
          <p:cNvCxnSpPr>
            <a:cxnSpLocks/>
          </p:cNvCxnSpPr>
          <p:nvPr/>
        </p:nvCxnSpPr>
        <p:spPr>
          <a:xfrm>
            <a:off x="7221548" y="6385350"/>
            <a:ext cx="0" cy="387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691993" y="6364335"/>
            <a:ext cx="35466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100" i="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0CD254-F388-4FCD-8BB1-2089F4B03B31}"/>
              </a:ext>
            </a:extLst>
          </p:cNvPr>
          <p:cNvSpPr txBox="1"/>
          <p:nvPr userDrawn="1"/>
        </p:nvSpPr>
        <p:spPr>
          <a:xfrm>
            <a:off x="7294880" y="6286500"/>
            <a:ext cx="1940560" cy="553998"/>
          </a:xfrm>
          <a:prstGeom prst="rect">
            <a:avLst/>
          </a:prstGeom>
          <a:noFill/>
        </p:spPr>
        <p:txBody>
          <a:bodyPr wrap="square" rtlCol="0">
            <a:spAutoFit/>
          </a:bodyPr>
          <a:lstStyle/>
          <a:p>
            <a:r>
              <a:rPr lang="en-US" sz="1500">
                <a:solidFill>
                  <a:srgbClr val="FF6600"/>
                </a:solidFill>
                <a:latin typeface="Cambria" panose="02040503050406030204" pitchFamily="18" charset="0"/>
                <a:ea typeface="Cambria" panose="02040503050406030204" pitchFamily="18" charset="0"/>
              </a:rPr>
              <a:t>Syracuse University IST 718</a:t>
            </a:r>
          </a:p>
        </p:txBody>
      </p:sp>
      <p:sp>
        <p:nvSpPr>
          <p:cNvPr id="10" name="TextBox 9">
            <a:extLst>
              <a:ext uri="{FF2B5EF4-FFF2-40B4-BE49-F238E27FC236}">
                <a16:creationId xmlns:a16="http://schemas.microsoft.com/office/drawing/2014/main" id="{44B9A92B-8900-423A-AB98-7955B1D9579B}"/>
              </a:ext>
            </a:extLst>
          </p:cNvPr>
          <p:cNvSpPr txBox="1"/>
          <p:nvPr userDrawn="1"/>
        </p:nvSpPr>
        <p:spPr>
          <a:xfrm>
            <a:off x="5353396" y="6326062"/>
            <a:ext cx="1904663" cy="507831"/>
          </a:xfrm>
          <a:prstGeom prst="rect">
            <a:avLst/>
          </a:prstGeom>
          <a:noFill/>
        </p:spPr>
        <p:txBody>
          <a:bodyPr wrap="square" rtlCol="0">
            <a:spAutoFit/>
          </a:bodyPr>
          <a:lstStyle/>
          <a:p>
            <a:r>
              <a:rPr lang="en-US" sz="900">
                <a:solidFill>
                  <a:schemeClr val="bg1"/>
                </a:solidFill>
                <a:latin typeface="Arial" panose="020B0604020202020204" pitchFamily="34" charset="0"/>
                <a:cs typeface="Arial" panose="020B0604020202020204" pitchFamily="34" charset="0"/>
              </a:rPr>
              <a:t>Group 1: </a:t>
            </a:r>
          </a:p>
          <a:p>
            <a:r>
              <a:rPr lang="en-US" sz="900" kern="1200">
                <a:solidFill>
                  <a:schemeClr val="bg1"/>
                </a:solidFill>
                <a:latin typeface="Arial" panose="020B0604020202020204" pitchFamily="34" charset="0"/>
                <a:ea typeface="+mn-ea"/>
                <a:cs typeface="Arial" panose="020B0604020202020204" pitchFamily="34" charset="0"/>
              </a:rPr>
              <a:t>Ralph Parlin  |  Patrick Prioletti Brian Schramke  |  Kobi Wiseman</a:t>
            </a:r>
            <a:endParaRPr lang="en-US" sz="9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5048734"/>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1" r:id="rId3"/>
    <p:sldLayoutId id="2147483652" r:id="rId4"/>
    <p:sldLayoutId id="2147483660" r:id="rId5"/>
    <p:sldLayoutId id="2147483654" r:id="rId6"/>
    <p:sldLayoutId id="2147483661" r:id="rId7"/>
    <p:sldLayoutId id="2147483655" r:id="rId8"/>
    <p:sldLayoutId id="2147483656" r:id="rId9"/>
    <p:sldLayoutId id="2147483657" r:id="rId10"/>
    <p:sldLayoutId id="2147483658" r:id="rId11"/>
  </p:sldLayoutIdLst>
  <p:hf hdr="0" ftr="0" dt="0"/>
  <p:txStyles>
    <p:titleStyle>
      <a:lvl1pPr algn="l" defTabSz="914400" rtl="0" eaLnBrk="1" latinLnBrk="0" hangingPunct="1">
        <a:spcBef>
          <a:spcPct val="0"/>
        </a:spcBef>
        <a:buNone/>
        <a:defRPr sz="3600" kern="1200">
          <a:solidFill>
            <a:srgbClr val="005596"/>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a:t>
            </a:fld>
            <a:endParaRPr lang="en-US" sz="11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438E4BC-4D46-41F9-A9A8-791645CC705E}"/>
              </a:ext>
            </a:extLst>
          </p:cNvPr>
          <p:cNvSpPr/>
          <p:nvPr/>
        </p:nvSpPr>
        <p:spPr>
          <a:xfrm>
            <a:off x="0" y="-15876"/>
            <a:ext cx="9144000" cy="1984376"/>
          </a:xfrm>
          <a:prstGeom prst="rect">
            <a:avLst/>
          </a:prstGeom>
          <a:solidFill>
            <a:srgbClr val="304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CA2DBA-2C93-4AAA-83B9-463C0A50B8D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8880" y="52262"/>
            <a:ext cx="2318368" cy="1643018"/>
          </a:xfrm>
          <a:prstGeom prst="rect">
            <a:avLst/>
          </a:prstGeom>
        </p:spPr>
      </p:pic>
      <p:sp>
        <p:nvSpPr>
          <p:cNvPr id="11" name="TextBox 10">
            <a:extLst>
              <a:ext uri="{FF2B5EF4-FFF2-40B4-BE49-F238E27FC236}">
                <a16:creationId xmlns:a16="http://schemas.microsoft.com/office/drawing/2014/main" id="{72A461F4-2C73-4525-826C-C17387FE37B3}"/>
              </a:ext>
            </a:extLst>
          </p:cNvPr>
          <p:cNvSpPr txBox="1"/>
          <p:nvPr/>
        </p:nvSpPr>
        <p:spPr>
          <a:xfrm>
            <a:off x="1828800" y="76200"/>
            <a:ext cx="7315200" cy="2025170"/>
          </a:xfrm>
          <a:prstGeom prst="rect">
            <a:avLst/>
          </a:prstGeom>
          <a:noFill/>
        </p:spPr>
        <p:txBody>
          <a:bodyPr wrap="square" rtlCol="0">
            <a:spAutoFit/>
          </a:bodyPr>
          <a:lstStyle/>
          <a:p>
            <a:pPr marR="0">
              <a:lnSpc>
                <a:spcPct val="115000"/>
              </a:lnSpc>
              <a:spcBef>
                <a:spcPts val="0"/>
              </a:spcBef>
              <a:spcAft>
                <a:spcPts val="0"/>
              </a:spcAft>
            </a:pPr>
            <a:r>
              <a:rPr lang="en-US" sz="28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Used Vehicle Buying: </a:t>
            </a:r>
            <a:endParaRPr lang="en-US" sz="2800" b="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pPr>
            <a:r>
              <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2000" b="1">
              <a:solidFill>
                <a:schemeClr val="bg1"/>
              </a:solidFill>
              <a:latin typeface="Arial" panose="020B0604020202020204" pitchFamily="34" charset="0"/>
              <a:cs typeface="Arial" panose="020B0604020202020204" pitchFamily="34" charset="0"/>
            </a:endParaRPr>
          </a:p>
          <a:p>
            <a:pPr fontAlgn="base"/>
            <a:r>
              <a:rPr lang="en-US" sz="1600" b="1">
                <a:solidFill>
                  <a:schemeClr val="bg1"/>
                </a:solidFill>
                <a:latin typeface="Arial" panose="020B0604020202020204" pitchFamily="34" charset="0"/>
                <a:cs typeface="Arial" panose="020B0604020202020204" pitchFamily="34" charset="0"/>
              </a:rPr>
              <a:t>Analysis by Group1 [</a:t>
            </a:r>
            <a:r>
              <a:rPr lang="en-US" sz="12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Ralph Parlin  |  Patrick Prioletti  |  Brian Schramke  |  Kobi Wiseman</a:t>
            </a:r>
            <a:r>
              <a:rPr lang="en-US" sz="1600" b="1">
                <a:solidFill>
                  <a:schemeClr val="bg1"/>
                </a:solidFill>
                <a:latin typeface="Arial" panose="020B0604020202020204" pitchFamily="34" charset="0"/>
                <a:cs typeface="Arial" panose="020B0604020202020204" pitchFamily="34" charset="0"/>
              </a:rPr>
              <a:t>]</a:t>
            </a:r>
          </a:p>
          <a:p>
            <a:pPr fontAlgn="base"/>
            <a:endParaRPr lang="en-US" sz="1600" b="1">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1CCDCEC-E8AB-4DFE-9D64-E6ACA0DF4400}"/>
              </a:ext>
            </a:extLst>
          </p:cNvPr>
          <p:cNvPicPr>
            <a:picLocks noChangeAspect="1"/>
          </p:cNvPicPr>
          <p:nvPr/>
        </p:nvPicPr>
        <p:blipFill rotWithShape="1">
          <a:blip r:embed="rId3"/>
          <a:srcRect t="8126" b="11458"/>
          <a:stretch/>
        </p:blipFill>
        <p:spPr>
          <a:xfrm>
            <a:off x="0" y="1955800"/>
            <a:ext cx="9144000" cy="4902200"/>
          </a:xfrm>
          <a:prstGeom prst="rect">
            <a:avLst/>
          </a:prstGeom>
        </p:spPr>
      </p:pic>
      <p:sp>
        <p:nvSpPr>
          <p:cNvPr id="12" name="TextBox 11">
            <a:extLst>
              <a:ext uri="{FF2B5EF4-FFF2-40B4-BE49-F238E27FC236}">
                <a16:creationId xmlns:a16="http://schemas.microsoft.com/office/drawing/2014/main" id="{4F3AD95E-A1D4-4275-B74F-9515894CDBAF}"/>
              </a:ext>
            </a:extLst>
          </p:cNvPr>
          <p:cNvSpPr txBox="1"/>
          <p:nvPr/>
        </p:nvSpPr>
        <p:spPr>
          <a:xfrm>
            <a:off x="4633689" y="6642556"/>
            <a:ext cx="4597400" cy="215444"/>
          </a:xfrm>
          <a:prstGeom prst="rect">
            <a:avLst/>
          </a:prstGeom>
          <a:noFill/>
        </p:spPr>
        <p:txBody>
          <a:bodyPr wrap="square">
            <a:spAutoFit/>
          </a:bodyPr>
          <a:lstStyle/>
          <a:p>
            <a:r>
              <a:rPr lang="en-US" sz="800">
                <a:solidFill>
                  <a:schemeClr val="bg1"/>
                </a:solidFill>
                <a:latin typeface="Arial" panose="020B0604020202020204" pitchFamily="34" charset="0"/>
                <a:cs typeface="Arial" panose="020B0604020202020204" pitchFamily="34" charset="0"/>
              </a:rPr>
              <a:t>Photo Source: https://www.requestyourcar.com/blog/details/questions-to-ask-before-buying-car/</a:t>
            </a:r>
          </a:p>
        </p:txBody>
      </p:sp>
    </p:spTree>
    <p:extLst>
      <p:ext uri="{BB962C8B-B14F-4D97-AF65-F5344CB8AC3E}">
        <p14:creationId xmlns:p14="http://schemas.microsoft.com/office/powerpoint/2010/main" val="4127522996"/>
      </p:ext>
    </p:extLst>
  </p:cSld>
  <p:clrMapOvr>
    <a:masterClrMapping/>
  </p:clrMapOvr>
  <mc:AlternateContent xmlns:mc="http://schemas.openxmlformats.org/markup-compatibility/2006" xmlns:p14="http://schemas.microsoft.com/office/powerpoint/2010/main">
    <mc:Choice Requires="p14">
      <p:transition spd="slow" p14:dur="2000" advTm="18177"/>
    </mc:Choice>
    <mc:Fallback xmlns="">
      <p:transition spd="slow" advTm="181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10</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EDA / Unsupervised Learning</a:t>
            </a:r>
          </a:p>
        </p:txBody>
      </p:sp>
      <p:pic>
        <p:nvPicPr>
          <p:cNvPr id="7" name="Picture 7" descr="Chart, scatter chart&#10;&#10;Description automatically generated">
            <a:extLst>
              <a:ext uri="{FF2B5EF4-FFF2-40B4-BE49-F238E27FC236}">
                <a16:creationId xmlns:a16="http://schemas.microsoft.com/office/drawing/2014/main" id="{57B7AE97-503F-426A-935E-6BDAC0A479BD}"/>
              </a:ext>
            </a:extLst>
          </p:cNvPr>
          <p:cNvPicPr>
            <a:picLocks noChangeAspect="1"/>
          </p:cNvPicPr>
          <p:nvPr/>
        </p:nvPicPr>
        <p:blipFill>
          <a:blip r:embed="rId2"/>
          <a:stretch>
            <a:fillRect/>
          </a:stretch>
        </p:blipFill>
        <p:spPr>
          <a:xfrm>
            <a:off x="5973357" y="162868"/>
            <a:ext cx="2919048" cy="2758336"/>
          </a:xfrm>
          <a:prstGeom prst="rect">
            <a:avLst/>
          </a:prstGeom>
        </p:spPr>
      </p:pic>
      <p:sp>
        <p:nvSpPr>
          <p:cNvPr id="2" name="TextBox 1">
            <a:extLst>
              <a:ext uri="{FF2B5EF4-FFF2-40B4-BE49-F238E27FC236}">
                <a16:creationId xmlns:a16="http://schemas.microsoft.com/office/drawing/2014/main" id="{ED20053D-D196-4F79-B80D-4887554D2D54}"/>
              </a:ext>
            </a:extLst>
          </p:cNvPr>
          <p:cNvSpPr txBox="1"/>
          <p:nvPr/>
        </p:nvSpPr>
        <p:spPr>
          <a:xfrm>
            <a:off x="118720" y="1164879"/>
            <a:ext cx="4719980" cy="2000548"/>
          </a:xfrm>
          <a:prstGeom prst="rect">
            <a:avLst/>
          </a:prstGeom>
          <a:noFill/>
        </p:spPr>
        <p:txBody>
          <a:bodyPr wrap="square" lIns="91440" tIns="45720" rIns="91440" bIns="45720" rtlCol="0" anchor="t">
            <a:spAutoFit/>
          </a:bodyPr>
          <a:lstStyle/>
          <a:p>
            <a:r>
              <a:rPr lang="en-US" b="1" dirty="0">
                <a:latin typeface="Arial"/>
                <a:ea typeface="+mn-lt"/>
                <a:cs typeface="Arial"/>
              </a:rPr>
              <a:t>Categorical + Numerical</a:t>
            </a:r>
          </a:p>
          <a:p>
            <a:pPr marL="285750" indent="-285750">
              <a:buFont typeface="Arial"/>
              <a:buChar char="•"/>
            </a:pPr>
            <a:r>
              <a:rPr lang="en-US" sz="1400" dirty="0">
                <a:latin typeface="Arial"/>
                <a:ea typeface="+mn-lt"/>
                <a:cs typeface="Arial"/>
              </a:rPr>
              <a:t>Of 54 Distinct Features, 50 Are Variated (&lt; 1 class)</a:t>
            </a:r>
            <a:endParaRPr lang="en-US" sz="1400" dirty="0"/>
          </a:p>
          <a:p>
            <a:pPr marL="285750" indent="-285750">
              <a:buFont typeface="Arial"/>
              <a:buChar char="•"/>
            </a:pPr>
            <a:endParaRPr lang="en-US" sz="1400" dirty="0">
              <a:latin typeface="Arial"/>
              <a:ea typeface="+mn-lt"/>
              <a:cs typeface="Arial"/>
            </a:endParaRPr>
          </a:p>
          <a:p>
            <a:r>
              <a:rPr lang="en-US" b="1" dirty="0">
                <a:latin typeface="Arial"/>
                <a:ea typeface="+mn-lt"/>
                <a:cs typeface="Arial"/>
              </a:rPr>
              <a:t>Principal Components Analysis (PCA)</a:t>
            </a:r>
            <a:endParaRPr lang="en-US" dirty="0"/>
          </a:p>
          <a:p>
            <a:pPr marL="285750" indent="-285750">
              <a:buFont typeface="Arial" panose="020B0604020202020204" pitchFamily="34" charset="0"/>
              <a:buChar char="•"/>
            </a:pPr>
            <a:r>
              <a:rPr lang="en-US" sz="1400" dirty="0">
                <a:latin typeface="Arial"/>
                <a:ea typeface="+mn-lt"/>
                <a:cs typeface="Arial"/>
              </a:rPr>
              <a:t>~4 PC Variables Explain Nearly All Variance</a:t>
            </a:r>
          </a:p>
          <a:p>
            <a:pPr marL="285750" indent="-285750">
              <a:buFont typeface="Arial" panose="020B0604020202020204" pitchFamily="34" charset="0"/>
              <a:buChar char="•"/>
            </a:pPr>
            <a:r>
              <a:rPr lang="en-US" sz="1400" dirty="0">
                <a:latin typeface="Arial"/>
                <a:ea typeface="+mn-lt"/>
                <a:cs typeface="Arial"/>
              </a:rPr>
              <a:t>We See Close to 100% Cumulative Variance at 10 PC</a:t>
            </a:r>
          </a:p>
          <a:p>
            <a:pPr marL="285750" indent="-285750">
              <a:buFont typeface="Arial" panose="020B0604020202020204" pitchFamily="34" charset="0"/>
              <a:buChar char="•"/>
            </a:pPr>
            <a:endParaRPr lang="en-US" sz="1400" dirty="0">
              <a:latin typeface="Arial"/>
              <a:ea typeface="+mn-lt"/>
              <a:cs typeface="Arial"/>
            </a:endParaRPr>
          </a:p>
          <a:p>
            <a:r>
              <a:rPr lang="en-US" b="1" dirty="0">
                <a:latin typeface="Arial"/>
                <a:ea typeface="+mn-lt"/>
                <a:cs typeface="Arial"/>
              </a:rPr>
              <a:t>K-Means</a:t>
            </a:r>
          </a:p>
        </p:txBody>
      </p:sp>
      <p:pic>
        <p:nvPicPr>
          <p:cNvPr id="6" name="Picture 7" descr="Chart&#10;&#10;Description automatically generated">
            <a:extLst>
              <a:ext uri="{FF2B5EF4-FFF2-40B4-BE49-F238E27FC236}">
                <a16:creationId xmlns:a16="http://schemas.microsoft.com/office/drawing/2014/main" id="{53D1BCE6-35F2-4E3D-A04C-7473AE2C16E5}"/>
              </a:ext>
            </a:extLst>
          </p:cNvPr>
          <p:cNvPicPr>
            <a:picLocks noChangeAspect="1"/>
          </p:cNvPicPr>
          <p:nvPr/>
        </p:nvPicPr>
        <p:blipFill>
          <a:blip r:embed="rId3"/>
          <a:stretch>
            <a:fillRect/>
          </a:stretch>
        </p:blipFill>
        <p:spPr>
          <a:xfrm>
            <a:off x="4224758" y="3591096"/>
            <a:ext cx="4598197" cy="2413323"/>
          </a:xfrm>
          <a:prstGeom prst="rect">
            <a:avLst/>
          </a:prstGeom>
        </p:spPr>
      </p:pic>
      <p:pic>
        <p:nvPicPr>
          <p:cNvPr id="1026" name="Picture 2">
            <a:extLst>
              <a:ext uri="{FF2B5EF4-FFF2-40B4-BE49-F238E27FC236}">
                <a16:creationId xmlns:a16="http://schemas.microsoft.com/office/drawing/2014/main" id="{175BB5F1-0929-4865-BCD3-29F3D348A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31" y="3486520"/>
            <a:ext cx="3707936" cy="265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62989"/>
      </p:ext>
    </p:extLst>
  </p:cSld>
  <p:clrMapOvr>
    <a:masterClrMapping/>
  </p:clrMapOvr>
  <mc:AlternateContent xmlns:mc="http://schemas.openxmlformats.org/markup-compatibility/2006" xmlns:p14="http://schemas.microsoft.com/office/powerpoint/2010/main">
    <mc:Choice Requires="p14">
      <p:transition spd="slow" p14:dur="2000" advTm="26897"/>
    </mc:Choice>
    <mc:Fallback xmlns="">
      <p:transition spd="slow" advTm="268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11</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Modeling and Prediction (1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18699"/>
            <a:ext cx="4234205" cy="5278368"/>
          </a:xfrm>
          <a:prstGeom prst="rect">
            <a:avLst/>
          </a:prstGeom>
          <a:noFill/>
        </p:spPr>
        <p:txBody>
          <a:bodyPr wrap="square" lIns="91440" tIns="45720" rIns="91440" bIns="45720" rtlCol="0" anchor="t">
            <a:spAutoFit/>
          </a:bodyPr>
          <a:lstStyle/>
          <a:p>
            <a:r>
              <a:rPr lang="en-US" b="1" dirty="0">
                <a:latin typeface="Arial" panose="020B0604020202020204" pitchFamily="34" charset="0"/>
                <a:ea typeface="+mn-lt"/>
                <a:cs typeface="Arial" panose="020B0604020202020204" pitchFamily="34" charset="0"/>
              </a:rPr>
              <a:t>Regression Model</a:t>
            </a:r>
          </a:p>
          <a:p>
            <a:pPr marL="285750" indent="-285750">
              <a:buFont typeface="Arial" panose="020B0604020202020204" pitchFamily="34" charset="0"/>
              <a:buChar char="•"/>
            </a:pPr>
            <a:r>
              <a:rPr lang="en-US" sz="1400" dirty="0">
                <a:latin typeface="Arial"/>
                <a:ea typeface="+mn-lt"/>
                <a:cs typeface="Arial"/>
              </a:rPr>
              <a:t>In support of answering research question 2A and 2B: </a:t>
            </a:r>
            <a:r>
              <a:rPr lang="en-US" sz="1400" i="1" dirty="0">
                <a:latin typeface="Arial"/>
                <a:ea typeface="+mn-lt"/>
                <a:cs typeface="Arial"/>
              </a:rPr>
              <a:t>Price Setting and Price Expectations</a:t>
            </a:r>
          </a:p>
          <a:p>
            <a:pPr marL="285750" indent="-2857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Prediction of price; Inference on </a:t>
            </a:r>
            <a:r>
              <a:rPr lang="en-US" sz="1400" dirty="0">
                <a:latin typeface="Arial" panose="020B0604020202020204" pitchFamily="34" charset="0"/>
                <a:cs typeface="Arial" panose="020B0604020202020204" pitchFamily="34" charset="0"/>
              </a:rPr>
              <a:t>leading features that explain price variation of a used vehicle</a:t>
            </a:r>
          </a:p>
          <a:p>
            <a:pPr marL="285750" indent="-2857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33 Models Total: </a:t>
            </a:r>
          </a:p>
          <a:p>
            <a:pPr marL="742950" lvl="1" indent="-2857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30 x models (with 3 CVs)</a:t>
            </a:r>
          </a:p>
          <a:p>
            <a:pPr marL="1085850" lvl="2" indent="-1714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Conducted grid search</a:t>
            </a:r>
          </a:p>
          <a:p>
            <a:pPr lvl="1"/>
            <a:r>
              <a:rPr lang="en-US" sz="1400" dirty="0">
                <a:latin typeface="Arial" panose="020B0604020202020204" pitchFamily="34" charset="0"/>
                <a:ea typeface="+mn-lt"/>
                <a:cs typeface="Arial" panose="020B0604020202020204" pitchFamily="34" charset="0"/>
              </a:rPr>
              <a:t>	        </a:t>
            </a:r>
            <a:r>
              <a:rPr lang="en-US" sz="1400" dirty="0" err="1">
                <a:latin typeface="Arial" panose="020B0604020202020204" pitchFamily="34" charset="0"/>
                <a:ea typeface="+mn-lt"/>
                <a:cs typeface="Arial" panose="020B0604020202020204" pitchFamily="34" charset="0"/>
              </a:rPr>
              <a:t>regParam</a:t>
            </a:r>
            <a:r>
              <a:rPr lang="en-US" sz="1100" b="0" dirty="0">
                <a:solidFill>
                  <a:srgbClr val="000000"/>
                </a:solidFill>
                <a:effectLst/>
                <a:latin typeface="Arial" panose="020B0604020202020204" pitchFamily="34" charset="0"/>
                <a:cs typeface="Arial" panose="020B0604020202020204" pitchFamily="34" charset="0"/>
              </a:rPr>
              <a:t>[</a:t>
            </a:r>
            <a:r>
              <a:rPr lang="en-US" sz="1100" b="1" dirty="0">
                <a:solidFill>
                  <a:srgbClr val="ED7D31"/>
                </a:solidFill>
                <a:latin typeface="Arial" panose="020B0604020202020204" pitchFamily="34" charset="0"/>
                <a:cs typeface="Arial" panose="020B0604020202020204" pitchFamily="34" charset="0"/>
              </a:rPr>
              <a:t>0.0, 0.01, 0.02, 0.03, 0.4, 0.7</a:t>
            </a:r>
            <a:r>
              <a:rPr lang="en-US" sz="1100" b="0" dirty="0">
                <a:solidFill>
                  <a:srgbClr val="000000"/>
                </a:solidFill>
                <a:effectLst/>
                <a:latin typeface="Arial" panose="020B0604020202020204" pitchFamily="34" charset="0"/>
                <a:cs typeface="Arial" panose="020B0604020202020204" pitchFamily="34" charset="0"/>
              </a:rPr>
              <a:t>]</a:t>
            </a:r>
          </a:p>
          <a:p>
            <a:pPr lvl="1"/>
            <a:r>
              <a:rPr lang="en-US" sz="1400" dirty="0">
                <a:latin typeface="Arial" panose="020B0604020202020204" pitchFamily="34" charset="0"/>
                <a:ea typeface="+mn-lt"/>
                <a:cs typeface="Arial" panose="020B0604020202020204" pitchFamily="34" charset="0"/>
              </a:rPr>
              <a:t>	        </a:t>
            </a:r>
            <a:r>
              <a:rPr lang="en-US" sz="1400" dirty="0" err="1">
                <a:latin typeface="Arial" panose="020B0604020202020204" pitchFamily="34" charset="0"/>
                <a:ea typeface="+mn-lt"/>
                <a:cs typeface="Arial" panose="020B0604020202020204" pitchFamily="34" charset="0"/>
              </a:rPr>
              <a:t>elasticNetParam</a:t>
            </a:r>
            <a:r>
              <a:rPr lang="en-US" sz="1050" dirty="0">
                <a:latin typeface="Arial" panose="020B0604020202020204" pitchFamily="34" charset="0"/>
                <a:ea typeface="+mn-lt"/>
                <a:cs typeface="Arial" panose="020B0604020202020204" pitchFamily="34" charset="0"/>
              </a:rPr>
              <a:t> </a:t>
            </a:r>
            <a:r>
              <a:rPr lang="en-US" sz="1100" b="0" dirty="0">
                <a:solidFill>
                  <a:srgbClr val="000000"/>
                </a:solidFill>
                <a:effectLst/>
                <a:latin typeface="Arial" panose="020B0604020202020204" pitchFamily="34" charset="0"/>
                <a:cs typeface="Arial" panose="020B0604020202020204" pitchFamily="34" charset="0"/>
              </a:rPr>
              <a:t>[</a:t>
            </a:r>
            <a:r>
              <a:rPr lang="en-US" sz="1100" b="1" dirty="0">
                <a:solidFill>
                  <a:srgbClr val="ED7D31"/>
                </a:solidFill>
                <a:latin typeface="Arial" panose="020B0604020202020204" pitchFamily="34" charset="0"/>
                <a:cs typeface="Arial" panose="020B0604020202020204" pitchFamily="34" charset="0"/>
              </a:rPr>
              <a:t>0.0, 0.2, 0.4, 0.5, 0.7</a:t>
            </a:r>
            <a:r>
              <a:rPr lang="en-US" sz="1100" b="0" dirty="0">
                <a:solidFill>
                  <a:srgbClr val="000000"/>
                </a:solidFill>
                <a:effectLst/>
                <a:latin typeface="Arial" panose="020B0604020202020204" pitchFamily="34" charset="0"/>
                <a:cs typeface="Arial" panose="020B0604020202020204" pitchFamily="34" charset="0"/>
              </a:rPr>
              <a:t>]</a:t>
            </a:r>
          </a:p>
          <a:p>
            <a:pPr marL="1085850" lvl="2" indent="-1714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3-Fold Cross Validation</a:t>
            </a:r>
          </a:p>
          <a:p>
            <a:pPr marL="742950" lvl="1" indent="-2857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1xTuned</a:t>
            </a:r>
          </a:p>
          <a:p>
            <a:pPr marL="1085850" lvl="2" indent="-171450">
              <a:buFont typeface="Arial" panose="020B0604020202020204" pitchFamily="34" charset="0"/>
              <a:buChar char="•"/>
            </a:pPr>
            <a:r>
              <a:rPr lang="en-US" sz="1400" dirty="0" err="1">
                <a:latin typeface="Arial" panose="020B0604020202020204" pitchFamily="34" charset="0"/>
                <a:ea typeface="+mn-lt"/>
                <a:cs typeface="Arial" panose="020B0604020202020204" pitchFamily="34" charset="0"/>
              </a:rPr>
              <a:t>elasticNetParam</a:t>
            </a:r>
            <a:r>
              <a:rPr lang="en-US" sz="1400" dirty="0">
                <a:latin typeface="Arial" panose="020B0604020202020204" pitchFamily="34" charset="0"/>
                <a:ea typeface="+mn-lt"/>
                <a:cs typeface="Arial" panose="020B0604020202020204" pitchFamily="34" charset="0"/>
              </a:rPr>
              <a:t>=</a:t>
            </a:r>
            <a:r>
              <a:rPr lang="en-US" sz="1400" b="1" dirty="0">
                <a:solidFill>
                  <a:srgbClr val="ED7D31"/>
                </a:solidFill>
                <a:latin typeface="Arial" panose="020B0604020202020204" pitchFamily="34" charset="0"/>
                <a:cs typeface="Arial" panose="020B0604020202020204" pitchFamily="34" charset="0"/>
              </a:rPr>
              <a:t>0.2</a:t>
            </a:r>
            <a:r>
              <a:rPr lang="en-US" sz="1050" b="1" dirty="0">
                <a:solidFill>
                  <a:srgbClr val="ED7D31"/>
                </a:solidFill>
                <a:latin typeface="Arial" panose="020B0604020202020204" pitchFamily="34" charset="0"/>
                <a:cs typeface="Arial" panose="020B0604020202020204" pitchFamily="34" charset="0"/>
              </a:rPr>
              <a:t>, </a:t>
            </a:r>
            <a:r>
              <a:rPr lang="en-US" sz="1400" dirty="0" err="1">
                <a:latin typeface="Arial" panose="020B0604020202020204" pitchFamily="34" charset="0"/>
                <a:ea typeface="+mn-lt"/>
                <a:cs typeface="Arial" panose="020B0604020202020204" pitchFamily="34" charset="0"/>
              </a:rPr>
              <a:t>regParam</a:t>
            </a:r>
            <a:r>
              <a:rPr lang="en-US" sz="1400" dirty="0">
                <a:latin typeface="Arial" panose="020B0604020202020204" pitchFamily="34" charset="0"/>
                <a:ea typeface="+mn-lt"/>
                <a:cs typeface="Arial" panose="020B0604020202020204" pitchFamily="34" charset="0"/>
              </a:rPr>
              <a:t>=</a:t>
            </a:r>
            <a:r>
              <a:rPr lang="en-US" sz="1400" b="1" dirty="0">
                <a:solidFill>
                  <a:srgbClr val="ED7D31"/>
                </a:solidFill>
                <a:latin typeface="Arial" panose="020B0604020202020204" pitchFamily="34" charset="0"/>
                <a:cs typeface="Arial" panose="020B0604020202020204" pitchFamily="34" charset="0"/>
              </a:rPr>
              <a:t>0.03</a:t>
            </a:r>
          </a:p>
          <a:p>
            <a:pPr marL="742950" lvl="1" indent="-285750">
              <a:buFont typeface="Arial" panose="020B0604020202020204" pitchFamily="34" charset="0"/>
              <a:buChar char="•"/>
            </a:pPr>
            <a:r>
              <a:rPr lang="en-US" sz="1400" dirty="0">
                <a:latin typeface="Arial" panose="020B0604020202020204" pitchFamily="34" charset="0"/>
                <a:ea typeface="+mn-lt"/>
                <a:cs typeface="Arial" panose="020B0604020202020204" pitchFamily="34" charset="0"/>
              </a:rPr>
              <a:t>1xTuned(-) to get t/p-values</a:t>
            </a:r>
          </a:p>
          <a:p>
            <a:pPr marL="1085850" lvl="2" indent="-171450">
              <a:buFont typeface="Arial" panose="020B0604020202020204" pitchFamily="34" charset="0"/>
              <a:buChar char="•"/>
            </a:pPr>
            <a:r>
              <a:rPr lang="en-US" sz="1400" dirty="0" err="1">
                <a:latin typeface="Arial" panose="020B0604020202020204" pitchFamily="34" charset="0"/>
                <a:ea typeface="+mn-lt"/>
                <a:cs typeface="Arial" panose="020B0604020202020204" pitchFamily="34" charset="0"/>
              </a:rPr>
              <a:t>elasticNetParam</a:t>
            </a:r>
            <a:r>
              <a:rPr lang="en-US" sz="1400" dirty="0">
                <a:latin typeface="Arial" panose="020B0604020202020204" pitchFamily="34" charset="0"/>
                <a:ea typeface="+mn-lt"/>
                <a:cs typeface="Arial" panose="020B0604020202020204" pitchFamily="34" charset="0"/>
              </a:rPr>
              <a:t>=</a:t>
            </a:r>
            <a:r>
              <a:rPr lang="en-US" sz="1400" b="1" dirty="0">
                <a:solidFill>
                  <a:srgbClr val="ED7D31"/>
                </a:solidFill>
                <a:latin typeface="Arial" panose="020B0604020202020204" pitchFamily="34" charset="0"/>
                <a:cs typeface="Arial" panose="020B0604020202020204" pitchFamily="34" charset="0"/>
              </a:rPr>
              <a:t>0.0</a:t>
            </a:r>
            <a:r>
              <a:rPr lang="en-US" sz="1050" b="1" dirty="0">
                <a:solidFill>
                  <a:srgbClr val="ED7D31"/>
                </a:solidFill>
                <a:latin typeface="Arial" panose="020B0604020202020204" pitchFamily="34" charset="0"/>
                <a:cs typeface="Arial" panose="020B0604020202020204" pitchFamily="34" charset="0"/>
              </a:rPr>
              <a:t>, </a:t>
            </a:r>
            <a:r>
              <a:rPr lang="en-US" sz="1400" dirty="0" err="1">
                <a:latin typeface="Arial" panose="020B0604020202020204" pitchFamily="34" charset="0"/>
                <a:ea typeface="+mn-lt"/>
                <a:cs typeface="Arial" panose="020B0604020202020204" pitchFamily="34" charset="0"/>
              </a:rPr>
              <a:t>regParam</a:t>
            </a:r>
            <a:r>
              <a:rPr lang="en-US" sz="1400" dirty="0">
                <a:latin typeface="Arial" panose="020B0604020202020204" pitchFamily="34" charset="0"/>
                <a:ea typeface="+mn-lt"/>
                <a:cs typeface="Arial" panose="020B0604020202020204" pitchFamily="34" charset="0"/>
              </a:rPr>
              <a:t>=</a:t>
            </a:r>
            <a:r>
              <a:rPr lang="en-US" sz="1400" b="1" dirty="0">
                <a:solidFill>
                  <a:srgbClr val="ED7D31"/>
                </a:solidFill>
                <a:latin typeface="Arial" panose="020B0604020202020204" pitchFamily="34" charset="0"/>
                <a:cs typeface="Arial" panose="020B0604020202020204" pitchFamily="34" charset="0"/>
              </a:rPr>
              <a:t>0.03, </a:t>
            </a:r>
            <a:r>
              <a:rPr lang="en-US" sz="1400" dirty="0">
                <a:latin typeface="Arial" panose="020B0604020202020204" pitchFamily="34" charset="0"/>
                <a:ea typeface="+mn-lt"/>
                <a:cs typeface="Arial" panose="020B0604020202020204" pitchFamily="34" charset="0"/>
              </a:rPr>
              <a:t>solver=</a:t>
            </a:r>
            <a:r>
              <a:rPr lang="en-US" sz="1400" b="1" dirty="0">
                <a:solidFill>
                  <a:srgbClr val="ED7D31"/>
                </a:solidFill>
                <a:latin typeface="Arial" panose="020B0604020202020204" pitchFamily="34" charset="0"/>
                <a:cs typeface="Arial" panose="020B0604020202020204" pitchFamily="34" charset="0"/>
              </a:rPr>
              <a:t>'normal’</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1XStepwise</a:t>
            </a:r>
          </a:p>
          <a:p>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Best Model Resulted in</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R-squared value of </a:t>
            </a:r>
            <a:r>
              <a:rPr lang="en-US" sz="1400" b="1" dirty="0">
                <a:solidFill>
                  <a:srgbClr val="ED7D31"/>
                </a:solidFill>
                <a:latin typeface="Arial" panose="020B0604020202020204" pitchFamily="34" charset="0"/>
                <a:cs typeface="Arial" panose="020B0604020202020204" pitchFamily="34" charset="0"/>
              </a:rPr>
              <a:t>0.71 </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MSE value of </a:t>
            </a:r>
            <a:r>
              <a:rPr lang="en-US" sz="1400" b="1" dirty="0">
                <a:solidFill>
                  <a:srgbClr val="ED7D31"/>
                </a:solidFill>
                <a:latin typeface="Arial" panose="020B0604020202020204" pitchFamily="34" charset="0"/>
                <a:cs typeface="Arial" panose="020B0604020202020204" pitchFamily="34" charset="0"/>
              </a:rPr>
              <a:t>66,847,655</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PMSE (prediction MSE) value of </a:t>
            </a:r>
            <a:r>
              <a:rPr lang="en-US" sz="1400" b="1" dirty="0">
                <a:solidFill>
                  <a:srgbClr val="ED7D31"/>
                </a:solidFill>
                <a:latin typeface="Arial" panose="020B0604020202020204" pitchFamily="34" charset="0"/>
                <a:cs typeface="Arial" panose="020B0604020202020204" pitchFamily="34" charset="0"/>
              </a:rPr>
              <a:t>67,382,673</a:t>
            </a:r>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2ED39C-9785-44FB-8214-2B47D53C8DED}"/>
              </a:ext>
            </a:extLst>
          </p:cNvPr>
          <p:cNvPicPr>
            <a:picLocks noChangeAspect="1"/>
          </p:cNvPicPr>
          <p:nvPr/>
        </p:nvPicPr>
        <p:blipFill>
          <a:blip r:embed="rId2"/>
          <a:stretch>
            <a:fillRect/>
          </a:stretch>
        </p:blipFill>
        <p:spPr>
          <a:xfrm>
            <a:off x="4383612" y="2255520"/>
            <a:ext cx="4603225" cy="2849880"/>
          </a:xfrm>
          <a:prstGeom prst="rect">
            <a:avLst/>
          </a:prstGeom>
          <a:ln>
            <a:solidFill>
              <a:schemeClr val="tx1"/>
            </a:solidFill>
          </a:ln>
        </p:spPr>
      </p:pic>
      <p:sp>
        <p:nvSpPr>
          <p:cNvPr id="10" name="TextBox 9">
            <a:extLst>
              <a:ext uri="{FF2B5EF4-FFF2-40B4-BE49-F238E27FC236}">
                <a16:creationId xmlns:a16="http://schemas.microsoft.com/office/drawing/2014/main" id="{D0743D01-3E94-4C75-A461-528CA1E1B8BB}"/>
              </a:ext>
            </a:extLst>
          </p:cNvPr>
          <p:cNvSpPr txBox="1"/>
          <p:nvPr/>
        </p:nvSpPr>
        <p:spPr>
          <a:xfrm>
            <a:off x="5878830" y="1863090"/>
            <a:ext cx="1689565" cy="369332"/>
          </a:xfrm>
          <a:prstGeom prst="rect">
            <a:avLst/>
          </a:prstGeom>
          <a:noFill/>
        </p:spPr>
        <p:txBody>
          <a:bodyPr wrap="none" rtlCol="0">
            <a:spAutoFit/>
          </a:bodyPr>
          <a:lstStyle/>
          <a:p>
            <a:r>
              <a:rPr lang="en-US" sz="1600">
                <a:latin typeface="Arial" panose="020B0604020202020204" pitchFamily="34" charset="0"/>
                <a:ea typeface="+mn-lt"/>
                <a:cs typeface="Arial" panose="020B0604020202020204" pitchFamily="34" charset="0"/>
              </a:rPr>
              <a:t>Summary</a:t>
            </a:r>
            <a:r>
              <a:rPr lang="en-US"/>
              <a:t> Table</a:t>
            </a:r>
          </a:p>
        </p:txBody>
      </p:sp>
    </p:spTree>
    <p:extLst>
      <p:ext uri="{BB962C8B-B14F-4D97-AF65-F5344CB8AC3E}">
        <p14:creationId xmlns:p14="http://schemas.microsoft.com/office/powerpoint/2010/main" val="2421659258"/>
      </p:ext>
    </p:extLst>
  </p:cSld>
  <p:clrMapOvr>
    <a:masterClrMapping/>
  </p:clrMapOvr>
  <mc:AlternateContent xmlns:mc="http://schemas.openxmlformats.org/markup-compatibility/2006" xmlns:p14="http://schemas.microsoft.com/office/powerpoint/2010/main">
    <mc:Choice Requires="p14">
      <p:transition spd="slow" p14:dur="2000" advTm="106017"/>
    </mc:Choice>
    <mc:Fallback xmlns="">
      <p:transition spd="slow" advTm="10601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Modeling and Prediction (2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4234205" cy="4462760"/>
          </a:xfrm>
          <a:prstGeom prst="rect">
            <a:avLst/>
          </a:prstGeom>
          <a:noFill/>
        </p:spPr>
        <p:txBody>
          <a:bodyPr wrap="square" lIns="91440" tIns="45720" rIns="91440" bIns="45720" rtlCol="0" anchor="t">
            <a:spAutoFit/>
          </a:bodyPr>
          <a:lstStyle/>
          <a:p>
            <a:r>
              <a:rPr lang="en-US" b="1">
                <a:latin typeface="Arial"/>
                <a:ea typeface="+mn-lt"/>
                <a:cs typeface="Arial"/>
              </a:rPr>
              <a:t>Logistic Regression Model</a:t>
            </a:r>
          </a:p>
          <a:p>
            <a:pPr marL="285750" indent="-285750">
              <a:buFont typeface="Arial" panose="020B0604020202020204" pitchFamily="34" charset="0"/>
              <a:buChar char="•"/>
            </a:pPr>
            <a:r>
              <a:rPr lang="en-US" sz="1400">
                <a:latin typeface="Arial"/>
                <a:ea typeface="+mn-lt"/>
                <a:cs typeface="Arial"/>
              </a:rPr>
              <a:t>In support of answering research questions 3A and 3B: </a:t>
            </a:r>
            <a:r>
              <a:rPr lang="en-US" sz="1400" i="1">
                <a:latin typeface="Arial"/>
                <a:ea typeface="+mn-lt"/>
                <a:cs typeface="Arial"/>
              </a:rPr>
              <a:t>Time listed on the market based on listing price and having history of accidents</a:t>
            </a:r>
          </a:p>
          <a:p>
            <a:pPr marL="285750" indent="-285750">
              <a:buFont typeface="Arial" panose="020B0604020202020204" pitchFamily="34" charset="0"/>
              <a:buChar char="•"/>
            </a:pPr>
            <a:r>
              <a:rPr lang="en-US" sz="1400">
                <a:latin typeface="Arial"/>
                <a:ea typeface="+mn-lt"/>
                <a:cs typeface="Arial"/>
              </a:rPr>
              <a:t>Prediction of the probability for a listing to stay on the market for more than 200 days (might differ) ; Inference on </a:t>
            </a:r>
            <a:r>
              <a:rPr lang="en-US" sz="1400">
                <a:latin typeface="Arial"/>
                <a:cs typeface="Arial"/>
              </a:rPr>
              <a:t>leading features that explain a used car to stay on the market more than 200 days</a:t>
            </a:r>
          </a:p>
          <a:p>
            <a:pPr marL="285750" indent="-285750">
              <a:buFont typeface="Arial" panose="020B0604020202020204" pitchFamily="34" charset="0"/>
              <a:buChar char="•"/>
            </a:pPr>
            <a:r>
              <a:rPr lang="en-US" sz="1400">
                <a:latin typeface="Arial"/>
                <a:cs typeface="Arial"/>
              </a:rPr>
              <a:t>Model created while conducting 3-Fold Cross-Validation</a:t>
            </a:r>
          </a:p>
          <a:p>
            <a:pPr marL="285750" indent="-285750">
              <a:buFont typeface="Arial" panose="020B0604020202020204" pitchFamily="34" charset="0"/>
              <a:buChar char="•"/>
            </a:pPr>
            <a:r>
              <a:rPr lang="en-US" sz="1400">
                <a:latin typeface="Arial"/>
                <a:cs typeface="Arial"/>
              </a:rPr>
              <a:t>The challenge: finding the ultimate cut-off point for number of days on the market</a:t>
            </a: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a:cs typeface="Arial"/>
              </a:rPr>
              <a:t>The term 'long time' is open for interpretations</a:t>
            </a:r>
          </a:p>
          <a:p>
            <a:pPr marL="285750" indent="-285750">
              <a:buFont typeface="Arial" panose="020B0604020202020204" pitchFamily="34" charset="0"/>
              <a:buChar char="•"/>
            </a:pPr>
            <a:r>
              <a:rPr lang="en-US" sz="1400">
                <a:latin typeface="Arial"/>
                <a:cs typeface="Arial"/>
              </a:rPr>
              <a:t>The model resulted in ROC AUC score of </a:t>
            </a:r>
            <a:r>
              <a:rPr lang="en-US" sz="1400">
                <a:solidFill>
                  <a:srgbClr val="FF6600"/>
                </a:solidFill>
                <a:latin typeface="Arial"/>
                <a:cs typeface="Arial"/>
              </a:rPr>
              <a:t>0.64</a:t>
            </a:r>
            <a:endParaRPr lang="en-US" sz="1400">
              <a:solidFill>
                <a:srgbClr val="FF66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a:cs typeface="Arial"/>
              </a:rPr>
              <a:t>Car's mileage, number of previous owners and price seem to have the largest impact on the probability for a car to stay on the market more than 200 days </a:t>
            </a:r>
            <a:endParaRPr lang="en-US" sz="1400">
              <a:solidFill>
                <a:srgbClr val="FF6600"/>
              </a:solidFill>
              <a:latin typeface="Arial"/>
              <a:cs typeface="Arial"/>
            </a:endParaRPr>
          </a:p>
          <a:p>
            <a:pPr lvl="1"/>
            <a:endParaRPr lang="en-US" sz="1400">
              <a:solidFill>
                <a:srgbClr val="474747"/>
              </a:solidFill>
              <a:latin typeface="Arial"/>
              <a:cs typeface="Arial"/>
            </a:endParaRPr>
          </a:p>
        </p:txBody>
      </p:sp>
      <p:sp>
        <p:nvSpPr>
          <p:cNvPr id="10" name="TextBox 9">
            <a:extLst>
              <a:ext uri="{FF2B5EF4-FFF2-40B4-BE49-F238E27FC236}">
                <a16:creationId xmlns:a16="http://schemas.microsoft.com/office/drawing/2014/main" id="{D0743D01-3E94-4C75-A461-528CA1E1B8BB}"/>
              </a:ext>
            </a:extLst>
          </p:cNvPr>
          <p:cNvSpPr txBox="1"/>
          <p:nvPr/>
        </p:nvSpPr>
        <p:spPr>
          <a:xfrm>
            <a:off x="5448623" y="1161263"/>
            <a:ext cx="2519408" cy="338554"/>
          </a:xfrm>
          <a:prstGeom prst="rect">
            <a:avLst/>
          </a:prstGeom>
          <a:noFill/>
        </p:spPr>
        <p:txBody>
          <a:bodyPr wrap="none" lIns="91440" tIns="45720" rIns="91440" bIns="45720" rtlCol="0" anchor="t">
            <a:spAutoFit/>
          </a:bodyPr>
          <a:lstStyle/>
          <a:p>
            <a:r>
              <a:rPr lang="en-US" sz="1600">
                <a:latin typeface="Arial"/>
                <a:ea typeface="+mn-lt"/>
                <a:cs typeface="Arial"/>
              </a:rPr>
              <a:t>Feature Importance Table</a:t>
            </a:r>
            <a:endParaRPr lang="en-US"/>
          </a:p>
        </p:txBody>
      </p:sp>
      <p:pic>
        <p:nvPicPr>
          <p:cNvPr id="2" name="Picture 7" descr="Table&#10;&#10;Description automatically generated">
            <a:extLst>
              <a:ext uri="{FF2B5EF4-FFF2-40B4-BE49-F238E27FC236}">
                <a16:creationId xmlns:a16="http://schemas.microsoft.com/office/drawing/2014/main" id="{0BEA091E-874B-438A-B287-4B52A0E4C063}"/>
              </a:ext>
            </a:extLst>
          </p:cNvPr>
          <p:cNvPicPr>
            <a:picLocks noChangeAspect="1"/>
          </p:cNvPicPr>
          <p:nvPr/>
        </p:nvPicPr>
        <p:blipFill rotWithShape="1">
          <a:blip r:embed="rId2"/>
          <a:srcRect l="11475" r="519" b="205"/>
          <a:stretch/>
        </p:blipFill>
        <p:spPr>
          <a:xfrm>
            <a:off x="5577085" y="1616227"/>
            <a:ext cx="2269402" cy="4106369"/>
          </a:xfrm>
          <a:prstGeom prst="rect">
            <a:avLst/>
          </a:prstGeom>
          <a:ln>
            <a:solidFill>
              <a:schemeClr val="tx1"/>
            </a:solidFill>
          </a:ln>
        </p:spPr>
      </p:pic>
    </p:spTree>
    <p:extLst>
      <p:ext uri="{BB962C8B-B14F-4D97-AF65-F5344CB8AC3E}">
        <p14:creationId xmlns:p14="http://schemas.microsoft.com/office/powerpoint/2010/main" val="414876218"/>
      </p:ext>
    </p:extLst>
  </p:cSld>
  <p:clrMapOvr>
    <a:masterClrMapping/>
  </p:clrMapOvr>
  <mc:AlternateContent xmlns:mc="http://schemas.openxmlformats.org/markup-compatibility/2006" xmlns:p14="http://schemas.microsoft.com/office/powerpoint/2010/main">
    <mc:Choice Requires="p14">
      <p:transition spd="slow" p14:dur="2000" advTm="106017"/>
    </mc:Choice>
    <mc:Fallback xmlns="">
      <p:transition spd="slow" advTm="1060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Fleet Prediction Analysis (3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1" y="1164879"/>
            <a:ext cx="5024780" cy="4924425"/>
          </a:xfrm>
          <a:prstGeom prst="rect">
            <a:avLst/>
          </a:prstGeom>
          <a:noFill/>
        </p:spPr>
        <p:txBody>
          <a:bodyPr wrap="square" rtlCol="0" anchor="t">
            <a:spAutoFit/>
          </a:bodyPr>
          <a:lstStyle/>
          <a:p>
            <a:r>
              <a:rPr lang="en-US" b="1">
                <a:latin typeface="Arial" panose="020B0604020202020204" pitchFamily="34" charset="0"/>
                <a:ea typeface="+mn-lt"/>
                <a:cs typeface="Arial" panose="020B0604020202020204" pitchFamily="34" charset="0"/>
              </a:rPr>
              <a:t>Logistic Regression and Random Forest Classifier</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Help answer business question 4.A of examining previous vehicle usage history to predict if vehicles were ever used in a commercial fleet</a:t>
            </a: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Used grid searches to train logistical regression (LR) and random forest (RF) classifier model and compared results</a:t>
            </a:r>
          </a:p>
          <a:p>
            <a:pPr marL="742950" lvl="1"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LR used scaled features to enable feature importance inference</a:t>
            </a: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The RF model outperformed the LR model with and Area under ROC score of </a:t>
            </a:r>
            <a:r>
              <a:rPr lang="en-US" sz="1500">
                <a:effectLst/>
                <a:latin typeface="Arial" panose="020B0604020202020204" pitchFamily="34" charset="0"/>
                <a:ea typeface="Times New Roman" panose="02020603050405020304" pitchFamily="18" charset="0"/>
                <a:cs typeface="Arial" panose="020B0604020202020204" pitchFamily="34" charset="0"/>
              </a:rPr>
              <a:t>0.931 vs 0.874</a:t>
            </a:r>
          </a:p>
          <a:p>
            <a:pPr marL="285750" indent="-285750">
              <a:spcAft>
                <a:spcPts val="1200"/>
              </a:spcAft>
              <a:buFont typeface="Arial" panose="020B0604020202020204" pitchFamily="34" charset="0"/>
              <a:buChar char="•"/>
            </a:pPr>
            <a:r>
              <a:rPr lang="en-US" sz="1500">
                <a:latin typeface="Arial" panose="020B0604020202020204" pitchFamily="34" charset="0"/>
                <a:ea typeface="Calibri" panose="020F0502020204030204" pitchFamily="34" charset="0"/>
                <a:cs typeface="Arial" panose="020B0604020202020204" pitchFamily="34" charset="0"/>
              </a:rPr>
              <a:t>The models demonstrated some overlap in feature importance</a:t>
            </a:r>
          </a:p>
          <a:p>
            <a:pPr marL="742950" lvl="1" indent="-285750">
              <a:spcAft>
                <a:spcPts val="1200"/>
              </a:spcAft>
              <a:buFont typeface="Arial" panose="020B0604020202020204" pitchFamily="34" charset="0"/>
              <a:buChar char="•"/>
            </a:pPr>
            <a:r>
              <a:rPr lang="en-US" sz="1500">
                <a:latin typeface="Arial" panose="020B0604020202020204" pitchFamily="34" charset="0"/>
                <a:ea typeface="Calibri" panose="020F0502020204030204" pitchFamily="34" charset="0"/>
                <a:cs typeface="Arial" panose="020B0604020202020204" pitchFamily="34" charset="0"/>
              </a:rPr>
              <a:t>RF model would most likely need to be retrained at least annually to maintain accuracy</a:t>
            </a:r>
            <a:endParaRPr lang="en-US" sz="1500">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79DC0E9-969A-4AD3-8F1D-FACB19E647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99982" y="377190"/>
            <a:ext cx="3620523" cy="2537193"/>
          </a:xfrm>
          <a:prstGeom prst="rect">
            <a:avLst/>
          </a:prstGeom>
          <a:noFill/>
          <a:ln>
            <a:noFill/>
          </a:ln>
        </p:spPr>
      </p:pic>
      <p:graphicFrame>
        <p:nvGraphicFramePr>
          <p:cNvPr id="2" name="Table 1">
            <a:extLst>
              <a:ext uri="{FF2B5EF4-FFF2-40B4-BE49-F238E27FC236}">
                <a16:creationId xmlns:a16="http://schemas.microsoft.com/office/drawing/2014/main" id="{522A5BF0-69E7-4D6F-9901-F85D7FB8F5A8}"/>
              </a:ext>
            </a:extLst>
          </p:cNvPr>
          <p:cNvGraphicFramePr>
            <a:graphicFrameLocks noGrp="1"/>
          </p:cNvGraphicFramePr>
          <p:nvPr>
            <p:extLst>
              <p:ext uri="{D42A27DB-BD31-4B8C-83A1-F6EECF244321}">
                <p14:modId xmlns:p14="http://schemas.microsoft.com/office/powerpoint/2010/main" val="1338752096"/>
              </p:ext>
            </p:extLst>
          </p:nvPr>
        </p:nvGraphicFramePr>
        <p:xfrm>
          <a:off x="5105400" y="3409090"/>
          <a:ext cx="1905001" cy="2192816"/>
        </p:xfrm>
        <a:graphic>
          <a:graphicData uri="http://schemas.openxmlformats.org/drawingml/2006/table">
            <a:tbl>
              <a:tblPr firstRow="1" firstCol="1" bandRow="1">
                <a:tableStyleId>{5C22544A-7EE6-4342-B048-85BDC9FD1C3A}</a:tableStyleId>
              </a:tblPr>
              <a:tblGrid>
                <a:gridCol w="1228725">
                  <a:extLst>
                    <a:ext uri="{9D8B030D-6E8A-4147-A177-3AD203B41FA5}">
                      <a16:colId xmlns:a16="http://schemas.microsoft.com/office/drawing/2014/main" val="2348598019"/>
                    </a:ext>
                  </a:extLst>
                </a:gridCol>
                <a:gridCol w="676276">
                  <a:extLst>
                    <a:ext uri="{9D8B030D-6E8A-4147-A177-3AD203B41FA5}">
                      <a16:colId xmlns:a16="http://schemas.microsoft.com/office/drawing/2014/main" val="3101869797"/>
                    </a:ext>
                  </a:extLst>
                </a:gridCol>
              </a:tblGrid>
              <a:tr h="202920">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Feature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Weight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89819320"/>
                  </a:ext>
                </a:extLst>
              </a:tr>
              <a:tr h="217040">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year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0.312616</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05517432"/>
                  </a:ext>
                </a:extLst>
              </a:tr>
              <a:tr h="180975">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is_new</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0.185632</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2529881812"/>
                  </a:ext>
                </a:extLst>
              </a:tr>
              <a:tr h="190500">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Mileage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0.151958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0368087"/>
                  </a:ext>
                </a:extLst>
              </a:tr>
              <a:tr h="191732">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model_name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0.076587</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6537341"/>
                  </a:ext>
                </a:extLst>
              </a:tr>
              <a:tr h="227984">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franchise_dealer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0.062528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2913464793"/>
                  </a:ext>
                </a:extLst>
              </a:tr>
              <a:tr h="180359">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savings_amount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0.054503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5885042"/>
                  </a:ext>
                </a:extLst>
              </a:tr>
              <a:tr h="200025">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City</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0.032236</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56622021"/>
                  </a:ext>
                </a:extLst>
              </a:tr>
              <a:tr h="191706">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make_name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0.028527</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8968962"/>
                  </a:ext>
                </a:extLst>
              </a:tr>
              <a:tr h="18159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Price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0.025108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2490636"/>
                  </a:ext>
                </a:extLst>
              </a:tr>
              <a:tr h="227984">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owner_count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0.016571</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1008242500"/>
                  </a:ext>
                </a:extLst>
              </a:tr>
            </a:tbl>
          </a:graphicData>
        </a:graphic>
      </p:graphicFrame>
      <p:graphicFrame>
        <p:nvGraphicFramePr>
          <p:cNvPr id="11" name="Table 10">
            <a:extLst>
              <a:ext uri="{FF2B5EF4-FFF2-40B4-BE49-F238E27FC236}">
                <a16:creationId xmlns:a16="http://schemas.microsoft.com/office/drawing/2014/main" id="{0FBB1926-A3E1-4C88-A778-D8A667BEFD33}"/>
              </a:ext>
            </a:extLst>
          </p:cNvPr>
          <p:cNvGraphicFramePr>
            <a:graphicFrameLocks noGrp="1"/>
          </p:cNvGraphicFramePr>
          <p:nvPr>
            <p:extLst>
              <p:ext uri="{D42A27DB-BD31-4B8C-83A1-F6EECF244321}">
                <p14:modId xmlns:p14="http://schemas.microsoft.com/office/powerpoint/2010/main" val="2093325837"/>
              </p:ext>
            </p:extLst>
          </p:nvPr>
        </p:nvGraphicFramePr>
        <p:xfrm>
          <a:off x="7096124" y="3419019"/>
          <a:ext cx="2047875" cy="2172156"/>
        </p:xfrm>
        <a:graphic>
          <a:graphicData uri="http://schemas.openxmlformats.org/drawingml/2006/table">
            <a:tbl>
              <a:tblPr firstRow="1" firstCol="1" bandRow="1">
                <a:tableStyleId>{5C22544A-7EE6-4342-B048-85BDC9FD1C3A}</a:tableStyleId>
              </a:tblPr>
              <a:tblGrid>
                <a:gridCol w="1288904">
                  <a:extLst>
                    <a:ext uri="{9D8B030D-6E8A-4147-A177-3AD203B41FA5}">
                      <a16:colId xmlns:a16="http://schemas.microsoft.com/office/drawing/2014/main" val="27660225"/>
                    </a:ext>
                  </a:extLst>
                </a:gridCol>
                <a:gridCol w="758971">
                  <a:extLst>
                    <a:ext uri="{9D8B030D-6E8A-4147-A177-3AD203B41FA5}">
                      <a16:colId xmlns:a16="http://schemas.microsoft.com/office/drawing/2014/main" val="3760994988"/>
                    </a:ext>
                  </a:extLst>
                </a:gridCol>
              </a:tblGrid>
              <a:tr h="210006">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Feature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Weight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5407001"/>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is_new</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4.94394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913280805"/>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salvage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1.57354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1215071"/>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torque_grade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0.87469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3134133"/>
                  </a:ext>
                </a:extLst>
              </a:tr>
              <a:tr h="190981">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is_cpo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0.67043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1832320"/>
                  </a:ext>
                </a:extLst>
              </a:tr>
              <a:tr h="198076">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franchise_dealer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0.5861</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3970652205"/>
                  </a:ext>
                </a:extLst>
              </a:tr>
              <a:tr h="190981">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owner_count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0.50653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833250943"/>
                  </a:ext>
                </a:extLst>
              </a:tr>
              <a:tr h="218594">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frame_damaged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0.35975</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3647704"/>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theft_title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0.33304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6030528"/>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is_oemcpo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0.28309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74395772"/>
                  </a:ext>
                </a:extLst>
              </a:tr>
              <a:tr h="208613">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maximum_seating</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0.27119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8288583"/>
                  </a:ext>
                </a:extLst>
              </a:tr>
            </a:tbl>
          </a:graphicData>
        </a:graphic>
      </p:graphicFrame>
      <p:sp>
        <p:nvSpPr>
          <p:cNvPr id="12" name="TextBox 11">
            <a:extLst>
              <a:ext uri="{FF2B5EF4-FFF2-40B4-BE49-F238E27FC236}">
                <a16:creationId xmlns:a16="http://schemas.microsoft.com/office/drawing/2014/main" id="{6AF40505-16FE-48F8-A4AF-2D4214EF4DA3}"/>
              </a:ext>
            </a:extLst>
          </p:cNvPr>
          <p:cNvSpPr txBox="1"/>
          <p:nvPr/>
        </p:nvSpPr>
        <p:spPr>
          <a:xfrm>
            <a:off x="5319032" y="2916330"/>
            <a:ext cx="1777093" cy="461665"/>
          </a:xfrm>
          <a:prstGeom prst="rect">
            <a:avLst/>
          </a:prstGeom>
          <a:noFill/>
        </p:spPr>
        <p:txBody>
          <a:bodyPr wrap="square" rtlCol="0">
            <a:spAutoFit/>
          </a:bodyPr>
          <a:lstStyle/>
          <a:p>
            <a:pPr algn="ctr"/>
            <a:r>
              <a:rPr lang="en-US" sz="1200" b="1">
                <a:latin typeface="Arial" panose="020B0604020202020204" pitchFamily="34" charset="0"/>
                <a:cs typeface="Arial" panose="020B0604020202020204" pitchFamily="34" charset="0"/>
              </a:rPr>
              <a:t>Random Forest</a:t>
            </a:r>
            <a:br>
              <a:rPr lang="en-US" sz="1200" b="1">
                <a:latin typeface="Arial" panose="020B0604020202020204" pitchFamily="34" charset="0"/>
                <a:cs typeface="Arial" panose="020B0604020202020204" pitchFamily="34" charset="0"/>
              </a:rPr>
            </a:br>
            <a:r>
              <a:rPr lang="en-US" sz="1200" b="1">
                <a:latin typeface="Arial" panose="020B0604020202020204" pitchFamily="34" charset="0"/>
                <a:cs typeface="Arial" panose="020B0604020202020204" pitchFamily="34" charset="0"/>
              </a:rPr>
              <a:t>Feature Importance</a:t>
            </a:r>
          </a:p>
        </p:txBody>
      </p:sp>
      <p:sp>
        <p:nvSpPr>
          <p:cNvPr id="14" name="TextBox 13">
            <a:extLst>
              <a:ext uri="{FF2B5EF4-FFF2-40B4-BE49-F238E27FC236}">
                <a16:creationId xmlns:a16="http://schemas.microsoft.com/office/drawing/2014/main" id="{5477264B-BA3C-448E-8C80-E73462D68040}"/>
              </a:ext>
            </a:extLst>
          </p:cNvPr>
          <p:cNvSpPr txBox="1"/>
          <p:nvPr/>
        </p:nvSpPr>
        <p:spPr>
          <a:xfrm>
            <a:off x="7195892" y="2912464"/>
            <a:ext cx="1777093" cy="461665"/>
          </a:xfrm>
          <a:prstGeom prst="rect">
            <a:avLst/>
          </a:prstGeom>
          <a:noFill/>
        </p:spPr>
        <p:txBody>
          <a:bodyPr wrap="square" rtlCol="0">
            <a:spAutoFit/>
          </a:bodyPr>
          <a:lstStyle/>
          <a:p>
            <a:pPr algn="ctr"/>
            <a:r>
              <a:rPr lang="en-US" sz="1200" b="1">
                <a:latin typeface="Arial" panose="020B0604020202020204" pitchFamily="34" charset="0"/>
                <a:cs typeface="Arial" panose="020B0604020202020204" pitchFamily="34" charset="0"/>
              </a:rPr>
              <a:t>Logistic Regression</a:t>
            </a:r>
            <a:br>
              <a:rPr lang="en-US" sz="1200" b="1">
                <a:latin typeface="Arial" panose="020B0604020202020204" pitchFamily="34" charset="0"/>
                <a:cs typeface="Arial" panose="020B0604020202020204" pitchFamily="34" charset="0"/>
              </a:rPr>
            </a:br>
            <a:r>
              <a:rPr lang="en-US" sz="1200" b="1">
                <a:latin typeface="Arial" panose="020B0604020202020204" pitchFamily="34" charset="0"/>
                <a:cs typeface="Arial" panose="020B0604020202020204" pitchFamily="34" charset="0"/>
              </a:rPr>
              <a:t>Feature Importance</a:t>
            </a:r>
          </a:p>
        </p:txBody>
      </p:sp>
    </p:spTree>
    <p:extLst>
      <p:ext uri="{BB962C8B-B14F-4D97-AF65-F5344CB8AC3E}">
        <p14:creationId xmlns:p14="http://schemas.microsoft.com/office/powerpoint/2010/main" val="250669300"/>
      </p:ext>
    </p:extLst>
  </p:cSld>
  <p:clrMapOvr>
    <a:masterClrMapping/>
  </p:clrMapOvr>
  <mc:AlternateContent xmlns:mc="http://schemas.openxmlformats.org/markup-compatibility/2006" xmlns:p14="http://schemas.microsoft.com/office/powerpoint/2010/main">
    <mc:Choice Requires="p14">
      <p:transition spd="slow" p14:dur="2000" advTm="111279"/>
    </mc:Choice>
    <mc:Fallback xmlns="">
      <p:transition spd="slow" advTm="1112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14</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a:t>Closing</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8389552" cy="5100859"/>
          </a:xfrm>
        </p:spPr>
        <p:txBody>
          <a:bodyPr vert="horz" lIns="91440" tIns="45720" rIns="91440" bIns="45720" rtlCol="0" anchor="t">
            <a:normAutofit lnSpcReduction="10000"/>
          </a:bodyPr>
          <a:lstStyle/>
          <a:p>
            <a:pPr>
              <a:buNone/>
            </a:pPr>
            <a:r>
              <a:rPr lang="en-US" dirty="0">
                <a:solidFill>
                  <a:schemeClr val="tx1"/>
                </a:solidFill>
                <a:latin typeface="Arial"/>
                <a:cs typeface="Arial"/>
              </a:rPr>
              <a:t>Summary of Achievement</a:t>
            </a:r>
            <a:endParaRPr lang="en-US" dirty="0">
              <a:solidFill>
                <a:schemeClr val="tx1"/>
              </a:solidFill>
            </a:endParaRPr>
          </a:p>
          <a:p>
            <a:r>
              <a:rPr lang="en-US" sz="2400" dirty="0">
                <a:solidFill>
                  <a:schemeClr val="tx1"/>
                </a:solidFill>
                <a:latin typeface="Arial"/>
                <a:cs typeface="Arial"/>
              </a:rPr>
              <a:t>Inference</a:t>
            </a:r>
          </a:p>
          <a:p>
            <a:pPr lvl="1"/>
            <a:r>
              <a:rPr lang="en-US" sz="2000" dirty="0">
                <a:solidFill>
                  <a:schemeClr val="tx1"/>
                </a:solidFill>
                <a:latin typeface="Arial"/>
                <a:cs typeface="Arial"/>
              </a:rPr>
              <a:t>Regression Models converged on important features</a:t>
            </a:r>
          </a:p>
          <a:p>
            <a:pPr lvl="1"/>
            <a:r>
              <a:rPr lang="en-US" sz="2000" dirty="0">
                <a:solidFill>
                  <a:schemeClr val="tx1"/>
                </a:solidFill>
                <a:latin typeface="Arial"/>
                <a:cs typeface="Arial"/>
              </a:rPr>
              <a:t>Fleet Use:</a:t>
            </a:r>
          </a:p>
          <a:p>
            <a:pPr lvl="2"/>
            <a:r>
              <a:rPr lang="en-US" sz="1600" dirty="0">
                <a:solidFill>
                  <a:schemeClr val="tx1"/>
                </a:solidFill>
                <a:latin typeface="Arial"/>
                <a:cs typeface="Arial"/>
              </a:rPr>
              <a:t>Random forest model will most likely drift over time</a:t>
            </a:r>
            <a:endParaRPr lang="en-US" sz="1600" dirty="0">
              <a:solidFill>
                <a:schemeClr val="tx1"/>
              </a:solidFill>
            </a:endParaRPr>
          </a:p>
          <a:p>
            <a:pPr lvl="2"/>
            <a:r>
              <a:rPr lang="en-US" sz="1600" dirty="0">
                <a:solidFill>
                  <a:schemeClr val="tx1"/>
                </a:solidFill>
                <a:latin typeface="Arial"/>
                <a:cs typeface="Arial"/>
              </a:rPr>
              <a:t>Logistic Regression lower performance but potential for long term deployment</a:t>
            </a:r>
          </a:p>
          <a:p>
            <a:endParaRPr lang="en-US" sz="2400" dirty="0">
              <a:solidFill>
                <a:schemeClr val="tx1"/>
              </a:solidFill>
              <a:latin typeface="Arial"/>
              <a:cs typeface="Arial"/>
            </a:endParaRPr>
          </a:p>
          <a:p>
            <a:r>
              <a:rPr lang="en-US" sz="2400" dirty="0">
                <a:solidFill>
                  <a:schemeClr val="tx1"/>
                </a:solidFill>
                <a:latin typeface="Arial"/>
                <a:cs typeface="Arial"/>
              </a:rPr>
              <a:t>Predictions</a:t>
            </a:r>
          </a:p>
          <a:p>
            <a:pPr lvl="1"/>
            <a:r>
              <a:rPr lang="en-US" sz="2000" dirty="0">
                <a:solidFill>
                  <a:schemeClr val="tx1"/>
                </a:solidFill>
                <a:latin typeface="Arial"/>
                <a:cs typeface="Arial"/>
              </a:rPr>
              <a:t>Produced a linear regression model that accounts for 70% of price variance</a:t>
            </a:r>
          </a:p>
          <a:p>
            <a:pPr lvl="1"/>
            <a:r>
              <a:rPr lang="en-US" sz="2000" dirty="0">
                <a:solidFill>
                  <a:schemeClr val="tx1"/>
                </a:solidFill>
                <a:latin typeface="Arial"/>
                <a:cs typeface="Arial"/>
              </a:rPr>
              <a:t>Produced a logistic regression model that was able to predict time on market based on vehicle accident history and price</a:t>
            </a:r>
            <a:endParaRPr lang="en-US" sz="2000" dirty="0">
              <a:solidFill>
                <a:schemeClr val="tx1"/>
              </a:solidFill>
            </a:endParaRPr>
          </a:p>
          <a:p>
            <a:pPr lvl="1"/>
            <a:r>
              <a:rPr lang="en-US" sz="2000" dirty="0">
                <a:solidFill>
                  <a:schemeClr val="tx1"/>
                </a:solidFill>
                <a:latin typeface="Arial"/>
                <a:cs typeface="Arial"/>
              </a:rPr>
              <a:t>Produced a high performing Random Forest model to predict fleet use</a:t>
            </a:r>
            <a:endParaRPr lang="en-US" sz="2000" dirty="0">
              <a:solidFill>
                <a:schemeClr val="tx1"/>
              </a:solidFill>
            </a:endParaRPr>
          </a:p>
        </p:txBody>
      </p:sp>
    </p:spTree>
    <p:extLst>
      <p:ext uri="{BB962C8B-B14F-4D97-AF65-F5344CB8AC3E}">
        <p14:creationId xmlns:p14="http://schemas.microsoft.com/office/powerpoint/2010/main" val="755855825"/>
      </p:ext>
    </p:extLst>
  </p:cSld>
  <p:clrMapOvr>
    <a:masterClrMapping/>
  </p:clrMapOvr>
  <mc:AlternateContent xmlns:mc="http://schemas.openxmlformats.org/markup-compatibility/2006" xmlns:p14="http://schemas.microsoft.com/office/powerpoint/2010/main">
    <mc:Choice Requires="p14">
      <p:transition spd="slow" p14:dur="2000" advTm="98139"/>
    </mc:Choice>
    <mc:Fallback xmlns="">
      <p:transition spd="slow" advTm="9813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15</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a:t>Closing</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7876817" cy="4744086"/>
          </a:xfrm>
        </p:spPr>
        <p:txBody>
          <a:bodyPr vert="horz" lIns="91440" tIns="45720" rIns="91440" bIns="45720" rtlCol="0" anchor="t">
            <a:normAutofit fontScale="92500" lnSpcReduction="10000"/>
          </a:bodyPr>
          <a:lstStyle/>
          <a:p>
            <a:pPr marL="0" indent="0">
              <a:buNone/>
            </a:pPr>
            <a:r>
              <a:rPr lang="en-US" sz="2400">
                <a:solidFill>
                  <a:schemeClr val="tx1"/>
                </a:solidFill>
                <a:latin typeface="Arial"/>
                <a:cs typeface="Arial"/>
              </a:rPr>
              <a:t>Obstacles</a:t>
            </a:r>
          </a:p>
          <a:p>
            <a:r>
              <a:rPr lang="en-US" sz="1600">
                <a:solidFill>
                  <a:schemeClr val="tx1"/>
                </a:solidFill>
                <a:latin typeface="Arial"/>
                <a:cs typeface="Arial"/>
              </a:rPr>
              <a:t>Data size</a:t>
            </a:r>
          </a:p>
          <a:p>
            <a:r>
              <a:rPr lang="en-US" sz="1600">
                <a:solidFill>
                  <a:schemeClr val="tx1"/>
                </a:solidFill>
                <a:latin typeface="Arial"/>
                <a:cs typeface="Arial"/>
              </a:rPr>
              <a:t>Processing speed/time</a:t>
            </a:r>
          </a:p>
          <a:p>
            <a:r>
              <a:rPr lang="en-US" sz="1600">
                <a:solidFill>
                  <a:schemeClr val="tx1"/>
                </a:solidFill>
                <a:latin typeface="Arial"/>
                <a:cs typeface="Arial"/>
              </a:rPr>
              <a:t>Organizing the features</a:t>
            </a:r>
          </a:p>
          <a:p>
            <a:pPr marL="0" indent="0">
              <a:buNone/>
            </a:pPr>
            <a:endParaRPr lang="en-US" sz="2400">
              <a:solidFill>
                <a:schemeClr val="tx1"/>
              </a:solidFill>
              <a:latin typeface="Arial"/>
              <a:cs typeface="Arial"/>
            </a:endParaRPr>
          </a:p>
          <a:p>
            <a:pPr marL="0" indent="0">
              <a:buNone/>
            </a:pPr>
            <a:r>
              <a:rPr lang="en-US" sz="2400">
                <a:solidFill>
                  <a:schemeClr val="tx1"/>
                </a:solidFill>
                <a:latin typeface="Arial"/>
                <a:cs typeface="Arial"/>
              </a:rPr>
              <a:t>Next Steps</a:t>
            </a:r>
            <a:endParaRPr lang="en-US" sz="1600">
              <a:solidFill>
                <a:schemeClr val="tx1"/>
              </a:solidFill>
              <a:latin typeface="Arial"/>
              <a:cs typeface="Arial"/>
            </a:endParaRPr>
          </a:p>
          <a:p>
            <a:r>
              <a:rPr lang="en-US" sz="1600">
                <a:solidFill>
                  <a:schemeClr val="tx1"/>
                </a:solidFill>
                <a:latin typeface="Arial"/>
                <a:cs typeface="Arial"/>
              </a:rPr>
              <a:t>Linear Regression modeling</a:t>
            </a:r>
          </a:p>
          <a:p>
            <a:pPr lvl="1"/>
            <a:r>
              <a:rPr lang="en-US" sz="1400">
                <a:solidFill>
                  <a:schemeClr val="tx1"/>
                </a:solidFill>
                <a:latin typeface="Arial"/>
                <a:cs typeface="Arial"/>
              </a:rPr>
              <a:t>Incorporate PCA findings</a:t>
            </a:r>
          </a:p>
          <a:p>
            <a:pPr lvl="1"/>
            <a:r>
              <a:rPr lang="en-US" sz="1400">
                <a:solidFill>
                  <a:schemeClr val="tx1"/>
                </a:solidFill>
                <a:latin typeface="Arial"/>
                <a:cs typeface="Arial"/>
              </a:rPr>
              <a:t>Improve the stepwise procedure</a:t>
            </a:r>
          </a:p>
          <a:p>
            <a:pPr lvl="1"/>
            <a:r>
              <a:rPr lang="en-US" sz="1400">
                <a:solidFill>
                  <a:schemeClr val="tx1"/>
                </a:solidFill>
                <a:latin typeface="Arial"/>
                <a:cs typeface="Arial"/>
              </a:rPr>
              <a:t>Restructure/Transform some of the features and remodel</a:t>
            </a:r>
          </a:p>
          <a:p>
            <a:r>
              <a:rPr lang="en-US" sz="1600">
                <a:solidFill>
                  <a:schemeClr val="tx1"/>
                </a:solidFill>
                <a:latin typeface="Arial"/>
                <a:cs typeface="Arial"/>
              </a:rPr>
              <a:t>Random Forest / ANN</a:t>
            </a:r>
            <a:endParaRPr lang="en-US" sz="1200">
              <a:solidFill>
                <a:schemeClr val="tx1"/>
              </a:solidFill>
              <a:latin typeface="Arial"/>
              <a:cs typeface="Arial"/>
            </a:endParaRPr>
          </a:p>
          <a:p>
            <a:r>
              <a:rPr lang="en-US" sz="1600">
                <a:solidFill>
                  <a:schemeClr val="tx1"/>
                </a:solidFill>
                <a:latin typeface="Arial"/>
                <a:cs typeface="Arial"/>
              </a:rPr>
              <a:t>Logistic Regression – Number Days on Market</a:t>
            </a:r>
          </a:p>
          <a:p>
            <a:pPr lvl="1"/>
            <a:r>
              <a:rPr lang="en-US" sz="1400">
                <a:solidFill>
                  <a:schemeClr val="tx1"/>
                </a:solidFill>
                <a:latin typeface="Arial"/>
                <a:cs typeface="Arial"/>
              </a:rPr>
              <a:t>Finding optimal days on market to separate the class </a:t>
            </a:r>
          </a:p>
          <a:p>
            <a:pPr lvl="1"/>
            <a:r>
              <a:rPr lang="en-US" sz="1400">
                <a:solidFill>
                  <a:schemeClr val="tx1"/>
                </a:solidFill>
                <a:latin typeface="Arial"/>
                <a:cs typeface="Arial"/>
              </a:rPr>
              <a:t>Utilize Cross-validation</a:t>
            </a:r>
          </a:p>
          <a:p>
            <a:r>
              <a:rPr lang="en-US" sz="1600">
                <a:solidFill>
                  <a:schemeClr val="tx1"/>
                </a:solidFill>
                <a:latin typeface="Arial"/>
                <a:cs typeface="Arial"/>
              </a:rPr>
              <a:t>Logistic Regression/Random Forest – Fleet Use</a:t>
            </a:r>
          </a:p>
          <a:p>
            <a:pPr lvl="1"/>
            <a:r>
              <a:rPr lang="en-US" sz="1200">
                <a:solidFill>
                  <a:schemeClr val="tx1"/>
                </a:solidFill>
                <a:latin typeface="Arial"/>
                <a:cs typeface="Arial"/>
              </a:rPr>
              <a:t>Incorporate feature engineering changes / PCA into modeling</a:t>
            </a:r>
          </a:p>
          <a:p>
            <a:r>
              <a:rPr lang="en-US" sz="1600">
                <a:solidFill>
                  <a:schemeClr val="tx1"/>
                </a:solidFill>
                <a:latin typeface="Arial"/>
                <a:cs typeface="Arial"/>
              </a:rPr>
              <a:t>Integrate IPR feedback and complete the report (Report and code no later than 29 November)</a:t>
            </a:r>
            <a:endParaRPr lang="en-US" sz="1600">
              <a:solidFill>
                <a:schemeClr val="tx1"/>
              </a:solidFill>
            </a:endParaRPr>
          </a:p>
        </p:txBody>
      </p:sp>
    </p:spTree>
    <p:extLst>
      <p:ext uri="{BB962C8B-B14F-4D97-AF65-F5344CB8AC3E}">
        <p14:creationId xmlns:p14="http://schemas.microsoft.com/office/powerpoint/2010/main" val="2099125062"/>
      </p:ext>
    </p:extLst>
  </p:cSld>
  <p:clrMapOvr>
    <a:masterClrMapping/>
  </p:clrMapOvr>
  <mc:AlternateContent xmlns:mc="http://schemas.openxmlformats.org/markup-compatibility/2006" xmlns:p14="http://schemas.microsoft.com/office/powerpoint/2010/main">
    <mc:Choice Requires="p14">
      <p:transition spd="slow" p14:dur="2000" advTm="98139"/>
    </mc:Choice>
    <mc:Fallback xmlns="">
      <p:transition spd="slow" advTm="9813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16</a:t>
            </a:fld>
            <a:endParaRPr lang="en-US"/>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0" y="1069430"/>
            <a:ext cx="9144000" cy="4744086"/>
          </a:xfrm>
        </p:spPr>
        <p:txBody>
          <a:bodyPr vert="horz" lIns="91440" tIns="45720" rIns="91440" bIns="45720" rtlCol="0" anchor="t">
            <a:normAutofit/>
          </a:bodyPr>
          <a:lstStyle/>
          <a:p>
            <a:pPr marL="0" indent="0" algn="ctr">
              <a:buNone/>
            </a:pPr>
            <a:r>
              <a:rPr lang="en-US" sz="4000">
                <a:solidFill>
                  <a:schemeClr val="tx1"/>
                </a:solidFill>
              </a:rPr>
              <a:t>Thank you!</a:t>
            </a:r>
          </a:p>
          <a:p>
            <a:pPr marL="0" indent="0" algn="ctr">
              <a:buNone/>
            </a:pPr>
            <a:endParaRPr lang="en-US" sz="4000">
              <a:solidFill>
                <a:schemeClr val="tx1"/>
              </a:solidFill>
            </a:endParaRPr>
          </a:p>
          <a:p>
            <a:pPr marL="0" indent="0" algn="ctr">
              <a:buNone/>
            </a:pPr>
            <a:r>
              <a:rPr lang="en-US" sz="4000">
                <a:solidFill>
                  <a:schemeClr val="tx1"/>
                </a:solidFill>
              </a:rPr>
              <a:t>Questions?</a:t>
            </a:r>
            <a:endParaRPr lang="en-US" sz="2200">
              <a:solidFill>
                <a:schemeClr val="tx1"/>
              </a:solidFill>
            </a:endParaRPr>
          </a:p>
        </p:txBody>
      </p:sp>
    </p:spTree>
    <p:extLst>
      <p:ext uri="{BB962C8B-B14F-4D97-AF65-F5344CB8AC3E}">
        <p14:creationId xmlns:p14="http://schemas.microsoft.com/office/powerpoint/2010/main" val="708858028"/>
      </p:ext>
    </p:extLst>
  </p:cSld>
  <p:clrMapOvr>
    <a:masterClrMapping/>
  </p:clrMapOvr>
  <mc:AlternateContent xmlns:mc="http://schemas.openxmlformats.org/markup-compatibility/2006" xmlns:p14="http://schemas.microsoft.com/office/powerpoint/2010/main">
    <mc:Choice Requires="p14">
      <p:transition spd="slow" p14:dur="2000" advTm="16295"/>
    </mc:Choice>
    <mc:Fallback xmlns="">
      <p:transition spd="slow" advTm="162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Purpose &amp; Agenda</a:t>
            </a:r>
          </a:p>
        </p:txBody>
      </p:sp>
      <p:sp>
        <p:nvSpPr>
          <p:cNvPr id="2" name="TextBox 1"/>
          <p:cNvSpPr txBox="1"/>
          <p:nvPr/>
        </p:nvSpPr>
        <p:spPr>
          <a:xfrm>
            <a:off x="152400" y="1116449"/>
            <a:ext cx="8991600" cy="4278094"/>
          </a:xfrm>
          <a:prstGeom prst="rect">
            <a:avLst/>
          </a:prstGeom>
          <a:noFill/>
        </p:spPr>
        <p:txBody>
          <a:bodyPr wrap="square" lIns="91440" tIns="45720" rIns="91440" bIns="45720" rtlCol="0" anchor="t">
            <a:spAutoFit/>
          </a:bodyPr>
          <a:lstStyle/>
          <a:p>
            <a:r>
              <a:rPr lang="en-US" sz="2400" b="1">
                <a:latin typeface="Arial"/>
                <a:cs typeface="Arial"/>
              </a:rPr>
              <a:t>Purpose</a:t>
            </a:r>
          </a:p>
          <a:p>
            <a:r>
              <a:rPr lang="en-US" sz="2000">
                <a:latin typeface="Arial"/>
                <a:cs typeface="Arial"/>
              </a:rPr>
              <a:t>This brief is an executive level </a:t>
            </a:r>
            <a:r>
              <a:rPr lang="en-US" sz="2000" u="sng">
                <a:latin typeface="Arial"/>
                <a:cs typeface="Arial"/>
              </a:rPr>
              <a:t>in-progress review </a:t>
            </a:r>
            <a:r>
              <a:rPr lang="en-US" sz="2000">
                <a:latin typeface="Arial"/>
                <a:cs typeface="Arial"/>
              </a:rPr>
              <a:t>of analysis on used vehicle buying that offers inference and prediction models to improve transactions for buyers and sellers.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b="1">
                <a:latin typeface="Arial"/>
                <a:cs typeface="Arial"/>
              </a:rPr>
              <a:t>Agenda</a:t>
            </a:r>
          </a:p>
          <a:p>
            <a:pPr marL="342900" indent="-342900">
              <a:buFont typeface="Arial" panose="020B0604020202020204" pitchFamily="34" charset="0"/>
              <a:buChar char="•"/>
            </a:pPr>
            <a:r>
              <a:rPr lang="en-US" sz="2000">
                <a:latin typeface="Arial"/>
                <a:cs typeface="Arial"/>
              </a:rPr>
              <a:t>Project Summary</a:t>
            </a:r>
          </a:p>
          <a:p>
            <a:pPr marL="342900" indent="-342900">
              <a:buFont typeface="Arial" panose="020B0604020202020204" pitchFamily="34" charset="0"/>
              <a:buChar char="•"/>
            </a:pPr>
            <a:r>
              <a:rPr lang="en-US" sz="2000">
                <a:latin typeface="Arial"/>
                <a:cs typeface="Arial"/>
              </a:rPr>
              <a:t>Research Questions</a:t>
            </a:r>
          </a:p>
          <a:p>
            <a:pPr marL="342900" indent="-342900">
              <a:buFont typeface="Arial" panose="020B0604020202020204" pitchFamily="34" charset="0"/>
              <a:buChar char="•"/>
            </a:pPr>
            <a:r>
              <a:rPr lang="en-US" sz="2000">
                <a:latin typeface="Arial"/>
                <a:cs typeface="Arial"/>
              </a:rPr>
              <a:t>Data Summary and Treatment</a:t>
            </a:r>
          </a:p>
          <a:p>
            <a:pPr marL="342900" indent="-342900">
              <a:buFont typeface="Arial" panose="020B0604020202020204" pitchFamily="34" charset="0"/>
              <a:buChar char="•"/>
            </a:pPr>
            <a:r>
              <a:rPr lang="en-US" sz="2000">
                <a:latin typeface="Arial"/>
                <a:cs typeface="Arial"/>
              </a:rPr>
              <a:t>Exploratory Data Analysis</a:t>
            </a:r>
            <a:endParaRPr lang="en-US" sz="2000">
              <a:latin typeface="Arial"/>
              <a:cs typeface="Arial" panose="020B0604020202020204" pitchFamily="34" charset="0"/>
            </a:endParaRPr>
          </a:p>
          <a:p>
            <a:pPr marL="342900" indent="-342900">
              <a:buFont typeface="Arial" panose="020B0604020202020204" pitchFamily="34" charset="0"/>
              <a:buChar char="•"/>
            </a:pPr>
            <a:r>
              <a:rPr lang="en-US" sz="2000">
                <a:latin typeface="Arial"/>
                <a:cs typeface="Arial"/>
              </a:rPr>
              <a:t>Modeling (Unsupervised and Supervised)</a:t>
            </a:r>
          </a:p>
          <a:p>
            <a:pPr marL="342900" indent="-342900">
              <a:buFont typeface="Arial" panose="020B0604020202020204" pitchFamily="34" charset="0"/>
              <a:buChar char="•"/>
            </a:pPr>
            <a:r>
              <a:rPr lang="en-US" sz="2000">
                <a:latin typeface="Arial"/>
                <a:cs typeface="Arial"/>
              </a:rPr>
              <a:t>Closing: Obstacles &amp; Next Steps</a:t>
            </a:r>
            <a:endParaRPr lang="en-US" sz="1400">
              <a:latin typeface="Arial"/>
              <a:cs typeface="Arial"/>
            </a:endParaRPr>
          </a:p>
        </p:txBody>
      </p:sp>
    </p:spTree>
    <p:extLst>
      <p:ext uri="{BB962C8B-B14F-4D97-AF65-F5344CB8AC3E}">
        <p14:creationId xmlns:p14="http://schemas.microsoft.com/office/powerpoint/2010/main" val="2783370525"/>
      </p:ext>
    </p:extLst>
  </p:cSld>
  <p:clrMapOvr>
    <a:masterClrMapping/>
  </p:clrMapOvr>
  <mc:AlternateContent xmlns:mc="http://schemas.openxmlformats.org/markup-compatibility/2006" xmlns:p14="http://schemas.microsoft.com/office/powerpoint/2010/main">
    <mc:Choice Requires="p14">
      <p:transition spd="slow" p14:dur="2000" advTm="31864"/>
    </mc:Choice>
    <mc:Fallback xmlns="">
      <p:transition spd="slow" advTm="318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2DD47220-88CF-452B-A8E1-711DCAD649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741" y="3072580"/>
            <a:ext cx="3124200" cy="3130100"/>
          </a:xfrm>
          <a:prstGeom prst="rect">
            <a:avLst/>
          </a:prstGeom>
        </p:spPr>
      </p:pic>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Project Summary</a:t>
            </a:r>
          </a:p>
        </p:txBody>
      </p:sp>
      <p:sp>
        <p:nvSpPr>
          <p:cNvPr id="2" name="TextBox 1"/>
          <p:cNvSpPr txBox="1"/>
          <p:nvPr/>
        </p:nvSpPr>
        <p:spPr>
          <a:xfrm>
            <a:off x="152400" y="1116449"/>
            <a:ext cx="8851194" cy="1938992"/>
          </a:xfrm>
          <a:prstGeom prst="rect">
            <a:avLst/>
          </a:prstGeom>
          <a:noFill/>
        </p:spPr>
        <p:txBody>
          <a:bodyPr wrap="square" lIns="91440" tIns="45720" rIns="91440" bIns="45720" rtlCol="0" anchor="t">
            <a:spAutoFit/>
          </a:bodyPr>
          <a:lstStyle/>
          <a:p>
            <a:r>
              <a:rPr lang="en-US" b="1">
                <a:latin typeface="Arial"/>
                <a:ea typeface="+mn-lt"/>
                <a:cs typeface="Arial"/>
              </a:rPr>
              <a:t>Project Objective:  </a:t>
            </a:r>
            <a:endParaRPr lang="en-US" sz="1600">
              <a:latin typeface="Arial"/>
              <a:ea typeface="+mn-lt"/>
              <a:cs typeface="Arial"/>
            </a:endParaRPr>
          </a:p>
          <a:p>
            <a:pPr marL="342900" indent="-342900">
              <a:buFont typeface="Arial"/>
              <a:buChar char="•"/>
            </a:pPr>
            <a:r>
              <a:rPr lang="en-US" sz="1600">
                <a:effectLst/>
                <a:latin typeface="Arial"/>
                <a:ea typeface="Calibri" panose="020F0502020204030204" pitchFamily="34" charset="0"/>
                <a:cs typeface="Times New Roman"/>
              </a:rPr>
              <a:t>Improve</a:t>
            </a:r>
            <a:r>
              <a:rPr lang="en-US" sz="1600">
                <a:latin typeface="Arial"/>
                <a:ea typeface="Calibri" panose="020F0502020204030204" pitchFamily="34" charset="0"/>
                <a:cs typeface="Times New Roman"/>
              </a:rPr>
              <a:t> </a:t>
            </a:r>
            <a:r>
              <a:rPr lang="en-US" sz="1600">
                <a:effectLst/>
                <a:latin typeface="Arial"/>
                <a:ea typeface="Calibri" panose="020F0502020204030204" pitchFamily="34" charset="0"/>
                <a:cs typeface="Times New Roman"/>
              </a:rPr>
              <a:t>Buyer and Seller experience through inference and prediction models</a:t>
            </a:r>
          </a:p>
          <a:p>
            <a:endParaRPr lang="en-US" sz="1600">
              <a:latin typeface="Arial" panose="020B0604020202020204" pitchFamily="34" charset="0"/>
              <a:ea typeface="+mn-lt"/>
              <a:cs typeface="Arial" panose="020B0604020202020204" pitchFamily="34" charset="0"/>
            </a:endParaRPr>
          </a:p>
          <a:p>
            <a:r>
              <a:rPr lang="en-US" b="1">
                <a:latin typeface="Arial"/>
                <a:ea typeface="+mn-lt"/>
                <a:cs typeface="Arial"/>
              </a:rPr>
              <a:t>Problem Statement: </a:t>
            </a:r>
            <a:r>
              <a:rPr lang="en-US" sz="1600" b="1">
                <a:latin typeface="Arial"/>
                <a:ea typeface="+mn-lt"/>
                <a:cs typeface="Arial"/>
              </a:rPr>
              <a:t> </a:t>
            </a:r>
            <a:endParaRPr lang="en-US" sz="1400" b="1">
              <a:latin typeface="Arial"/>
              <a:ea typeface="+mn-lt"/>
              <a:cs typeface="Arial"/>
            </a:endParaRPr>
          </a:p>
          <a:p>
            <a:pPr marL="285750" indent="-285750">
              <a:buFont typeface="Arial" panose="020B0604020202020204" pitchFamily="34" charset="0"/>
              <a:buChar char="•"/>
            </a:pPr>
            <a:r>
              <a:rPr lang="en-US" sz="1600">
                <a:latin typeface="Arial"/>
                <a:cs typeface="Times New Roman"/>
              </a:rPr>
              <a:t>Curre</a:t>
            </a:r>
            <a:r>
              <a:rPr lang="en-US" sz="1600">
                <a:effectLst/>
                <a:latin typeface="Arial"/>
                <a:ea typeface="Calibri" panose="020F0502020204030204" pitchFamily="34" charset="0"/>
                <a:cs typeface="Times New Roman"/>
              </a:rPr>
              <a:t>nt processes for determining the price of a used vehicle creates pain points for both U.S. vehicle buyers and sellers as they struggle to determine a vehicle’s fair market value.</a:t>
            </a:r>
            <a:r>
              <a:rPr lang="en-US" sz="1600">
                <a:latin typeface="Arial"/>
                <a:ea typeface="Calibri" panose="020F0502020204030204" pitchFamily="34" charset="0"/>
                <a:cs typeface="Times New Roman"/>
              </a:rPr>
              <a:t> </a:t>
            </a:r>
            <a:r>
              <a:rPr lang="en-US" sz="1600">
                <a:effectLst/>
                <a:latin typeface="Arial"/>
                <a:ea typeface="Calibri" panose="020F0502020204030204" pitchFamily="34" charset="0"/>
                <a:cs typeface="Times New Roman"/>
              </a:rPr>
              <a:t> However, the valuation process can be improved through effective modeling.</a:t>
            </a:r>
            <a:r>
              <a:rPr lang="en-US" sz="1600">
                <a:latin typeface="Arial"/>
                <a:ea typeface="Calibri" panose="020F0502020204030204" pitchFamily="34" charset="0"/>
                <a:cs typeface="Times New Roman"/>
              </a:rPr>
              <a:t> </a:t>
            </a:r>
            <a:endParaRPr lang="en-US" sz="1600">
              <a:latin typeface="Calibri"/>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3C8453E-8C0A-4525-BC94-5D48D3A00474}"/>
              </a:ext>
            </a:extLst>
          </p:cNvPr>
          <p:cNvSpPr txBox="1"/>
          <p:nvPr/>
        </p:nvSpPr>
        <p:spPr>
          <a:xfrm>
            <a:off x="207977" y="3100901"/>
            <a:ext cx="5182768"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mn-lt"/>
                <a:cs typeface="Arial"/>
              </a:rPr>
              <a:t>Approach: </a:t>
            </a:r>
            <a:r>
              <a:rPr lang="en-US">
                <a:latin typeface="Arial"/>
                <a:cs typeface="Times New Roman"/>
              </a:rPr>
              <a:t>​</a:t>
            </a:r>
          </a:p>
          <a:p>
            <a:pPr marL="285750" indent="-285750">
              <a:buFont typeface="Arial" panose="020B0604020202020204" pitchFamily="34" charset="0"/>
              <a:buChar char="•"/>
            </a:pPr>
            <a:r>
              <a:rPr lang="en-US" sz="1600">
                <a:latin typeface="Arial"/>
                <a:cs typeface="Times New Roman"/>
              </a:rPr>
              <a:t>Through descriptive statistics, visualizations, and modelling, identify key differentiating features that help explain the variance in vehicle prices and market timings</a:t>
            </a:r>
            <a:r>
              <a:rPr lang="en-US" sz="1600">
                <a:latin typeface="Arial"/>
                <a:cs typeface="Arial"/>
              </a:rPr>
              <a:t>​</a:t>
            </a:r>
          </a:p>
          <a:p>
            <a:pPr marL="285750" indent="-285750">
              <a:buFont typeface="Arial" panose="020B0604020202020204" pitchFamily="34" charset="0"/>
              <a:buChar char="•"/>
            </a:pPr>
            <a:r>
              <a:rPr lang="en-US" sz="1600">
                <a:latin typeface="Arial"/>
                <a:cs typeface="Arial"/>
              </a:rPr>
              <a:t>We followed the basic outline of Cross-industry Standard Process for Data Mining (CRISP-DM)</a:t>
            </a:r>
          </a:p>
          <a:p>
            <a:pPr marL="285750" indent="-285750">
              <a:buFont typeface="Arial" panose="020B0604020202020204" pitchFamily="34" charset="0"/>
              <a:buChar char="•"/>
            </a:pPr>
            <a:r>
              <a:rPr lang="en-US" sz="1600">
                <a:latin typeface="Arial"/>
                <a:cs typeface="Arial"/>
              </a:rPr>
              <a:t>Iterated business rules from which to launch independent modeling</a:t>
            </a:r>
          </a:p>
          <a:p>
            <a:pPr marL="285750" indent="-285750">
              <a:buFont typeface="Arial" panose="020B0604020202020204" pitchFamily="34" charset="0"/>
              <a:buChar char="•"/>
            </a:pPr>
            <a:r>
              <a:rPr lang="en-US" sz="1600">
                <a:latin typeface="Arial"/>
                <a:cs typeface="Arial"/>
              </a:rPr>
              <a:t>Environment: google drive, </a:t>
            </a:r>
            <a:r>
              <a:rPr lang="en-US" sz="1600" err="1">
                <a:latin typeface="Arial"/>
                <a:cs typeface="Arial"/>
              </a:rPr>
              <a:t>Colab</a:t>
            </a:r>
            <a:r>
              <a:rPr lang="en-US" sz="1600">
                <a:latin typeface="Arial"/>
                <a:cs typeface="Arial"/>
              </a:rPr>
              <a:t>, GitHub, MS Teams </a:t>
            </a:r>
          </a:p>
        </p:txBody>
      </p:sp>
      <p:sp>
        <p:nvSpPr>
          <p:cNvPr id="6" name="TextBox 5">
            <a:extLst>
              <a:ext uri="{FF2B5EF4-FFF2-40B4-BE49-F238E27FC236}">
                <a16:creationId xmlns:a16="http://schemas.microsoft.com/office/drawing/2014/main" id="{CF7FA973-B929-4088-A1C6-0F40DEDE1C1D}"/>
              </a:ext>
            </a:extLst>
          </p:cNvPr>
          <p:cNvSpPr txBox="1"/>
          <p:nvPr/>
        </p:nvSpPr>
        <p:spPr>
          <a:xfrm>
            <a:off x="5197086" y="6142183"/>
            <a:ext cx="3946914" cy="200055"/>
          </a:xfrm>
          <a:prstGeom prst="rect">
            <a:avLst/>
          </a:prstGeom>
          <a:noFill/>
        </p:spPr>
        <p:txBody>
          <a:bodyPr wrap="none" rtlCol="0">
            <a:spAutoFit/>
          </a:bodyPr>
          <a:lstStyle/>
          <a:p>
            <a:r>
              <a:rPr lang="en-US" sz="700">
                <a:latin typeface="Arial" panose="020B0604020202020204" pitchFamily="34" charset="0"/>
                <a:cs typeface="Arial" panose="020B0604020202020204" pitchFamily="34" charset="0"/>
              </a:rPr>
              <a:t>Image Source: https://en.wikipedia.org/wiki/Cross-industry_standard_process_for_data_mining</a:t>
            </a:r>
          </a:p>
        </p:txBody>
      </p:sp>
      <p:sp>
        <p:nvSpPr>
          <p:cNvPr id="9" name="TextBox 8">
            <a:extLst>
              <a:ext uri="{FF2B5EF4-FFF2-40B4-BE49-F238E27FC236}">
                <a16:creationId xmlns:a16="http://schemas.microsoft.com/office/drawing/2014/main" id="{43BE4EB3-6083-4DD5-9723-8DB1A1E385F7}"/>
              </a:ext>
            </a:extLst>
          </p:cNvPr>
          <p:cNvSpPr txBox="1"/>
          <p:nvPr/>
        </p:nvSpPr>
        <p:spPr>
          <a:xfrm>
            <a:off x="6627091" y="3292302"/>
            <a:ext cx="944489" cy="276999"/>
          </a:xfrm>
          <a:prstGeom prst="rect">
            <a:avLst/>
          </a:prstGeom>
          <a:noFill/>
        </p:spPr>
        <p:txBody>
          <a:bodyPr wrap="none" rtlCol="0">
            <a:spAutoFit/>
          </a:bodyPr>
          <a:lstStyle/>
          <a:p>
            <a:r>
              <a:rPr lang="en-US" sz="1200" b="1">
                <a:latin typeface="Arial" panose="020B0604020202020204" pitchFamily="34" charset="0"/>
                <a:cs typeface="Arial" panose="020B0604020202020204" pitchFamily="34" charset="0"/>
              </a:rPr>
              <a:t>CRISP-DM</a:t>
            </a:r>
          </a:p>
        </p:txBody>
      </p:sp>
      <p:sp>
        <p:nvSpPr>
          <p:cNvPr id="10" name="Rectangle: Rounded Corners 9">
            <a:extLst>
              <a:ext uri="{FF2B5EF4-FFF2-40B4-BE49-F238E27FC236}">
                <a16:creationId xmlns:a16="http://schemas.microsoft.com/office/drawing/2014/main" id="{A75C59E2-F915-43AE-AC74-69EB0920DE1C}"/>
              </a:ext>
            </a:extLst>
          </p:cNvPr>
          <p:cNvSpPr/>
          <p:nvPr/>
        </p:nvSpPr>
        <p:spPr>
          <a:xfrm>
            <a:off x="8061960" y="3850641"/>
            <a:ext cx="767080" cy="256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latin typeface="Arial" panose="020B0604020202020204" pitchFamily="34" charset="0"/>
                <a:cs typeface="Arial" panose="020B0604020202020204" pitchFamily="34" charset="0"/>
              </a:rPr>
              <a:t>Business Rules</a:t>
            </a:r>
          </a:p>
        </p:txBody>
      </p:sp>
    </p:spTree>
    <p:extLst>
      <p:ext uri="{BB962C8B-B14F-4D97-AF65-F5344CB8AC3E}">
        <p14:creationId xmlns:p14="http://schemas.microsoft.com/office/powerpoint/2010/main" val="1235417246"/>
      </p:ext>
    </p:extLst>
  </p:cSld>
  <p:clrMapOvr>
    <a:masterClrMapping/>
  </p:clrMapOvr>
  <mc:AlternateContent xmlns:mc="http://schemas.openxmlformats.org/markup-compatibility/2006" xmlns:p14="http://schemas.microsoft.com/office/powerpoint/2010/main">
    <mc:Choice Requires="p14">
      <p:transition spd="slow" p14:dur="2000" advTm="77233"/>
    </mc:Choice>
    <mc:Fallback xmlns="">
      <p:transition spd="slow" advTm="772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4</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Project Summary</a:t>
            </a:r>
          </a:p>
        </p:txBody>
      </p:sp>
      <p:sp>
        <p:nvSpPr>
          <p:cNvPr id="2" name="TextBox 1"/>
          <p:cNvSpPr txBox="1"/>
          <p:nvPr/>
        </p:nvSpPr>
        <p:spPr>
          <a:xfrm>
            <a:off x="152400" y="1116449"/>
            <a:ext cx="8991600" cy="4339650"/>
          </a:xfrm>
          <a:prstGeom prst="rect">
            <a:avLst/>
          </a:prstGeom>
          <a:noFill/>
        </p:spPr>
        <p:txBody>
          <a:bodyPr wrap="square" rtlCol="0" anchor="t">
            <a:spAutoFit/>
          </a:bodyPr>
          <a:lstStyle/>
          <a:p>
            <a:r>
              <a:rPr lang="en-US" sz="2000" b="1">
                <a:latin typeface="Arial" panose="020B0604020202020204" pitchFamily="34" charset="0"/>
                <a:ea typeface="+mn-lt"/>
                <a:cs typeface="Arial" panose="020B0604020202020204" pitchFamily="34" charset="0"/>
              </a:rPr>
              <a:t>Data:</a:t>
            </a:r>
            <a:r>
              <a:rPr lang="en-US" sz="2000">
                <a:latin typeface="Arial" panose="020B0604020202020204" pitchFamily="34" charset="0"/>
                <a:ea typeface="+mn-lt"/>
                <a:cs typeface="Arial" panose="020B0604020202020204" pitchFamily="34" charset="0"/>
              </a:rPr>
              <a:t> </a:t>
            </a:r>
            <a:endParaRPr lang="en-US">
              <a:latin typeface="Arial" panose="020B0604020202020204" pitchFamily="34" charset="0"/>
              <a:ea typeface="+mn-lt"/>
              <a:cs typeface="Arial" panose="020B0604020202020204" pitchFamily="34" charset="0"/>
            </a:endParaRPr>
          </a:p>
          <a:p>
            <a:pPr marL="342900" indent="-342900">
              <a:buFont typeface="Arial"/>
              <a:buChar char="•"/>
            </a:pPr>
            <a:r>
              <a:rPr lang="en-US" sz="2000">
                <a:latin typeface="Arial" panose="020B0604020202020204" pitchFamily="34" charset="0"/>
                <a:ea typeface="Calibri" panose="020F0502020204030204" pitchFamily="34" charset="0"/>
                <a:cs typeface="Times New Roman" panose="02020603050405020304" pitchFamily="18" charset="0"/>
              </a:rPr>
              <a:t>R</a:t>
            </a:r>
            <a:r>
              <a:rPr lang="en-US" sz="2000">
                <a:effectLst/>
                <a:latin typeface="Arial" panose="020B0604020202020204" pitchFamily="34" charset="0"/>
                <a:ea typeface="Calibri" panose="020F0502020204030204" pitchFamily="34" charset="0"/>
                <a:cs typeface="Times New Roman" panose="02020603050405020304" pitchFamily="18" charset="0"/>
              </a:rPr>
              <a:t>eal data on U.S. used vehicles from sale data on CarGurus updated on 21 September, 2020</a:t>
            </a:r>
            <a:endParaRPr lang="en-US" sz="2000">
              <a:latin typeface="Arial" panose="020B0604020202020204" pitchFamily="34" charset="0"/>
              <a:ea typeface="+mn-lt"/>
              <a:cs typeface="Arial" panose="020B0604020202020204" pitchFamily="34" charset="0"/>
            </a:endParaRPr>
          </a:p>
          <a:p>
            <a:pPr marL="342900" indent="-342900">
              <a:buFont typeface="Arial"/>
              <a:buChar char="•"/>
            </a:pPr>
            <a:r>
              <a:rPr lang="en-US" sz="2000">
                <a:effectLst/>
                <a:latin typeface="Arial" panose="020B0604020202020204" pitchFamily="34" charset="0"/>
                <a:ea typeface="Calibri" panose="020F0502020204030204" pitchFamily="34" charset="0"/>
                <a:cs typeface="Times New Roman" panose="02020603050405020304" pitchFamily="18" charset="0"/>
              </a:rPr>
              <a:t>3,000,000 observation across 66 features</a:t>
            </a:r>
          </a:p>
          <a:p>
            <a:pPr marL="342900" indent="-342900">
              <a:buFont typeface="Arial"/>
              <a:buChar char="•"/>
            </a:pPr>
            <a:r>
              <a:rPr lang="en-US" sz="2000">
                <a:latin typeface="Arial" panose="020B0604020202020204" pitchFamily="34" charset="0"/>
                <a:ea typeface="Calibri" panose="020F0502020204030204" pitchFamily="34" charset="0"/>
                <a:cs typeface="Times New Roman" panose="02020603050405020304" pitchFamily="18" charset="0"/>
              </a:rPr>
              <a:t>After cleaning we reduced to 595,365 across 55 features</a:t>
            </a:r>
          </a:p>
          <a:p>
            <a:pPr marL="800100" lvl="1" indent="-342900">
              <a:buFont typeface="Arial"/>
              <a:buChar char="•"/>
            </a:pPr>
            <a:r>
              <a:rPr lang="en-US">
                <a:effectLst/>
                <a:latin typeface="Arial" panose="020B0604020202020204" pitchFamily="34" charset="0"/>
                <a:ea typeface="Calibri" panose="020F0502020204030204" pitchFamily="34" charset="0"/>
                <a:cs typeface="Times New Roman" panose="02020603050405020304" pitchFamily="18" charset="0"/>
              </a:rPr>
              <a:t>Dropped several columns deemed unimportant</a:t>
            </a:r>
          </a:p>
          <a:p>
            <a:pPr marL="800100" lvl="1" indent="-342900">
              <a:buFont typeface="Arial"/>
              <a:buChar char="•"/>
            </a:pPr>
            <a:r>
              <a:rPr lang="en-US">
                <a:latin typeface="Arial" panose="020B0604020202020204" pitchFamily="34" charset="0"/>
                <a:ea typeface="Calibri" panose="020F0502020204030204" pitchFamily="34" charset="0"/>
                <a:cs typeface="Times New Roman" panose="02020603050405020304" pitchFamily="18" charset="0"/>
              </a:rPr>
              <a:t>Scoped out all observations price &gt; $90,000 (modeling for average buyer)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a:buChar char="•"/>
            </a:pPr>
            <a:endParaRPr lang="en-US" sz="2000">
              <a:latin typeface="Arial" panose="020B0604020202020204" pitchFamily="34" charset="0"/>
              <a:ea typeface="+mn-lt"/>
              <a:cs typeface="Arial" panose="020B0604020202020204" pitchFamily="34" charset="0"/>
            </a:endParaRPr>
          </a:p>
          <a:p>
            <a:endParaRPr lang="en-US" sz="2000">
              <a:latin typeface="Arial" panose="020B0604020202020204" pitchFamily="34" charset="0"/>
              <a:ea typeface="+mn-lt"/>
              <a:cs typeface="Arial" panose="020B0604020202020204" pitchFamily="34" charset="0"/>
            </a:endParaRPr>
          </a:p>
          <a:p>
            <a:r>
              <a:rPr lang="en-US" sz="2000" b="1">
                <a:latin typeface="Arial" panose="020B0604020202020204" pitchFamily="34" charset="0"/>
                <a:ea typeface="+mn-lt"/>
                <a:cs typeface="Arial" panose="020B0604020202020204" pitchFamily="34" charset="0"/>
              </a:rPr>
              <a:t>Initial Key Predictors Identified:</a:t>
            </a:r>
            <a:endParaRPr lang="en-US" b="1">
              <a:latin typeface="Arial" panose="020B0604020202020204" pitchFamily="34" charset="0"/>
              <a:ea typeface="+mn-lt"/>
              <a:cs typeface="Arial" panose="020B0604020202020204" pitchFamily="34" charset="0"/>
            </a:endParaRPr>
          </a:p>
          <a:p>
            <a:pPr marL="285750" indent="-285750">
              <a:buFont typeface="Arial"/>
              <a:buChar char="•"/>
            </a:pPr>
            <a:r>
              <a:rPr lang="en-US" sz="2000">
                <a:effectLst/>
                <a:latin typeface="Arial" panose="020B0604020202020204" pitchFamily="34" charset="0"/>
                <a:ea typeface="Calibri" panose="020F0502020204030204" pitchFamily="34" charset="0"/>
                <a:cs typeface="Times New Roman" panose="02020603050405020304" pitchFamily="18" charset="0"/>
              </a:rPr>
              <a:t>Vehicle attributes [milage, horsepower, </a:t>
            </a:r>
            <a:r>
              <a:rPr lang="en-US" sz="2000" err="1">
                <a:effectLst/>
                <a:latin typeface="Arial" panose="020B0604020202020204" pitchFamily="34" charset="0"/>
                <a:ea typeface="Calibri" panose="020F0502020204030204" pitchFamily="34" charset="0"/>
                <a:cs typeface="Times New Roman" panose="02020603050405020304" pitchFamily="18" charset="0"/>
              </a:rPr>
              <a:t>body_type</a:t>
            </a:r>
            <a:r>
              <a:rPr lang="en-US" sz="2000">
                <a:effectLst/>
                <a:latin typeface="Arial" panose="020B0604020202020204" pitchFamily="34" charset="0"/>
                <a:ea typeface="Calibri" panose="020F0502020204030204" pitchFamily="34" charset="0"/>
                <a:cs typeface="Times New Roman" panose="02020603050405020304" pitchFamily="18" charset="0"/>
              </a:rPr>
              <a:t>, </a:t>
            </a:r>
            <a:r>
              <a:rPr lang="en-US" sz="2000" err="1">
                <a:effectLst/>
                <a:latin typeface="Arial" panose="020B0604020202020204" pitchFamily="34" charset="0"/>
                <a:ea typeface="Calibri" panose="020F0502020204030204" pitchFamily="34" charset="0"/>
                <a:cs typeface="Times New Roman" panose="02020603050405020304" pitchFamily="18" charset="0"/>
              </a:rPr>
              <a:t>fuel_economy</a:t>
            </a:r>
            <a:r>
              <a:rPr lang="en-US" sz="2000">
                <a:effectLst/>
                <a:latin typeface="Arial" panose="020B0604020202020204" pitchFamily="34" charset="0"/>
                <a:ea typeface="Calibri" panose="020F0502020204030204" pitchFamily="34" charset="0"/>
                <a:cs typeface="Times New Roman" panose="02020603050405020304" pitchFamily="18" charset="0"/>
              </a:rPr>
              <a:t>]</a:t>
            </a:r>
          </a:p>
          <a:p>
            <a:pPr marL="285750" indent="-285750">
              <a:buFont typeface="Arial"/>
              <a:buChar char="•"/>
            </a:pPr>
            <a:r>
              <a:rPr lang="en-US" sz="2000">
                <a:effectLst/>
                <a:latin typeface="Arial" panose="020B0604020202020204" pitchFamily="34" charset="0"/>
                <a:ea typeface="Calibri" panose="020F0502020204030204" pitchFamily="34" charset="0"/>
                <a:cs typeface="Times New Roman" panose="02020603050405020304" pitchFamily="18" charset="0"/>
              </a:rPr>
              <a:t>Sale attributes [</a:t>
            </a:r>
            <a:r>
              <a:rPr lang="en-US" sz="2000" err="1">
                <a:effectLst/>
                <a:latin typeface="Arial" panose="020B0604020202020204" pitchFamily="34" charset="0"/>
                <a:ea typeface="Calibri" panose="020F0502020204030204" pitchFamily="34" charset="0"/>
                <a:cs typeface="Times New Roman" panose="02020603050405020304" pitchFamily="18" charset="0"/>
              </a:rPr>
              <a:t>daysonmarket</a:t>
            </a:r>
            <a:r>
              <a:rPr lang="en-US" sz="2000">
                <a:effectLst/>
                <a:latin typeface="Arial" panose="020B0604020202020204" pitchFamily="34" charset="0"/>
                <a:ea typeface="Calibri" panose="020F0502020204030204" pitchFamily="34" charset="0"/>
                <a:cs typeface="Times New Roman" panose="02020603050405020304" pitchFamily="18" charset="0"/>
              </a:rPr>
              <a:t>, </a:t>
            </a:r>
            <a:r>
              <a:rPr lang="en-US" sz="2000" err="1">
                <a:effectLst/>
                <a:latin typeface="Arial" panose="020B0604020202020204" pitchFamily="34" charset="0"/>
                <a:ea typeface="Calibri" panose="020F0502020204030204" pitchFamily="34" charset="0"/>
                <a:cs typeface="Times New Roman" panose="02020603050405020304" pitchFamily="18" charset="0"/>
              </a:rPr>
              <a:t>is_certified</a:t>
            </a:r>
            <a:r>
              <a:rPr lang="en-US" sz="2000">
                <a:effectLst/>
                <a:latin typeface="Arial" panose="020B0604020202020204" pitchFamily="34" charset="0"/>
                <a:ea typeface="Calibri" panose="020F0502020204030204" pitchFamily="34" charset="0"/>
                <a:cs typeface="Times New Roman" panose="02020603050405020304" pitchFamily="18" charset="0"/>
              </a:rPr>
              <a:t>, </a:t>
            </a:r>
            <a:r>
              <a:rPr lang="en-US" sz="2000" err="1">
                <a:effectLst/>
                <a:latin typeface="Arial" panose="020B0604020202020204" pitchFamily="34" charset="0"/>
                <a:ea typeface="Calibri" panose="020F0502020204030204" pitchFamily="34" charset="0"/>
                <a:cs typeface="Times New Roman" panose="02020603050405020304" pitchFamily="18" charset="0"/>
              </a:rPr>
              <a:t>listed_date</a:t>
            </a:r>
            <a:r>
              <a:rPr lang="en-US" sz="2000">
                <a:effectLst/>
                <a:latin typeface="Arial" panose="020B0604020202020204" pitchFamily="34" charset="0"/>
                <a:ea typeface="Calibri" panose="020F0502020204030204" pitchFamily="34" charset="0"/>
                <a:cs typeface="Times New Roman" panose="02020603050405020304" pitchFamily="18" charset="0"/>
              </a:rPr>
              <a: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a:buChar char="•"/>
            </a:pPr>
            <a:r>
              <a:rPr lang="en-US" sz="2000">
                <a:effectLst/>
                <a:latin typeface="Arial" panose="020B0604020202020204" pitchFamily="34" charset="0"/>
                <a:ea typeface="Calibri" panose="020F0502020204030204" pitchFamily="34" charset="0"/>
                <a:cs typeface="Times New Roman" panose="02020603050405020304" pitchFamily="18" charset="0"/>
              </a:rPr>
              <a:t>Regional attributes [city, </a:t>
            </a:r>
            <a:r>
              <a:rPr lang="en-US" sz="2000" err="1">
                <a:effectLst/>
                <a:latin typeface="Arial" panose="020B0604020202020204" pitchFamily="34" charset="0"/>
                <a:ea typeface="Calibri" panose="020F0502020204030204" pitchFamily="34" charset="0"/>
                <a:cs typeface="Times New Roman" panose="02020603050405020304" pitchFamily="18" charset="0"/>
              </a:rPr>
              <a:t>dealerzip</a:t>
            </a:r>
            <a:r>
              <a:rPr lang="en-US" sz="2000">
                <a:effectLst/>
                <a:latin typeface="Arial" panose="020B0604020202020204" pitchFamily="34" charset="0"/>
                <a:ea typeface="Calibri" panose="020F0502020204030204" pitchFamily="34" charset="0"/>
                <a:cs typeface="Times New Roman" panose="02020603050405020304" pitchFamily="18" charset="0"/>
              </a:rPr>
              <a:t>, </a:t>
            </a:r>
            <a:r>
              <a:rPr lang="en-US" sz="2000" err="1">
                <a:effectLst/>
                <a:latin typeface="Arial" panose="020B0604020202020204" pitchFamily="34" charset="0"/>
                <a:ea typeface="Calibri" panose="020F0502020204030204" pitchFamily="34" charset="0"/>
                <a:cs typeface="Times New Roman" panose="02020603050405020304" pitchFamily="18" charset="0"/>
              </a:rPr>
              <a:t>lat</a:t>
            </a:r>
            <a:r>
              <a:rPr lang="en-US" sz="2000">
                <a:effectLst/>
                <a:latin typeface="Arial" panose="020B0604020202020204" pitchFamily="34" charset="0"/>
                <a:ea typeface="Calibri" panose="020F0502020204030204" pitchFamily="34" charset="0"/>
                <a:cs typeface="Times New Roman" panose="02020603050405020304" pitchFamily="18" charset="0"/>
              </a:rPr>
              <a:t>/long]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a:buChar char="•"/>
            </a:pPr>
            <a:endParaRPr lang="en-US" sz="200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341184888"/>
      </p:ext>
    </p:extLst>
  </p:cSld>
  <p:clrMapOvr>
    <a:masterClrMapping/>
  </p:clrMapOvr>
  <mc:AlternateContent xmlns:mc="http://schemas.openxmlformats.org/markup-compatibility/2006" xmlns:p14="http://schemas.microsoft.com/office/powerpoint/2010/main">
    <mc:Choice Requires="p14">
      <p:transition spd="slow" p14:dur="2000" advTm="77233"/>
    </mc:Choice>
    <mc:Fallback xmlns="">
      <p:transition spd="slow" advTm="772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5</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Research Questions</a:t>
            </a:r>
          </a:p>
        </p:txBody>
      </p:sp>
      <p:sp>
        <p:nvSpPr>
          <p:cNvPr id="2" name="TextBox 1"/>
          <p:cNvSpPr txBox="1"/>
          <p:nvPr/>
        </p:nvSpPr>
        <p:spPr>
          <a:xfrm>
            <a:off x="152400" y="1116449"/>
            <a:ext cx="8991600" cy="5124480"/>
          </a:xfrm>
          <a:prstGeom prst="rect">
            <a:avLst/>
          </a:prstGeom>
          <a:noFill/>
        </p:spPr>
        <p:txBody>
          <a:bodyPr wrap="square" rtlCol="0" anchor="t">
            <a:spAutoFit/>
          </a:bodyPr>
          <a:lstStyle/>
          <a:p>
            <a:r>
              <a:rPr lang="en-US" dirty="0">
                <a:latin typeface="Arial" panose="020B0604020202020204" pitchFamily="34" charset="0"/>
                <a:cs typeface="Arial" panose="020B0604020202020204" pitchFamily="34" charset="0"/>
              </a:rPr>
              <a:t>Questions that focused the analysis:</a:t>
            </a:r>
          </a:p>
          <a:p>
            <a:endParaRPr lang="en-US" dirty="0">
              <a:latin typeface="Arial" panose="020B0604020202020204" pitchFamily="34" charset="0"/>
              <a:cs typeface="Arial" panose="020B0604020202020204" pitchFamily="34" charset="0"/>
            </a:endParaRPr>
          </a:p>
          <a:p>
            <a:pPr marL="457200" indent="-457200">
              <a:buAutoNum type="arabicPeriod"/>
            </a:pPr>
            <a:r>
              <a:rPr lang="en-US" sz="1600" dirty="0">
                <a:latin typeface="Arial" panose="020B0604020202020204" pitchFamily="34" charset="0"/>
                <a:ea typeface="+mn-lt"/>
                <a:cs typeface="Arial" panose="020B0604020202020204" pitchFamily="34" charset="0"/>
              </a:rPr>
              <a:t>Used Vehicle Market Patterns:</a:t>
            </a:r>
          </a:p>
          <a:p>
            <a:pPr marL="800100" lvl="1" indent="-342900">
              <a:buFont typeface="+mj-lt"/>
              <a:buAutoNum type="alphaUcPeriod"/>
            </a:pPr>
            <a:r>
              <a:rPr lang="en-US" sz="1300" dirty="0">
                <a:latin typeface="Arial" panose="020B0604020202020204" pitchFamily="34" charset="0"/>
                <a:ea typeface="+mn-lt"/>
                <a:cs typeface="Arial" panose="020B0604020202020204" pitchFamily="34" charset="0"/>
              </a:rPr>
              <a:t>  What underlying patterns exist in the data? </a:t>
            </a:r>
            <a:r>
              <a:rPr lang="en-US" sz="1300" b="1" dirty="0">
                <a:latin typeface="Arial" panose="020B0604020202020204" pitchFamily="34" charset="0"/>
                <a:ea typeface="+mn-lt"/>
                <a:cs typeface="Arial" panose="020B0604020202020204" pitchFamily="34" charset="0"/>
              </a:rPr>
              <a:t>[Summary Statistics / EDA] Brian lead, All team members support</a:t>
            </a:r>
            <a:endParaRPr lang="en-US" sz="1300" dirty="0">
              <a:solidFill>
                <a:srgbClr val="FF0000"/>
              </a:solidFill>
              <a:latin typeface="Arial" panose="020B0604020202020204" pitchFamily="34" charset="0"/>
              <a:ea typeface="+mn-lt"/>
              <a:cs typeface="Arial" panose="020B0604020202020204" pitchFamily="34" charset="0"/>
            </a:endParaRPr>
          </a:p>
          <a:p>
            <a:pPr marL="800100" lvl="1" indent="-342900">
              <a:buFont typeface="+mj-lt"/>
              <a:buAutoNum type="alphaUcPeriod"/>
            </a:pPr>
            <a:r>
              <a:rPr lang="en-US" sz="1300" dirty="0">
                <a:latin typeface="Arial" panose="020B0604020202020204" pitchFamily="34" charset="0"/>
                <a:ea typeface="+mn-lt"/>
                <a:cs typeface="Arial" panose="020B0604020202020204" pitchFamily="34" charset="0"/>
              </a:rPr>
              <a:t>  Is there something there that we can’t see? </a:t>
            </a:r>
            <a:r>
              <a:rPr lang="en-US" sz="1300" b="1" dirty="0">
                <a:latin typeface="Arial" panose="020B0604020202020204" pitchFamily="34" charset="0"/>
                <a:ea typeface="+mn-lt"/>
                <a:cs typeface="Arial" panose="020B0604020202020204" pitchFamily="34" charset="0"/>
              </a:rPr>
              <a:t>[K-Means Clustering/PCA] Patrick is lead</a:t>
            </a:r>
          </a:p>
          <a:p>
            <a:pPr marL="457200" indent="-457200">
              <a:buAutoNum type="arabicPeriod"/>
            </a:pPr>
            <a:endParaRPr lang="en-US" sz="1600" b="1" dirty="0">
              <a:latin typeface="Arial" panose="020B0604020202020204" pitchFamily="34" charset="0"/>
              <a:ea typeface="+mn-lt"/>
              <a:cs typeface="Arial" panose="020B0604020202020204" pitchFamily="34" charset="0"/>
            </a:endParaRPr>
          </a:p>
          <a:p>
            <a:pPr marL="457200" indent="-457200">
              <a:buAutoNum type="arabicPeriod"/>
            </a:pPr>
            <a:r>
              <a:rPr lang="en-US" sz="1600" dirty="0">
                <a:latin typeface="Arial" panose="020B0604020202020204" pitchFamily="34" charset="0"/>
                <a:ea typeface="+mn-lt"/>
                <a:cs typeface="Arial" panose="020B0604020202020204" pitchFamily="34" charset="0"/>
              </a:rPr>
              <a:t>Price Setting and Price Expectations:  </a:t>
            </a:r>
            <a:endParaRPr lang="en-US" sz="1600" dirty="0">
              <a:solidFill>
                <a:srgbClr val="FF0000"/>
              </a:solidFill>
              <a:latin typeface="Arial" panose="020B0604020202020204" pitchFamily="34" charset="0"/>
              <a:ea typeface="+mn-lt"/>
              <a:cs typeface="Arial" panose="020B0604020202020204" pitchFamily="34" charset="0"/>
            </a:endParaRPr>
          </a:p>
          <a:p>
            <a:pPr marL="914400" lvl="1" indent="-457200">
              <a:buFont typeface="+mj-lt"/>
              <a:buAutoNum type="alphaUcPeriod"/>
            </a:pPr>
            <a:r>
              <a:rPr lang="en-US" sz="1300" dirty="0">
                <a:latin typeface="Arial" panose="020B0604020202020204" pitchFamily="34" charset="0"/>
                <a:ea typeface="+mn-lt"/>
                <a:cs typeface="Arial" panose="020B0604020202020204" pitchFamily="34" charset="0"/>
              </a:rPr>
              <a:t>How can sellers set fair prices and how can buyers benchmark for value determinations? </a:t>
            </a:r>
            <a:r>
              <a:rPr lang="en-US" sz="1300" b="1" dirty="0">
                <a:latin typeface="Arial" panose="020B0604020202020204" pitchFamily="34" charset="0"/>
                <a:ea typeface="+mn-lt"/>
                <a:cs typeface="Arial" panose="020B0604020202020204" pitchFamily="34" charset="0"/>
              </a:rPr>
              <a:t>[Prediction: OLS Regression Analysis/Stepwise] Ralph is lead,  [Random Forest] Patrick is lead</a:t>
            </a:r>
            <a:endParaRPr lang="en-US" sz="1300" dirty="0">
              <a:latin typeface="Arial" panose="020B0604020202020204" pitchFamily="34" charset="0"/>
              <a:ea typeface="+mn-lt"/>
              <a:cs typeface="Arial" panose="020B0604020202020204" pitchFamily="34" charset="0"/>
            </a:endParaRPr>
          </a:p>
          <a:p>
            <a:pPr marL="914400" lvl="1" indent="-457200">
              <a:buFont typeface="+mj-lt"/>
              <a:buAutoNum type="alphaUcPeriod"/>
            </a:pPr>
            <a:r>
              <a:rPr lang="en-US" sz="1300" dirty="0">
                <a:latin typeface="Arial" panose="020B0604020202020204" pitchFamily="34" charset="0"/>
                <a:ea typeface="+mn-lt"/>
                <a:cs typeface="Arial" panose="020B0604020202020204" pitchFamily="34" charset="0"/>
              </a:rPr>
              <a:t>What are the most important features that help predict the price of a used vehicle? </a:t>
            </a:r>
            <a:r>
              <a:rPr lang="en-US" sz="1300" b="1" dirty="0">
                <a:latin typeface="Arial" panose="020B0604020202020204" pitchFamily="34" charset="0"/>
                <a:ea typeface="+mn-lt"/>
                <a:cs typeface="Arial" panose="020B0604020202020204" pitchFamily="34" charset="0"/>
              </a:rPr>
              <a:t>[Inference: OLS Regression Analysis/Stepwise] Ralph is lead,  [Random Forest] Patrick is lead</a:t>
            </a:r>
          </a:p>
          <a:p>
            <a:pPr marL="457200" indent="-457200">
              <a:buAutoNum type="arabicPeriod"/>
            </a:pPr>
            <a:endParaRPr lang="en-US" sz="1600" dirty="0">
              <a:latin typeface="Arial" panose="020B0604020202020204" pitchFamily="34" charset="0"/>
              <a:ea typeface="+mn-lt"/>
              <a:cs typeface="Arial" panose="020B0604020202020204" pitchFamily="34" charset="0"/>
            </a:endParaRPr>
          </a:p>
          <a:p>
            <a:pPr marL="457200" indent="-457200">
              <a:buFontTx/>
              <a:buAutoNum type="arabicPeriod"/>
            </a:pPr>
            <a:r>
              <a:rPr lang="en-US" sz="1600" dirty="0">
                <a:latin typeface="Arial" panose="020B0604020202020204" pitchFamily="34" charset="0"/>
                <a:ea typeface="+mn-lt"/>
                <a:cs typeface="Arial" panose="020B0604020202020204" pitchFamily="34" charset="0"/>
              </a:rPr>
              <a:t>Vehicle Time on Market: </a:t>
            </a:r>
            <a:endParaRPr lang="en-US" sz="1600" dirty="0">
              <a:solidFill>
                <a:srgbClr val="FF0000"/>
              </a:solidFill>
              <a:latin typeface="Arial" panose="020B0604020202020204" pitchFamily="34" charset="0"/>
              <a:ea typeface="+mn-lt"/>
              <a:cs typeface="Arial" panose="020B0604020202020204" pitchFamily="34" charset="0"/>
            </a:endParaRPr>
          </a:p>
          <a:p>
            <a:pPr marL="914400" lvl="1" indent="-457200">
              <a:buFont typeface="+mj-lt"/>
              <a:buAutoNum type="alphaUcPeriod"/>
            </a:pPr>
            <a:r>
              <a:rPr lang="en-US" sz="1300" dirty="0">
                <a:latin typeface="Arial" panose="020B0604020202020204" pitchFamily="34" charset="0"/>
                <a:ea typeface="Times New Roman" panose="02020603050405020304" pitchFamily="18" charset="0"/>
              </a:rPr>
              <a:t>What impact does a vehicle having been in an accident have on the time the vehicle spends on the market </a:t>
            </a:r>
            <a:r>
              <a:rPr lang="en-US" sz="1300" b="1" dirty="0">
                <a:latin typeface="Arial" panose="020B0604020202020204" pitchFamily="34" charset="0"/>
                <a:ea typeface="+mn-lt"/>
                <a:cs typeface="Arial" panose="020B0604020202020204" pitchFamily="34" charset="0"/>
              </a:rPr>
              <a:t>[Inference: Logistic Regression] Kobi is lead </a:t>
            </a:r>
            <a:r>
              <a:rPr lang="en-US" sz="1300" i="1" dirty="0">
                <a:latin typeface="Arial" panose="020B0604020202020204" pitchFamily="34" charset="0"/>
                <a:ea typeface="+mn-lt"/>
                <a:cs typeface="Arial" panose="020B0604020202020204" pitchFamily="34" charset="0"/>
              </a:rPr>
              <a:t> </a:t>
            </a:r>
          </a:p>
          <a:p>
            <a:pPr marL="914400" lvl="1" indent="-457200">
              <a:buFont typeface="+mj-lt"/>
              <a:buAutoNum type="alphaUcPeriod"/>
            </a:pPr>
            <a:r>
              <a:rPr lang="en-US" sz="1300" dirty="0">
                <a:latin typeface="Arial" panose="020B0604020202020204" pitchFamily="34" charset="0"/>
              </a:rPr>
              <a:t>Determine how a vehicle’s price (which will be used as a predictor, unlike the linear model) on the probability for a vehicle to be listed on the market for a long time.</a:t>
            </a:r>
            <a:r>
              <a:rPr lang="en-US" sz="1300" b="1" dirty="0">
                <a:latin typeface="Arial" panose="020B0604020202020204" pitchFamily="34" charset="0"/>
                <a:ea typeface="+mn-lt"/>
                <a:cs typeface="Arial" panose="020B0604020202020204" pitchFamily="34" charset="0"/>
              </a:rPr>
              <a:t> [Inference: Logistic Regression]</a:t>
            </a:r>
            <a:r>
              <a:rPr lang="en-US" sz="1300" dirty="0">
                <a:latin typeface="Arial" panose="020B0604020202020204" pitchFamily="34" charset="0"/>
              </a:rPr>
              <a:t> </a:t>
            </a:r>
            <a:r>
              <a:rPr lang="en-US" sz="1300" b="1" dirty="0">
                <a:latin typeface="Arial" panose="020B0604020202020204" pitchFamily="34" charset="0"/>
                <a:ea typeface="+mn-lt"/>
                <a:cs typeface="Arial" panose="020B0604020202020204" pitchFamily="34" charset="0"/>
              </a:rPr>
              <a:t>Kobi is lead</a:t>
            </a:r>
            <a:r>
              <a:rPr lang="en-US" sz="1300" i="1" dirty="0">
                <a:latin typeface="Arial" panose="020B0604020202020204" pitchFamily="34" charset="0"/>
              </a:rPr>
              <a:t>.</a:t>
            </a:r>
          </a:p>
          <a:p>
            <a:pPr lvl="1"/>
            <a:endParaRPr lang="en-US" sz="1200" dirty="0">
              <a:latin typeface="Arial" panose="020B0604020202020204" pitchFamily="34" charset="0"/>
              <a:ea typeface="Times New Roman" panose="02020603050405020304" pitchFamily="18" charset="0"/>
            </a:endParaRPr>
          </a:p>
          <a:p>
            <a:pPr marL="457200" indent="-457200">
              <a:buFontTx/>
              <a:buAutoNum type="arabicPeriod"/>
            </a:pPr>
            <a:r>
              <a:rPr lang="en-US" sz="1600" dirty="0">
                <a:latin typeface="Arial" panose="020B0604020202020204" pitchFamily="34" charset="0"/>
                <a:ea typeface="+mn-lt"/>
                <a:cs typeface="Arial" panose="020B0604020202020204" pitchFamily="34" charset="0"/>
              </a:rPr>
              <a:t>Previous Vehicle Usage and History: </a:t>
            </a:r>
            <a:endParaRPr lang="en-US" sz="1600" dirty="0">
              <a:solidFill>
                <a:srgbClr val="FF0000"/>
              </a:solidFill>
              <a:latin typeface="Arial" panose="020B0604020202020204" pitchFamily="34" charset="0"/>
              <a:ea typeface="+mn-lt"/>
              <a:cs typeface="Arial" panose="020B0604020202020204" pitchFamily="34" charset="0"/>
            </a:endParaRPr>
          </a:p>
          <a:p>
            <a:pPr marL="914400" lvl="1" indent="-457200">
              <a:buFont typeface="+mj-lt"/>
              <a:buAutoNum type="alphaUcPeriod"/>
            </a:pPr>
            <a:r>
              <a:rPr lang="en-US" sz="1300" dirty="0">
                <a:effectLst/>
                <a:latin typeface="Arial" panose="020B0604020202020204" pitchFamily="34" charset="0"/>
                <a:ea typeface="Times New Roman" panose="02020603050405020304" pitchFamily="18" charset="0"/>
              </a:rPr>
              <a:t>How can we determine is a vehicle was previously part of a commercial fleet or a taxi to help buyers avoid heavy use vehicles. </a:t>
            </a:r>
            <a:r>
              <a:rPr lang="en-US" sz="1300" b="1" dirty="0">
                <a:effectLst/>
                <a:latin typeface="Arial" panose="020B0604020202020204" pitchFamily="34" charset="0"/>
                <a:ea typeface="Times New Roman" panose="02020603050405020304" pitchFamily="18" charset="0"/>
              </a:rPr>
              <a:t>Brian [Prediction</a:t>
            </a:r>
            <a:r>
              <a:rPr lang="en-US" sz="1300" b="1" dirty="0">
                <a:latin typeface="Arial" panose="020B0604020202020204" pitchFamily="34" charset="0"/>
                <a:ea typeface="Times New Roman" panose="02020603050405020304" pitchFamily="18" charset="0"/>
              </a:rPr>
              <a:t>: L</a:t>
            </a:r>
            <a:r>
              <a:rPr lang="en-US" sz="1300" b="1" dirty="0">
                <a:effectLst/>
                <a:latin typeface="Arial" panose="020B0604020202020204" pitchFamily="34" charset="0"/>
                <a:ea typeface="Times New Roman" panose="02020603050405020304" pitchFamily="18" charset="0"/>
              </a:rPr>
              <a:t>ogistic Regression and Random Forest] </a:t>
            </a:r>
            <a:r>
              <a:rPr lang="en-US" sz="1300" b="1" dirty="0">
                <a:latin typeface="Arial" panose="020B0604020202020204" pitchFamily="34" charset="0"/>
                <a:ea typeface="+mn-lt"/>
                <a:cs typeface="Arial" panose="020B0604020202020204" pitchFamily="34" charset="0"/>
              </a:rPr>
              <a:t>Brian is lead </a:t>
            </a:r>
            <a:endParaRPr lang="en-US" sz="13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013386809"/>
      </p:ext>
    </p:extLst>
  </p:cSld>
  <p:clrMapOvr>
    <a:masterClrMapping/>
  </p:clrMapOvr>
  <mc:AlternateContent xmlns:mc="http://schemas.openxmlformats.org/markup-compatibility/2006" xmlns:p14="http://schemas.microsoft.com/office/powerpoint/2010/main">
    <mc:Choice Requires="p14">
      <p:transition spd="slow" p14:dur="2000" advTm="73842"/>
    </mc:Choice>
    <mc:Fallback xmlns="">
      <p:transition spd="slow" advTm="738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6</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Data Summary</a:t>
            </a:r>
            <a:endParaRPr lang="en-US"/>
          </a:p>
        </p:txBody>
      </p:sp>
      <p:sp>
        <p:nvSpPr>
          <p:cNvPr id="2" name="TextBox 1"/>
          <p:cNvSpPr txBox="1"/>
          <p:nvPr/>
        </p:nvSpPr>
        <p:spPr>
          <a:xfrm>
            <a:off x="152400" y="1116449"/>
            <a:ext cx="8730584" cy="4924425"/>
          </a:xfrm>
          <a:prstGeom prst="rect">
            <a:avLst/>
          </a:prstGeom>
          <a:noFill/>
        </p:spPr>
        <p:txBody>
          <a:bodyPr wrap="square" rtlCol="0" anchor="t">
            <a:spAutoFit/>
          </a:bodyPr>
          <a:lstStyle/>
          <a:p>
            <a:r>
              <a:rPr lang="en-US" sz="1600" b="1" dirty="0">
                <a:latin typeface="Arial" panose="020B0604020202020204" pitchFamily="34" charset="0"/>
                <a:ea typeface="+mn-lt"/>
                <a:cs typeface="Arial" panose="020B0604020202020204" pitchFamily="34" charset="0"/>
              </a:rPr>
              <a:t>Treatment for Missing Data</a:t>
            </a:r>
          </a:p>
          <a:p>
            <a:pPr marL="285750" indent="-285750">
              <a:buFont typeface="Arial" panose="020B0604020202020204" pitchFamily="34" charset="0"/>
              <a:buChar char="•"/>
            </a:pPr>
            <a:r>
              <a:rPr lang="en-US" sz="1600" dirty="0">
                <a:latin typeface="Arial" panose="020B0604020202020204" pitchFamily="34" charset="0"/>
                <a:ea typeface="Calibri" panose="020F0502020204030204" pitchFamily="34" charset="0"/>
                <a:cs typeface="Arial" panose="020B0604020202020204" pitchFamily="34" charset="0"/>
              </a:rPr>
              <a:t>Boolean Columns: </a:t>
            </a:r>
          </a:p>
          <a:p>
            <a:pPr marL="742950" lvl="1" indent="-285750">
              <a:buFont typeface="Arial" panose="020B0604020202020204" pitchFamily="34" charset="0"/>
              <a:buChar char="•"/>
            </a:pPr>
            <a:r>
              <a:rPr lang="en-US" sz="1600" dirty="0">
                <a:latin typeface="Arial" panose="020B0604020202020204" pitchFamily="34" charset="0"/>
                <a:ea typeface="Calibri" panose="020F0502020204030204" pitchFamily="34" charset="0"/>
                <a:cs typeface="Arial" panose="020B0604020202020204" pitchFamily="34" charset="0"/>
              </a:rPr>
              <a:t>Set NAs to False</a:t>
            </a:r>
          </a:p>
          <a:p>
            <a:pPr marL="285750" indent="-285750">
              <a:buFont typeface="Arial" panose="020B0604020202020204" pitchFamily="34" charset="0"/>
              <a:buChar char="•"/>
            </a:pPr>
            <a:endParaRPr lang="en-US" sz="16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Categorical Columns for Body Type, Fuel Type, Transmission, Wheel System</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Replace NAs with dominate value in category</a:t>
            </a:r>
          </a:p>
          <a:p>
            <a:pPr marL="742950" lvl="1"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Ordinal Categorical Considerations</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Integer Columns:</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Median Replace</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Double Columns: </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Mean Replace</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Engine Type:</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If cylinder count = 6,8,10, or 12: Set as “V” type</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If cylinder count &lt; 6: Set as “I” type</a:t>
            </a:r>
          </a:p>
          <a:p>
            <a:pPr marL="742950" lvl="1"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All others set as “I” type </a:t>
            </a:r>
          </a:p>
        </p:txBody>
      </p:sp>
    </p:spTree>
    <p:extLst>
      <p:ext uri="{BB962C8B-B14F-4D97-AF65-F5344CB8AC3E}">
        <p14:creationId xmlns:p14="http://schemas.microsoft.com/office/powerpoint/2010/main" val="1121557090"/>
      </p:ext>
    </p:extLst>
  </p:cSld>
  <p:clrMapOvr>
    <a:masterClrMapping/>
  </p:clrMapOvr>
  <mc:AlternateContent xmlns:mc="http://schemas.openxmlformats.org/markup-compatibility/2006" xmlns:p14="http://schemas.microsoft.com/office/powerpoint/2010/main">
    <mc:Choice Requires="p14">
      <p:transition spd="slow" p14:dur="2000" advTm="167878"/>
    </mc:Choice>
    <mc:Fallback xmlns="">
      <p:transition spd="slow" advTm="1678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7</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(1 of 3)</a:t>
            </a:r>
            <a:endParaRPr lang="en-US" dirty="0"/>
          </a:p>
        </p:txBody>
      </p:sp>
      <p:pic>
        <p:nvPicPr>
          <p:cNvPr id="12" name="Picture 11">
            <a:extLst>
              <a:ext uri="{FF2B5EF4-FFF2-40B4-BE49-F238E27FC236}">
                <a16:creationId xmlns:a16="http://schemas.microsoft.com/office/drawing/2014/main" id="{E0D423B2-21E3-43CB-B8FD-0E244943B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28" y="3907264"/>
            <a:ext cx="3566124" cy="23043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1327C59-BAC8-4798-A334-BD21B14EF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28" y="1066290"/>
            <a:ext cx="3373599" cy="27016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60A6BBA-3037-4C48-B4C2-D94A1607DB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1197" y="3800902"/>
            <a:ext cx="3876675" cy="2387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2396249-5385-409D-8678-48061794D5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197" y="959928"/>
            <a:ext cx="3876675" cy="270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19551"/>
      </p:ext>
    </p:extLst>
  </p:cSld>
  <p:clrMapOvr>
    <a:masterClrMapping/>
  </p:clrMapOvr>
  <mc:AlternateContent xmlns:mc="http://schemas.openxmlformats.org/markup-compatibility/2006" xmlns:p14="http://schemas.microsoft.com/office/powerpoint/2010/main">
    <mc:Choice Requires="p14">
      <p:transition spd="slow" p14:dur="2000" advTm="48076"/>
    </mc:Choice>
    <mc:Fallback xmlns="">
      <p:transition spd="slow" advTm="480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8</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(2 of 3)</a:t>
            </a:r>
            <a:endParaRPr lang="en-US" dirty="0"/>
          </a:p>
        </p:txBody>
      </p:sp>
      <p:pic>
        <p:nvPicPr>
          <p:cNvPr id="7" name="Picture 7" descr="Table&#10;&#10;Description automatically generated">
            <a:extLst>
              <a:ext uri="{FF2B5EF4-FFF2-40B4-BE49-F238E27FC236}">
                <a16:creationId xmlns:a16="http://schemas.microsoft.com/office/drawing/2014/main" id="{282460E3-6CCA-49A4-892F-C1C82BB37803}"/>
              </a:ext>
            </a:extLst>
          </p:cNvPr>
          <p:cNvPicPr>
            <a:picLocks noChangeAspect="1"/>
          </p:cNvPicPr>
          <p:nvPr/>
        </p:nvPicPr>
        <p:blipFill>
          <a:blip r:embed="rId2"/>
          <a:stretch>
            <a:fillRect/>
          </a:stretch>
        </p:blipFill>
        <p:spPr>
          <a:xfrm>
            <a:off x="5307433" y="4067162"/>
            <a:ext cx="2743200" cy="1574920"/>
          </a:xfrm>
          <a:prstGeom prst="rect">
            <a:avLst/>
          </a:prstGeom>
          <a:ln>
            <a:solidFill>
              <a:schemeClr val="tx1"/>
            </a:solidFill>
          </a:ln>
        </p:spPr>
      </p:pic>
      <p:pic>
        <p:nvPicPr>
          <p:cNvPr id="10" name="Picture 10" descr="Table&#10;&#10;Description automatically generated">
            <a:extLst>
              <a:ext uri="{FF2B5EF4-FFF2-40B4-BE49-F238E27FC236}">
                <a16:creationId xmlns:a16="http://schemas.microsoft.com/office/drawing/2014/main" id="{47A7152C-9511-40E1-9313-0B130C67FC3D}"/>
              </a:ext>
            </a:extLst>
          </p:cNvPr>
          <p:cNvPicPr>
            <a:picLocks noChangeAspect="1"/>
          </p:cNvPicPr>
          <p:nvPr/>
        </p:nvPicPr>
        <p:blipFill>
          <a:blip r:embed="rId3"/>
          <a:stretch>
            <a:fillRect/>
          </a:stretch>
        </p:blipFill>
        <p:spPr>
          <a:xfrm>
            <a:off x="1040231" y="4086912"/>
            <a:ext cx="2743200" cy="1315414"/>
          </a:xfrm>
          <a:prstGeom prst="rect">
            <a:avLst/>
          </a:prstGeom>
          <a:ln>
            <a:solidFill>
              <a:schemeClr val="tx1"/>
            </a:solidFill>
          </a:ln>
        </p:spPr>
      </p:pic>
      <p:pic>
        <p:nvPicPr>
          <p:cNvPr id="15" name="Picture 14">
            <a:extLst>
              <a:ext uri="{FF2B5EF4-FFF2-40B4-BE49-F238E27FC236}">
                <a16:creationId xmlns:a16="http://schemas.microsoft.com/office/drawing/2014/main" id="{E07A6CBD-B96F-40C3-98E1-9885C67A3468}"/>
              </a:ext>
            </a:extLst>
          </p:cNvPr>
          <p:cNvPicPr>
            <a:picLocks noChangeAspect="1"/>
          </p:cNvPicPr>
          <p:nvPr/>
        </p:nvPicPr>
        <p:blipFill>
          <a:blip r:embed="rId4"/>
          <a:stretch>
            <a:fillRect/>
          </a:stretch>
        </p:blipFill>
        <p:spPr>
          <a:xfrm>
            <a:off x="1017543" y="2171886"/>
            <a:ext cx="2767824" cy="1036410"/>
          </a:xfrm>
          <a:prstGeom prst="rect">
            <a:avLst/>
          </a:prstGeom>
        </p:spPr>
      </p:pic>
      <p:pic>
        <p:nvPicPr>
          <p:cNvPr id="17" name="Picture 16">
            <a:extLst>
              <a:ext uri="{FF2B5EF4-FFF2-40B4-BE49-F238E27FC236}">
                <a16:creationId xmlns:a16="http://schemas.microsoft.com/office/drawing/2014/main" id="{69C293E9-DC7B-4CEA-BEA2-1A97AA772D1A}"/>
              </a:ext>
            </a:extLst>
          </p:cNvPr>
          <p:cNvPicPr>
            <a:picLocks noChangeAspect="1"/>
          </p:cNvPicPr>
          <p:nvPr/>
        </p:nvPicPr>
        <p:blipFill>
          <a:blip r:embed="rId5"/>
          <a:stretch>
            <a:fillRect/>
          </a:stretch>
        </p:blipFill>
        <p:spPr>
          <a:xfrm>
            <a:off x="5266269" y="2135489"/>
            <a:ext cx="2767824" cy="1146147"/>
          </a:xfrm>
          <a:prstGeom prst="rect">
            <a:avLst/>
          </a:prstGeom>
        </p:spPr>
      </p:pic>
      <p:sp>
        <p:nvSpPr>
          <p:cNvPr id="19" name="TextBox 18">
            <a:extLst>
              <a:ext uri="{FF2B5EF4-FFF2-40B4-BE49-F238E27FC236}">
                <a16:creationId xmlns:a16="http://schemas.microsoft.com/office/drawing/2014/main" id="{7E5C4384-A1D4-4DF8-9753-38F00D17CA1A}"/>
              </a:ext>
            </a:extLst>
          </p:cNvPr>
          <p:cNvSpPr txBox="1"/>
          <p:nvPr/>
        </p:nvSpPr>
        <p:spPr>
          <a:xfrm>
            <a:off x="152400" y="1116449"/>
            <a:ext cx="2858655" cy="707886"/>
          </a:xfrm>
          <a:prstGeom prst="rect">
            <a:avLst/>
          </a:prstGeom>
          <a:noFill/>
        </p:spPr>
        <p:txBody>
          <a:bodyPr wrap="square" rtlCol="0" anchor="t">
            <a:spAutoFit/>
          </a:bodyPr>
          <a:lstStyle/>
          <a:p>
            <a:r>
              <a:rPr lang="en-US" sz="2000" b="1">
                <a:latin typeface="Arial" panose="020B0604020202020204" pitchFamily="34" charset="0"/>
                <a:ea typeface="+mn-lt"/>
                <a:cs typeface="Arial" panose="020B0604020202020204" pitchFamily="34" charset="0"/>
              </a:rPr>
              <a:t>Data Discovery</a:t>
            </a:r>
          </a:p>
          <a:p>
            <a:endParaRPr lang="en-US" sz="2000" b="1">
              <a:latin typeface="Arial" panose="020B0604020202020204" pitchFamily="34" charset="0"/>
              <a:ea typeface="+mn-lt"/>
              <a:cs typeface="Arial" panose="020B0604020202020204" pitchFamily="34" charset="0"/>
            </a:endParaRPr>
          </a:p>
        </p:txBody>
      </p:sp>
      <p:sp>
        <p:nvSpPr>
          <p:cNvPr id="20" name="TextBox 19">
            <a:extLst>
              <a:ext uri="{FF2B5EF4-FFF2-40B4-BE49-F238E27FC236}">
                <a16:creationId xmlns:a16="http://schemas.microsoft.com/office/drawing/2014/main" id="{89677615-FDBC-4B37-A43D-97F0D23AC5AA}"/>
              </a:ext>
            </a:extLst>
          </p:cNvPr>
          <p:cNvSpPr txBox="1"/>
          <p:nvPr/>
        </p:nvSpPr>
        <p:spPr>
          <a:xfrm>
            <a:off x="5310909" y="1812636"/>
            <a:ext cx="2779928" cy="338554"/>
          </a:xfrm>
          <a:prstGeom prst="rect">
            <a:avLst/>
          </a:prstGeom>
          <a:noFill/>
        </p:spPr>
        <p:txBody>
          <a:bodyPr wrap="none" rtlCol="0">
            <a:spAutoFit/>
          </a:bodyPr>
          <a:lstStyle/>
          <a:p>
            <a:r>
              <a:rPr lang="en-US" sz="1600">
                <a:latin typeface="Arial" panose="020B0604020202020204" pitchFamily="34" charset="0"/>
                <a:cs typeface="Arial" panose="020B0604020202020204" pitchFamily="34" charset="0"/>
              </a:rPr>
              <a:t>Class Imbalance Challenges</a:t>
            </a:r>
          </a:p>
        </p:txBody>
      </p:sp>
      <p:sp>
        <p:nvSpPr>
          <p:cNvPr id="22" name="TextBox 21">
            <a:extLst>
              <a:ext uri="{FF2B5EF4-FFF2-40B4-BE49-F238E27FC236}">
                <a16:creationId xmlns:a16="http://schemas.microsoft.com/office/drawing/2014/main" id="{F908BCC3-E80B-4580-BD0A-B4720CFD1629}"/>
              </a:ext>
            </a:extLst>
          </p:cNvPr>
          <p:cNvSpPr txBox="1"/>
          <p:nvPr/>
        </p:nvSpPr>
        <p:spPr>
          <a:xfrm>
            <a:off x="1482434" y="1861127"/>
            <a:ext cx="1723549" cy="338554"/>
          </a:xfrm>
          <a:prstGeom prst="rect">
            <a:avLst/>
          </a:prstGeom>
          <a:noFill/>
        </p:spPr>
        <p:txBody>
          <a:bodyPr wrap="none" rtlCol="0">
            <a:spAutoFit/>
          </a:bodyPr>
          <a:lstStyle/>
          <a:p>
            <a:r>
              <a:rPr lang="en-US" sz="1600">
                <a:latin typeface="Arial" panose="020B0604020202020204" pitchFamily="34" charset="0"/>
                <a:cs typeface="Arial" panose="020B0604020202020204" pitchFamily="34" charset="0"/>
              </a:rPr>
              <a:t>Columns to Drop</a:t>
            </a:r>
          </a:p>
        </p:txBody>
      </p:sp>
      <p:sp>
        <p:nvSpPr>
          <p:cNvPr id="23" name="TextBox 22">
            <a:extLst>
              <a:ext uri="{FF2B5EF4-FFF2-40B4-BE49-F238E27FC236}">
                <a16:creationId xmlns:a16="http://schemas.microsoft.com/office/drawing/2014/main" id="{B396B1CA-2BF1-4FC9-ABEC-5DBAD3BC50AD}"/>
              </a:ext>
            </a:extLst>
          </p:cNvPr>
          <p:cNvSpPr txBox="1"/>
          <p:nvPr/>
        </p:nvSpPr>
        <p:spPr>
          <a:xfrm>
            <a:off x="1034473" y="3486727"/>
            <a:ext cx="2761672"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Known Categories Lack Representation</a:t>
            </a:r>
          </a:p>
        </p:txBody>
      </p:sp>
      <p:sp>
        <p:nvSpPr>
          <p:cNvPr id="24" name="TextBox 23">
            <a:extLst>
              <a:ext uri="{FF2B5EF4-FFF2-40B4-BE49-F238E27FC236}">
                <a16:creationId xmlns:a16="http://schemas.microsoft.com/office/drawing/2014/main" id="{62B835C6-0772-4CF2-93DD-E53E3C2FEB6C}"/>
              </a:ext>
            </a:extLst>
          </p:cNvPr>
          <p:cNvSpPr txBox="1"/>
          <p:nvPr/>
        </p:nvSpPr>
        <p:spPr>
          <a:xfrm>
            <a:off x="5310909" y="3486727"/>
            <a:ext cx="2761672" cy="584775"/>
          </a:xfrm>
          <a:prstGeom prst="rect">
            <a:avLst/>
          </a:prstGeom>
          <a:noFill/>
        </p:spPr>
        <p:txBody>
          <a:bodyPr wrap="square" rtlCol="0">
            <a:spAutoFit/>
          </a:bodyPr>
          <a:lstStyle/>
          <a:p>
            <a:pPr algn="ctr"/>
            <a:r>
              <a:rPr lang="en-US" sz="1600">
                <a:latin typeface="Arial" panose="020B0604020202020204" pitchFamily="34" charset="0"/>
                <a:cs typeface="Arial" panose="020B0604020202020204" pitchFamily="34" charset="0"/>
              </a:rPr>
              <a:t>Level Aggregation Considerations</a:t>
            </a:r>
          </a:p>
        </p:txBody>
      </p:sp>
    </p:spTree>
    <p:extLst>
      <p:ext uri="{BB962C8B-B14F-4D97-AF65-F5344CB8AC3E}">
        <p14:creationId xmlns:p14="http://schemas.microsoft.com/office/powerpoint/2010/main" val="3497757903"/>
      </p:ext>
    </p:extLst>
  </p:cSld>
  <p:clrMapOvr>
    <a:masterClrMapping/>
  </p:clrMapOvr>
  <mc:AlternateContent xmlns:mc="http://schemas.openxmlformats.org/markup-compatibility/2006" xmlns:p14="http://schemas.microsoft.com/office/powerpoint/2010/main">
    <mc:Choice Requires="p14">
      <p:transition spd="slow" p14:dur="2000" advTm="30769"/>
    </mc:Choice>
    <mc:Fallback xmlns="">
      <p:transition spd="slow" advTm="3076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9</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(3 of 3)</a:t>
            </a:r>
            <a:endParaRPr lang="en-US"/>
          </a:p>
        </p:txBody>
      </p:sp>
      <p:pic>
        <p:nvPicPr>
          <p:cNvPr id="2" name="Picture 1">
            <a:extLst>
              <a:ext uri="{FF2B5EF4-FFF2-40B4-BE49-F238E27FC236}">
                <a16:creationId xmlns:a16="http://schemas.microsoft.com/office/drawing/2014/main" id="{6FA31BBE-4156-4A46-BDBF-CABB15546E82}"/>
              </a:ext>
            </a:extLst>
          </p:cNvPr>
          <p:cNvPicPr>
            <a:picLocks noChangeAspect="1"/>
          </p:cNvPicPr>
          <p:nvPr/>
        </p:nvPicPr>
        <p:blipFill>
          <a:blip r:embed="rId2"/>
          <a:stretch>
            <a:fillRect/>
          </a:stretch>
        </p:blipFill>
        <p:spPr>
          <a:xfrm>
            <a:off x="0" y="1270908"/>
            <a:ext cx="2895372" cy="2683872"/>
          </a:xfrm>
          <a:prstGeom prst="rect">
            <a:avLst/>
          </a:prstGeom>
        </p:spPr>
      </p:pic>
      <p:pic>
        <p:nvPicPr>
          <p:cNvPr id="6" name="Picture 5">
            <a:extLst>
              <a:ext uri="{FF2B5EF4-FFF2-40B4-BE49-F238E27FC236}">
                <a16:creationId xmlns:a16="http://schemas.microsoft.com/office/drawing/2014/main" id="{32820CE7-F6CF-4627-92ED-68F001793C89}"/>
              </a:ext>
            </a:extLst>
          </p:cNvPr>
          <p:cNvPicPr>
            <a:picLocks noChangeAspect="1"/>
          </p:cNvPicPr>
          <p:nvPr/>
        </p:nvPicPr>
        <p:blipFill>
          <a:blip r:embed="rId3"/>
          <a:stretch>
            <a:fillRect/>
          </a:stretch>
        </p:blipFill>
        <p:spPr>
          <a:xfrm>
            <a:off x="5852750" y="1270908"/>
            <a:ext cx="2989479" cy="2744832"/>
          </a:xfrm>
          <a:prstGeom prst="rect">
            <a:avLst/>
          </a:prstGeom>
        </p:spPr>
      </p:pic>
      <p:pic>
        <p:nvPicPr>
          <p:cNvPr id="8" name="Picture 7">
            <a:extLst>
              <a:ext uri="{FF2B5EF4-FFF2-40B4-BE49-F238E27FC236}">
                <a16:creationId xmlns:a16="http://schemas.microsoft.com/office/drawing/2014/main" id="{54430462-0580-46F4-A77B-DAEB60E7685A}"/>
              </a:ext>
            </a:extLst>
          </p:cNvPr>
          <p:cNvPicPr>
            <a:picLocks noChangeAspect="1"/>
          </p:cNvPicPr>
          <p:nvPr/>
        </p:nvPicPr>
        <p:blipFill>
          <a:blip r:embed="rId4"/>
          <a:stretch>
            <a:fillRect/>
          </a:stretch>
        </p:blipFill>
        <p:spPr>
          <a:xfrm>
            <a:off x="3002461" y="1270908"/>
            <a:ext cx="2743200" cy="2676252"/>
          </a:xfrm>
          <a:prstGeom prst="rect">
            <a:avLst/>
          </a:prstGeom>
        </p:spPr>
      </p:pic>
      <p:pic>
        <p:nvPicPr>
          <p:cNvPr id="7" name="Picture 8" descr="Table&#10;&#10;Description automatically generated">
            <a:extLst>
              <a:ext uri="{FF2B5EF4-FFF2-40B4-BE49-F238E27FC236}">
                <a16:creationId xmlns:a16="http://schemas.microsoft.com/office/drawing/2014/main" id="{E015AB53-4723-4C93-9C26-794431CE8101}"/>
              </a:ext>
            </a:extLst>
          </p:cNvPr>
          <p:cNvPicPr>
            <a:picLocks noChangeAspect="1"/>
          </p:cNvPicPr>
          <p:nvPr/>
        </p:nvPicPr>
        <p:blipFill>
          <a:blip r:embed="rId5"/>
          <a:stretch>
            <a:fillRect/>
          </a:stretch>
        </p:blipFill>
        <p:spPr>
          <a:xfrm>
            <a:off x="789007" y="4333453"/>
            <a:ext cx="7358605" cy="1624145"/>
          </a:xfrm>
          <a:prstGeom prst="rect">
            <a:avLst/>
          </a:prstGeom>
        </p:spPr>
      </p:pic>
      <p:sp>
        <p:nvSpPr>
          <p:cNvPr id="9" name="TextBox 8">
            <a:extLst>
              <a:ext uri="{FF2B5EF4-FFF2-40B4-BE49-F238E27FC236}">
                <a16:creationId xmlns:a16="http://schemas.microsoft.com/office/drawing/2014/main" id="{5A05A25E-6E1A-42BB-9E44-AC2682CFB055}"/>
              </a:ext>
            </a:extLst>
          </p:cNvPr>
          <p:cNvSpPr txBox="1"/>
          <p:nvPr/>
        </p:nvSpPr>
        <p:spPr>
          <a:xfrm>
            <a:off x="1226820" y="3886200"/>
            <a:ext cx="732701" cy="276999"/>
          </a:xfrm>
          <a:prstGeom prst="rect">
            <a:avLst/>
          </a:prstGeom>
          <a:noFill/>
        </p:spPr>
        <p:txBody>
          <a:bodyPr wrap="none" rtlCol="0">
            <a:spAutoFit/>
          </a:bodyPr>
          <a:lstStyle/>
          <a:p>
            <a:r>
              <a:rPr lang="en-US" sz="1200"/>
              <a:t>(In days)</a:t>
            </a:r>
          </a:p>
        </p:txBody>
      </p:sp>
      <p:sp>
        <p:nvSpPr>
          <p:cNvPr id="10" name="TextBox 9">
            <a:extLst>
              <a:ext uri="{FF2B5EF4-FFF2-40B4-BE49-F238E27FC236}">
                <a16:creationId xmlns:a16="http://schemas.microsoft.com/office/drawing/2014/main" id="{6E6AE664-000B-4277-A8E4-5CF3CAA1D654}"/>
              </a:ext>
            </a:extLst>
          </p:cNvPr>
          <p:cNvSpPr txBox="1"/>
          <p:nvPr/>
        </p:nvSpPr>
        <p:spPr>
          <a:xfrm>
            <a:off x="4297680" y="3878580"/>
            <a:ext cx="585417" cy="276999"/>
          </a:xfrm>
          <a:prstGeom prst="rect">
            <a:avLst/>
          </a:prstGeom>
          <a:noFill/>
        </p:spPr>
        <p:txBody>
          <a:bodyPr wrap="none" rtlCol="0">
            <a:spAutoFit/>
          </a:bodyPr>
          <a:lstStyle/>
          <a:p>
            <a:r>
              <a:rPr lang="en-US" sz="1200"/>
              <a:t>(MPG)</a:t>
            </a:r>
          </a:p>
        </p:txBody>
      </p:sp>
      <p:sp>
        <p:nvSpPr>
          <p:cNvPr id="11" name="TextBox 10">
            <a:extLst>
              <a:ext uri="{FF2B5EF4-FFF2-40B4-BE49-F238E27FC236}">
                <a16:creationId xmlns:a16="http://schemas.microsoft.com/office/drawing/2014/main" id="{BFCF2BAB-65FA-4DF4-944B-73528269288D}"/>
              </a:ext>
            </a:extLst>
          </p:cNvPr>
          <p:cNvSpPr txBox="1"/>
          <p:nvPr/>
        </p:nvSpPr>
        <p:spPr>
          <a:xfrm>
            <a:off x="7193280" y="3878580"/>
            <a:ext cx="989373" cy="276999"/>
          </a:xfrm>
          <a:prstGeom prst="rect">
            <a:avLst/>
          </a:prstGeom>
          <a:noFill/>
        </p:spPr>
        <p:txBody>
          <a:bodyPr wrap="none" rtlCol="0">
            <a:spAutoFit/>
          </a:bodyPr>
          <a:lstStyle/>
          <a:p>
            <a:r>
              <a:rPr lang="en-US" sz="1200"/>
              <a:t>(Thousands)</a:t>
            </a:r>
          </a:p>
        </p:txBody>
      </p:sp>
    </p:spTree>
    <p:extLst>
      <p:ext uri="{BB962C8B-B14F-4D97-AF65-F5344CB8AC3E}">
        <p14:creationId xmlns:p14="http://schemas.microsoft.com/office/powerpoint/2010/main" val="738431528"/>
      </p:ext>
    </p:extLst>
  </p:cSld>
  <p:clrMapOvr>
    <a:masterClrMapping/>
  </p:clrMapOvr>
  <mc:AlternateContent xmlns:mc="http://schemas.openxmlformats.org/markup-compatibility/2006" xmlns:p14="http://schemas.microsoft.com/office/powerpoint/2010/main">
    <mc:Choice Requires="p14">
      <p:transition spd="slow" p14:dur="2000" advTm="26897"/>
    </mc:Choice>
    <mc:Fallback xmlns="">
      <p:transition spd="slow" advTm="26897"/>
    </mc:Fallback>
  </mc:AlternateContent>
</p:sld>
</file>

<file path=ppt/theme/theme1.xml><?xml version="1.0" encoding="utf-8"?>
<a:theme xmlns:a="http://schemas.openxmlformats.org/drawingml/2006/main" name="Waterjet Holdings Template">
  <a:themeElements>
    <a:clrScheme name="Waterjet Holdings">
      <a:dk1>
        <a:srgbClr val="474747"/>
      </a:dk1>
      <a:lt1>
        <a:srgbClr val="FFFFFF"/>
      </a:lt1>
      <a:dk2>
        <a:srgbClr val="005564"/>
      </a:dk2>
      <a:lt2>
        <a:srgbClr val="BFBFBF"/>
      </a:lt2>
      <a:accent1>
        <a:srgbClr val="005596"/>
      </a:accent1>
      <a:accent2>
        <a:srgbClr val="E36C09"/>
      </a:accent2>
      <a:accent3>
        <a:srgbClr val="76923C"/>
      </a:accent3>
      <a:accent4>
        <a:srgbClr val="5F0060"/>
      </a:accent4>
      <a:accent5>
        <a:srgbClr val="548DD4"/>
      </a:accent5>
      <a:accent6>
        <a:srgbClr val="953734"/>
      </a:accent6>
      <a:hlink>
        <a:srgbClr val="76923C"/>
      </a:hlink>
      <a:folHlink>
        <a:srgbClr val="C3D69B"/>
      </a:folHlink>
    </a:clrScheme>
    <a:fontScheme name="Waterjet Holdings">
      <a:majorFont>
        <a:latin typeface="Franklin Gothic Medium"/>
        <a:ea typeface=""/>
        <a:cs typeface=""/>
      </a:majorFont>
      <a:minorFont>
        <a:latin typeface="Franklin Gothic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C43DAD6468C94EB5CA8961821636F2" ma:contentTypeVersion="4" ma:contentTypeDescription="Create a new document." ma:contentTypeScope="" ma:versionID="f026cc979fc114221399e560eb19d760">
  <xsd:schema xmlns:xsd="http://www.w3.org/2001/XMLSchema" xmlns:xs="http://www.w3.org/2001/XMLSchema" xmlns:p="http://schemas.microsoft.com/office/2006/metadata/properties" xmlns:ns2="3d6173bc-f643-4af8-84bf-2883b10e4cc3" targetNamespace="http://schemas.microsoft.com/office/2006/metadata/properties" ma:root="true" ma:fieldsID="3835bb7ab0f1ff332006153db1176884" ns2:_="">
    <xsd:import namespace="3d6173bc-f643-4af8-84bf-2883b10e4c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173bc-f643-4af8-84bf-2883b10e4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3F05B8-2F50-4346-8866-498ED2FB0612}">
  <ds:schemaRefs>
    <ds:schemaRef ds:uri="3d6173bc-f643-4af8-84bf-2883b10e4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B33BD26-ED12-4115-8C2A-764D77AAC174}">
  <ds:schemaRefs>
    <ds:schemaRef ds:uri="http://schemas.microsoft.com/sharepoint/v3/contenttype/forms"/>
  </ds:schemaRefs>
</ds:datastoreItem>
</file>

<file path=customXml/itemProps3.xml><?xml version="1.0" encoding="utf-8"?>
<ds:datastoreItem xmlns:ds="http://schemas.openxmlformats.org/officeDocument/2006/customXml" ds:itemID="{E20F97EF-1A0A-4049-979C-2ACEAD476E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Waterjet Holdings Template</Template>
  <TotalTime>42</TotalTime>
  <Words>1916</Words>
  <Application>Microsoft Office PowerPoint</Application>
  <PresentationFormat>On-screen Show (4:3)</PresentationFormat>
  <Paragraphs>303</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Franklin Gothic Book</vt:lpstr>
      <vt:lpstr>Franklin Gothic Medium</vt:lpstr>
      <vt:lpstr>Wingdings</vt:lpstr>
      <vt:lpstr>Waterjet Holdings Template</vt:lpstr>
      <vt:lpstr>PowerPoint Presentation</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Parlin</dc:creator>
  <cp:lastModifiedBy>Katie Parlin</cp:lastModifiedBy>
  <cp:revision>6</cp:revision>
  <cp:lastPrinted>2014-06-20T22:59:39Z</cp:lastPrinted>
  <dcterms:created xsi:type="dcterms:W3CDTF">2014-06-20T13:20:36Z</dcterms:created>
  <dcterms:modified xsi:type="dcterms:W3CDTF">2020-11-17T21:47:35Z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0x010100D9C43DAD6468C94EB5CA8961821636F2</vt:lpwstr>
  </property>
</Properties>
</file>