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316" r:id="rId5"/>
    <p:sldId id="404" r:id="rId6"/>
    <p:sldId id="363" r:id="rId7"/>
    <p:sldId id="357" r:id="rId8"/>
    <p:sldId id="358" r:id="rId9"/>
    <p:sldId id="408" r:id="rId10"/>
    <p:sldId id="413" r:id="rId11"/>
    <p:sldId id="410" r:id="rId12"/>
    <p:sldId id="412" r:id="rId13"/>
    <p:sldId id="364" r:id="rId14"/>
    <p:sldId id="367" r:id="rId15"/>
    <p:sldId id="384" r:id="rId16"/>
    <p:sldId id="385" r:id="rId17"/>
    <p:sldId id="353" r:id="rId18"/>
    <p:sldId id="414" r:id="rId19"/>
  </p:sldIdLst>
  <p:sldSz cx="9144000" cy="6858000" type="screen4x3"/>
  <p:notesSz cx="7043738" cy="9332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ED7D31"/>
    <a:srgbClr val="304CB2"/>
    <a:srgbClr val="FF6600"/>
    <a:srgbClr val="474747"/>
    <a:srgbClr val="005596"/>
    <a:srgbClr val="636363"/>
    <a:srgbClr val="949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4" autoAdjust="0"/>
    <p:restoredTop sz="80288" autoAdjust="0"/>
  </p:normalViewPr>
  <p:slideViewPr>
    <p:cSldViewPr snapToGrid="0">
      <p:cViewPr>
        <p:scale>
          <a:sx n="75" d="100"/>
          <a:sy n="75" d="100"/>
        </p:scale>
        <p:origin x="2724" y="3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2286" cy="466646"/>
          </a:xfrm>
          <a:prstGeom prst="rect">
            <a:avLst/>
          </a:prstGeom>
        </p:spPr>
        <p:txBody>
          <a:bodyPr vert="horz" lIns="93569" tIns="46784" rIns="93569" bIns="46784" rtlCol="0"/>
          <a:lstStyle>
            <a:lvl1pPr algn="l">
              <a:defRPr sz="1200"/>
            </a:lvl1pPr>
          </a:lstStyle>
          <a:p>
            <a:endParaRPr lang="en-US"/>
          </a:p>
        </p:txBody>
      </p:sp>
      <p:sp>
        <p:nvSpPr>
          <p:cNvPr id="3" name="Date Placeholder 2"/>
          <p:cNvSpPr>
            <a:spLocks noGrp="1"/>
          </p:cNvSpPr>
          <p:nvPr>
            <p:ph type="dt" idx="1"/>
          </p:nvPr>
        </p:nvSpPr>
        <p:spPr>
          <a:xfrm>
            <a:off x="3989822" y="0"/>
            <a:ext cx="3052286" cy="466646"/>
          </a:xfrm>
          <a:prstGeom prst="rect">
            <a:avLst/>
          </a:prstGeom>
        </p:spPr>
        <p:txBody>
          <a:bodyPr vert="horz" lIns="93569" tIns="46784" rIns="93569" bIns="46784" rtlCol="0"/>
          <a:lstStyle>
            <a:lvl1pPr algn="r">
              <a:defRPr sz="1200"/>
            </a:lvl1pPr>
          </a:lstStyle>
          <a:p>
            <a:fld id="{9A8C98BA-86FC-468A-AF9E-E40E77CDCEA0}" type="datetimeFigureOut">
              <a:rPr lang="en-US" smtClean="0"/>
              <a:t>10/22/2020</a:t>
            </a:fld>
            <a:endParaRPr lang="en-US"/>
          </a:p>
        </p:txBody>
      </p:sp>
      <p:sp>
        <p:nvSpPr>
          <p:cNvPr id="4" name="Slide Image Placeholder 3"/>
          <p:cNvSpPr>
            <a:spLocks noGrp="1" noRot="1" noChangeAspect="1"/>
          </p:cNvSpPr>
          <p:nvPr>
            <p:ph type="sldImg" idx="2"/>
          </p:nvPr>
        </p:nvSpPr>
        <p:spPr>
          <a:xfrm>
            <a:off x="1190625" y="700088"/>
            <a:ext cx="4662488" cy="3498850"/>
          </a:xfrm>
          <a:prstGeom prst="rect">
            <a:avLst/>
          </a:prstGeom>
          <a:noFill/>
          <a:ln w="12700">
            <a:solidFill>
              <a:prstClr val="black"/>
            </a:solidFill>
          </a:ln>
        </p:spPr>
        <p:txBody>
          <a:bodyPr vert="horz" lIns="93569" tIns="46784" rIns="93569" bIns="46784" rtlCol="0" anchor="ctr"/>
          <a:lstStyle/>
          <a:p>
            <a:endParaRPr lang="en-US"/>
          </a:p>
        </p:txBody>
      </p:sp>
      <p:sp>
        <p:nvSpPr>
          <p:cNvPr id="5" name="Notes Placeholder 4"/>
          <p:cNvSpPr>
            <a:spLocks noGrp="1"/>
          </p:cNvSpPr>
          <p:nvPr>
            <p:ph type="body" sz="quarter" idx="3"/>
          </p:nvPr>
        </p:nvSpPr>
        <p:spPr>
          <a:xfrm>
            <a:off x="704374" y="4433134"/>
            <a:ext cx="5634990" cy="4199811"/>
          </a:xfrm>
          <a:prstGeom prst="rect">
            <a:avLst/>
          </a:prstGeom>
        </p:spPr>
        <p:txBody>
          <a:bodyPr vert="horz" lIns="93569" tIns="46784" rIns="93569" bIns="467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64648"/>
            <a:ext cx="3052286" cy="466646"/>
          </a:xfrm>
          <a:prstGeom prst="rect">
            <a:avLst/>
          </a:prstGeom>
        </p:spPr>
        <p:txBody>
          <a:bodyPr vert="horz" lIns="93569" tIns="46784" rIns="93569" bIns="46784" rtlCol="0" anchor="b"/>
          <a:lstStyle>
            <a:lvl1pPr algn="l">
              <a:defRPr sz="1200"/>
            </a:lvl1pPr>
          </a:lstStyle>
          <a:p>
            <a:endParaRPr lang="en-US"/>
          </a:p>
        </p:txBody>
      </p:sp>
      <p:sp>
        <p:nvSpPr>
          <p:cNvPr id="7" name="Slide Number Placeholder 6"/>
          <p:cNvSpPr>
            <a:spLocks noGrp="1"/>
          </p:cNvSpPr>
          <p:nvPr>
            <p:ph type="sldNum" sz="quarter" idx="5"/>
          </p:nvPr>
        </p:nvSpPr>
        <p:spPr>
          <a:xfrm>
            <a:off x="3989822" y="8864648"/>
            <a:ext cx="3052286" cy="466646"/>
          </a:xfrm>
          <a:prstGeom prst="rect">
            <a:avLst/>
          </a:prstGeom>
        </p:spPr>
        <p:txBody>
          <a:bodyPr vert="horz" lIns="93569" tIns="46784" rIns="93569" bIns="46784" rtlCol="0" anchor="b"/>
          <a:lstStyle>
            <a:lvl1pPr algn="r">
              <a:defRPr sz="1200"/>
            </a:lvl1pPr>
          </a:lstStyle>
          <a:p>
            <a:fld id="{E75AE56F-8B21-4C46-8341-DC075477247B}" type="slidenum">
              <a:rPr lang="en-US" smtClean="0"/>
              <a:t>‹#›</a:t>
            </a:fld>
            <a:endParaRPr lang="en-US"/>
          </a:p>
        </p:txBody>
      </p:sp>
    </p:spTree>
    <p:extLst>
      <p:ext uri="{BB962C8B-B14F-4D97-AF65-F5344CB8AC3E}">
        <p14:creationId xmlns:p14="http://schemas.microsoft.com/office/powerpoint/2010/main" val="23555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5</a:t>
            </a:fld>
            <a:endParaRPr lang="en-US"/>
          </a:p>
        </p:txBody>
      </p:sp>
    </p:spTree>
    <p:extLst>
      <p:ext uri="{BB962C8B-B14F-4D97-AF65-F5344CB8AC3E}">
        <p14:creationId xmlns:p14="http://schemas.microsoft.com/office/powerpoint/2010/main" val="334202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5AE56F-8B21-4C46-8341-DC075477247B}" type="slidenum">
              <a:rPr lang="en-US" smtClean="0"/>
              <a:t>6</a:t>
            </a:fld>
            <a:endParaRPr lang="en-US"/>
          </a:p>
        </p:txBody>
      </p:sp>
    </p:spTree>
    <p:extLst>
      <p:ext uri="{BB962C8B-B14F-4D97-AF65-F5344CB8AC3E}">
        <p14:creationId xmlns:p14="http://schemas.microsoft.com/office/powerpoint/2010/main" val="78097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14</a:t>
            </a:fld>
            <a:endParaRPr lang="en-US"/>
          </a:p>
        </p:txBody>
      </p:sp>
    </p:spTree>
    <p:extLst>
      <p:ext uri="{BB962C8B-B14F-4D97-AF65-F5344CB8AC3E}">
        <p14:creationId xmlns:p14="http://schemas.microsoft.com/office/powerpoint/2010/main" val="313594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baseline="0"/>
          </a:p>
        </p:txBody>
      </p:sp>
      <p:sp>
        <p:nvSpPr>
          <p:cNvPr id="4" name="Slide Number Placeholder 3"/>
          <p:cNvSpPr>
            <a:spLocks noGrp="1"/>
          </p:cNvSpPr>
          <p:nvPr>
            <p:ph type="sldNum" sz="quarter" idx="10"/>
          </p:nvPr>
        </p:nvSpPr>
        <p:spPr/>
        <p:txBody>
          <a:bodyPr/>
          <a:lstStyle/>
          <a:p>
            <a:fld id="{E75AE56F-8B21-4C46-8341-DC075477247B}" type="slidenum">
              <a:rPr lang="en-US" smtClean="0"/>
              <a:t>15</a:t>
            </a:fld>
            <a:endParaRPr lang="en-US"/>
          </a:p>
        </p:txBody>
      </p:sp>
    </p:spTree>
    <p:extLst>
      <p:ext uri="{BB962C8B-B14F-4D97-AF65-F5344CB8AC3E}">
        <p14:creationId xmlns:p14="http://schemas.microsoft.com/office/powerpoint/2010/main" val="125341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46128E03-1999-4862-858D-2935C88AC333}" type="datetime1">
              <a:rPr lang="en-US" smtClean="0"/>
              <a:t>10/22/2020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54983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949CA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999FF9D1-148D-4D6A-9BAF-B8654630FBB7}" type="datetime1">
              <a:rPr lang="en-US" smtClean="0"/>
              <a:t>10/22/2020</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95457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7"/>
            <a:ext cx="8229600" cy="1143000"/>
          </a:xfrm>
        </p:spPr>
        <p:txBody>
          <a:bodyPr>
            <a:normAutofit/>
          </a:bodyPr>
          <a:lstStyle>
            <a:lvl1pPr algn="ctr">
              <a:defRPr sz="3200">
                <a:solidFill>
                  <a:srgbClr val="949CA1"/>
                </a:solidFill>
              </a:defRPr>
            </a:lvl1p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E9B95D73-B6E4-481A-AFC2-F7BC6FBE0449}" type="datetime1">
              <a:rPr lang="en-US" smtClean="0"/>
              <a:t>10/22/2020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Box 5"/>
          <p:cNvSpPr txBox="1"/>
          <p:nvPr userDrawn="1"/>
        </p:nvSpPr>
        <p:spPr>
          <a:xfrm>
            <a:off x="571500" y="1905000"/>
            <a:ext cx="8001000" cy="830997"/>
          </a:xfrm>
          <a:prstGeom prst="rect">
            <a:avLst/>
          </a:prstGeom>
          <a:noFill/>
        </p:spPr>
        <p:txBody>
          <a:bodyPr wrap="square" rtlCol="0">
            <a:spAutoFit/>
          </a:bodyPr>
          <a:lstStyle/>
          <a:p>
            <a:pPr algn="ctr"/>
            <a:r>
              <a:rPr lang="en-US" sz="4800">
                <a:solidFill>
                  <a:srgbClr val="005596"/>
                </a:solidFill>
                <a:latin typeface="+mj-lt"/>
              </a:rPr>
              <a:t>Thank You.</a:t>
            </a:r>
          </a:p>
        </p:txBody>
      </p:sp>
    </p:spTree>
    <p:extLst>
      <p:ext uri="{BB962C8B-B14F-4D97-AF65-F5344CB8AC3E}">
        <p14:creationId xmlns:p14="http://schemas.microsoft.com/office/powerpoint/2010/main" val="43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0" y="0"/>
            <a:ext cx="8229600" cy="639762"/>
          </a:xfrm>
        </p:spPr>
        <p:txBody>
          <a:bodyPr/>
          <a:lstStyle/>
          <a:p>
            <a:r>
              <a:rPr lang="en-US"/>
              <a:t>Click to edit Master title style</a:t>
            </a:r>
          </a:p>
        </p:txBody>
      </p:sp>
      <p:sp>
        <p:nvSpPr>
          <p:cNvPr id="2" name="Date Placeholder 1"/>
          <p:cNvSpPr>
            <a:spLocks noGrp="1"/>
          </p:cNvSpPr>
          <p:nvPr>
            <p:ph type="dt" sz="half" idx="10"/>
          </p:nvPr>
        </p:nvSpPr>
        <p:spPr>
          <a:xfrm>
            <a:off x="457200" y="6378575"/>
            <a:ext cx="1009650" cy="365125"/>
          </a:xfrm>
          <a:prstGeom prst="rect">
            <a:avLst/>
          </a:prstGeom>
        </p:spPr>
        <p:txBody>
          <a:bodyPr/>
          <a:lstStyle/>
          <a:p>
            <a:fld id="{6DF94235-A153-4F2E-B3F6-1F9B7A3E86B9}" type="datetime1">
              <a:rPr lang="en-US" smtClean="0"/>
              <a:t>10/22/2020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14" name="Text Placeholder 13"/>
          <p:cNvSpPr>
            <a:spLocks noGrp="1"/>
          </p:cNvSpPr>
          <p:nvPr>
            <p:ph type="body" sz="quarter" idx="13"/>
          </p:nvPr>
        </p:nvSpPr>
        <p:spPr>
          <a:xfrm>
            <a:off x="0" y="525462"/>
            <a:ext cx="8229600" cy="533400"/>
          </a:xfrm>
        </p:spPr>
        <p:txBody>
          <a:bodyPr lIns="228600" tIns="13716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206141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05213"/>
            <a:ext cx="7772400" cy="1362075"/>
          </a:xfrm>
        </p:spPr>
        <p:txBody>
          <a:bodyPr lIns="0" tIns="0" rIns="0" bIns="0" anchor="b">
            <a:normAutofit/>
          </a:bodyPr>
          <a:lstStyle>
            <a:lvl1pPr algn="l">
              <a:defRPr sz="3600" b="0" cap="none" baseline="0">
                <a:latin typeface="Franklin Gothic Medium" panose="020B0603020102020204" pitchFamily="34" charset="0"/>
              </a:defRPr>
            </a:lvl1pPr>
          </a:lstStyle>
          <a:p>
            <a:r>
              <a:rPr lang="en-US"/>
              <a:t>Click to edit Master title style</a:t>
            </a:r>
          </a:p>
        </p:txBody>
      </p:sp>
      <p:sp>
        <p:nvSpPr>
          <p:cNvPr id="3" name="Text Placeholder 2"/>
          <p:cNvSpPr>
            <a:spLocks noGrp="1"/>
          </p:cNvSpPr>
          <p:nvPr>
            <p:ph type="body" idx="1"/>
          </p:nvPr>
        </p:nvSpPr>
        <p:spPr>
          <a:xfrm>
            <a:off x="722313" y="4900613"/>
            <a:ext cx="7772400" cy="1042987"/>
          </a:xfrm>
        </p:spPr>
        <p:txBody>
          <a:bodyPr lIns="0" tIns="0" rIns="0" bIns="0" anchor="t"/>
          <a:lstStyle>
            <a:lvl1pPr marL="0" indent="0" algn="l">
              <a:buNone/>
              <a:defRPr sz="2000">
                <a:solidFill>
                  <a:srgbClr val="949CA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378575"/>
            <a:ext cx="1009650" cy="365125"/>
          </a:xfrm>
          <a:prstGeom prst="rect">
            <a:avLst/>
          </a:prstGeom>
        </p:spPr>
        <p:txBody>
          <a:bodyPr/>
          <a:lstStyle/>
          <a:p>
            <a:fld id="{28B5CF6F-DA31-4B20-BB4A-D0AA6725B01D}" type="datetime1">
              <a:rPr lang="en-US" smtClean="0"/>
              <a:t>10/22/2020</a:t>
            </a:fld>
            <a:endParaRPr lang="en-US"/>
          </a:p>
        </p:txBody>
      </p:sp>
      <p:sp>
        <p:nvSpPr>
          <p:cNvPr id="8" name="Footer Placeholder 7"/>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9" name="Slide Number Placeholder 8"/>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343205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9795BA40-39E9-4D80-92BE-056AC6B0952B}" type="datetime1">
              <a:rPr lang="en-US" smtClean="0"/>
              <a:t>10/22/2020</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2044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a:xfrm>
            <a:off x="457200" y="6378575"/>
            <a:ext cx="1009650" cy="365125"/>
          </a:xfrm>
          <a:prstGeom prst="rect">
            <a:avLst/>
          </a:prstGeom>
        </p:spPr>
        <p:txBody>
          <a:bodyPr/>
          <a:lstStyle/>
          <a:p>
            <a:fld id="{006AA71E-F062-4CB0-9FC2-2D5AA86FA7B2}" type="datetime1">
              <a:rPr lang="en-US" smtClean="0"/>
              <a:t>10/22/2020</a:t>
            </a:fld>
            <a:endParaRPr lang="en-US"/>
          </a:p>
        </p:txBody>
      </p:sp>
      <p:sp>
        <p:nvSpPr>
          <p:cNvPr id="9" name="Footer Placeholder 8"/>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10" name="Slide Number Placeholder 9"/>
          <p:cNvSpPr>
            <a:spLocks noGrp="1"/>
          </p:cNvSpPr>
          <p:nvPr>
            <p:ph type="sldNum" sz="quarter" idx="12"/>
          </p:nvPr>
        </p:nvSpPr>
        <p:spPr/>
        <p:txBody>
          <a:bodyPr/>
          <a:lstStyle/>
          <a:p>
            <a:fld id="{86F4255C-5B9E-4286-A6CA-8C7DE48236D7}" type="slidenum">
              <a:rPr lang="en-US" smtClean="0"/>
              <a:pPr/>
              <a:t>‹#›</a:t>
            </a:fld>
            <a:endParaRPr lang="en-US"/>
          </a:p>
        </p:txBody>
      </p:sp>
      <p:sp>
        <p:nvSpPr>
          <p:cNvPr id="11" name="Text Placeholder 13"/>
          <p:cNvSpPr>
            <a:spLocks noGrp="1"/>
          </p:cNvSpPr>
          <p:nvPr>
            <p:ph type="body" sz="quarter" idx="13"/>
          </p:nvPr>
        </p:nvSpPr>
        <p:spPr>
          <a:xfrm>
            <a:off x="457200" y="838200"/>
            <a:ext cx="8229600" cy="533400"/>
          </a:xfrm>
        </p:spPr>
        <p:txBody>
          <a:bodyPr>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406670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B43663FA-492A-4FE8-AF9A-98996A897D0D}" type="datetime1">
              <a:rPr lang="en-US" smtClean="0"/>
              <a:t>10/22/2020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9683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78575"/>
            <a:ext cx="1009650" cy="365125"/>
          </a:xfrm>
          <a:prstGeom prst="rect">
            <a:avLst/>
          </a:prstGeom>
        </p:spPr>
        <p:txBody>
          <a:bodyPr/>
          <a:lstStyle/>
          <a:p>
            <a:fld id="{0E7033C6-4E68-4F23-896B-B945EC21CB0E}" type="datetime1">
              <a:rPr lang="en-US" smtClean="0"/>
              <a:t>10/22/2020</a:t>
            </a:fld>
            <a:endParaRPr lang="en-US"/>
          </a:p>
        </p:txBody>
      </p:sp>
      <p:sp>
        <p:nvSpPr>
          <p:cNvPr id="4" name="Footer Placeholder 3"/>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5" name="Slide Number Placeholder 4"/>
          <p:cNvSpPr>
            <a:spLocks noGrp="1"/>
          </p:cNvSpPr>
          <p:nvPr>
            <p:ph type="sldNum" sz="quarter" idx="12"/>
          </p:nvPr>
        </p:nvSpPr>
        <p:spPr/>
        <p:txBody>
          <a:bodyPr/>
          <a:lstStyle/>
          <a:p>
            <a:fld id="{86F4255C-5B9E-4286-A6CA-8C7DE48236D7}" type="slidenum">
              <a:rPr lang="en-US" smtClean="0"/>
              <a:pPr/>
              <a:t>‹#›</a:t>
            </a:fld>
            <a:endParaRPr lang="en-US"/>
          </a:p>
        </p:txBody>
      </p:sp>
      <p:sp>
        <p:nvSpPr>
          <p:cNvPr id="6" name="Text Placeholder 13"/>
          <p:cNvSpPr>
            <a:spLocks noGrp="1"/>
          </p:cNvSpPr>
          <p:nvPr>
            <p:ph type="body" sz="quarter" idx="13"/>
          </p:nvPr>
        </p:nvSpPr>
        <p:spPr>
          <a:xfrm>
            <a:off x="0" y="533400"/>
            <a:ext cx="8686800" cy="533400"/>
          </a:xfrm>
        </p:spPr>
        <p:txBody>
          <a:bodyPr lIns="228600" tIns="137160" rIns="0" bIns="0">
            <a:normAutofit/>
          </a:bodyPr>
          <a:lstStyle>
            <a:lvl1pPr marL="0" indent="0">
              <a:buNone/>
              <a:defRPr sz="2400">
                <a:solidFill>
                  <a:srgbClr val="949CA1"/>
                </a:solidFill>
              </a:defRPr>
            </a:lvl1pPr>
          </a:lstStyle>
          <a:p>
            <a:pPr lvl="0"/>
            <a:r>
              <a:rPr lang="en-US"/>
              <a:t>Click to edit Master text styles</a:t>
            </a:r>
          </a:p>
        </p:txBody>
      </p:sp>
    </p:spTree>
    <p:extLst>
      <p:ext uri="{BB962C8B-B14F-4D97-AF65-F5344CB8AC3E}">
        <p14:creationId xmlns:p14="http://schemas.microsoft.com/office/powerpoint/2010/main" val="136603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78575"/>
            <a:ext cx="1009650" cy="365125"/>
          </a:xfrm>
          <a:prstGeom prst="rect">
            <a:avLst/>
          </a:prstGeom>
        </p:spPr>
        <p:txBody>
          <a:bodyPr/>
          <a:lstStyle/>
          <a:p>
            <a:fld id="{B74E5A53-46C5-4BA3-821D-34CA8E20DB33}" type="datetime1">
              <a:rPr lang="en-US" smtClean="0"/>
              <a:t>10/22/2020</a:t>
            </a:fld>
            <a:endParaRPr lang="en-US"/>
          </a:p>
        </p:txBody>
      </p:sp>
      <p:sp>
        <p:nvSpPr>
          <p:cNvPr id="3" name="Footer Placeholder 2"/>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4" name="Slide Number Placeholder 3"/>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6173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78575"/>
            <a:ext cx="1009650" cy="365125"/>
          </a:xfrm>
          <a:prstGeom prst="rect">
            <a:avLst/>
          </a:prstGeom>
        </p:spPr>
        <p:txBody>
          <a:bodyPr/>
          <a:lstStyle/>
          <a:p>
            <a:fld id="{72167966-43B8-409C-B60D-C8031968A9B6}" type="datetime1">
              <a:rPr lang="en-US" smtClean="0"/>
              <a:t>10/22/2020</a:t>
            </a:fld>
            <a:endParaRPr lang="en-US"/>
          </a:p>
        </p:txBody>
      </p:sp>
      <p:sp>
        <p:nvSpPr>
          <p:cNvPr id="6" name="Footer Placeholder 5"/>
          <p:cNvSpPr>
            <a:spLocks noGrp="1"/>
          </p:cNvSpPr>
          <p:nvPr>
            <p:ph type="ftr" sz="quarter" idx="11"/>
          </p:nvPr>
        </p:nvSpPr>
        <p:spPr>
          <a:xfrm>
            <a:off x="1524000" y="6378575"/>
            <a:ext cx="2895600" cy="365125"/>
          </a:xfrm>
          <a:prstGeom prst="rect">
            <a:avLst/>
          </a:prstGeom>
        </p:spPr>
        <p:txBody>
          <a:bodyPr/>
          <a:lstStyle/>
          <a:p>
            <a:r>
              <a:rPr lang="en-US"/>
              <a:t>Footer</a:t>
            </a:r>
          </a:p>
        </p:txBody>
      </p:sp>
      <p:sp>
        <p:nvSpPr>
          <p:cNvPr id="7" name="Slide Number Placeholder 6"/>
          <p:cNvSpPr>
            <a:spLocks noGrp="1"/>
          </p:cNvSpPr>
          <p:nvPr>
            <p:ph type="sldNum" sz="quarter" idx="12"/>
          </p:nvPr>
        </p:nvSpPr>
        <p:spPr/>
        <p:txBody>
          <a:bodyPr/>
          <a:lstStyle/>
          <a:p>
            <a:fld id="{86F4255C-5B9E-4286-A6CA-8C7DE48236D7}" type="slidenum">
              <a:rPr lang="en-US" smtClean="0"/>
              <a:pPr/>
              <a:t>‹#›</a:t>
            </a:fld>
            <a:endParaRPr lang="en-US"/>
          </a:p>
        </p:txBody>
      </p:sp>
    </p:spTree>
    <p:extLst>
      <p:ext uri="{BB962C8B-B14F-4D97-AF65-F5344CB8AC3E}">
        <p14:creationId xmlns:p14="http://schemas.microsoft.com/office/powerpoint/2010/main" val="272952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06920"/>
            <a:ext cx="9144000" cy="551080"/>
          </a:xfrm>
          <a:prstGeom prst="rect">
            <a:avLst/>
          </a:prstGeom>
          <a:solidFill>
            <a:srgbClr val="304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8229600" cy="1143000"/>
          </a:xfrm>
          <a:prstGeom prst="rect">
            <a:avLst/>
          </a:prstGeom>
        </p:spPr>
        <p:txBody>
          <a:bodyPr vert="horz" lIns="22860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208" y="6375970"/>
            <a:ext cx="419100" cy="381000"/>
          </a:xfrm>
          <a:prstGeom prst="rect">
            <a:avLst/>
          </a:prstGeom>
        </p:spPr>
        <p:txBody>
          <a:bodyPr vert="horz" lIns="91440" tIns="45720" rIns="91440" bIns="45720" rtlCol="0" anchor="ctr"/>
          <a:lstStyle>
            <a:lvl1pPr algn="r">
              <a:defRPr sz="1000">
                <a:solidFill>
                  <a:schemeClr val="bg1"/>
                </a:solidFill>
              </a:defRPr>
            </a:lvl1pPr>
          </a:lstStyle>
          <a:p>
            <a:fld id="{86F4255C-5B9E-4286-A6CA-8C7DE48236D7}" type="slidenum">
              <a:rPr lang="en-US" smtClean="0"/>
              <a:pPr/>
              <a:t>‹#›</a:t>
            </a:fld>
            <a:endParaRPr lang="en-US"/>
          </a:p>
        </p:txBody>
      </p:sp>
      <p:cxnSp>
        <p:nvCxnSpPr>
          <p:cNvPr id="15" name="Straight Connector 14"/>
          <p:cNvCxnSpPr>
            <a:cxnSpLocks/>
          </p:cNvCxnSpPr>
          <p:nvPr/>
        </p:nvCxnSpPr>
        <p:spPr>
          <a:xfrm>
            <a:off x="7221548" y="6385350"/>
            <a:ext cx="0" cy="387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691993" y="6364335"/>
            <a:ext cx="35466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Improving the Buyer and Seller experience through inference and prediction models</a:t>
            </a:r>
            <a:endParaRPr lang="en-US" sz="11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0CD254-F388-4FCD-8BB1-2089F4B03B31}"/>
              </a:ext>
            </a:extLst>
          </p:cNvPr>
          <p:cNvSpPr txBox="1"/>
          <p:nvPr userDrawn="1"/>
        </p:nvSpPr>
        <p:spPr>
          <a:xfrm>
            <a:off x="7294880" y="6286500"/>
            <a:ext cx="1940560" cy="553998"/>
          </a:xfrm>
          <a:prstGeom prst="rect">
            <a:avLst/>
          </a:prstGeom>
          <a:noFill/>
        </p:spPr>
        <p:txBody>
          <a:bodyPr wrap="square" rtlCol="0">
            <a:spAutoFit/>
          </a:bodyPr>
          <a:lstStyle/>
          <a:p>
            <a:r>
              <a:rPr lang="en-US" sz="1500" dirty="0">
                <a:solidFill>
                  <a:srgbClr val="FF6600"/>
                </a:solidFill>
                <a:latin typeface="Cambria" panose="02040503050406030204" pitchFamily="18" charset="0"/>
                <a:ea typeface="Cambria" panose="02040503050406030204" pitchFamily="18" charset="0"/>
              </a:rPr>
              <a:t>Syracuse University IST 718</a:t>
            </a:r>
          </a:p>
        </p:txBody>
      </p:sp>
      <p:sp>
        <p:nvSpPr>
          <p:cNvPr id="10" name="TextBox 9">
            <a:extLst>
              <a:ext uri="{FF2B5EF4-FFF2-40B4-BE49-F238E27FC236}">
                <a16:creationId xmlns:a16="http://schemas.microsoft.com/office/drawing/2014/main" id="{44B9A92B-8900-423A-AB98-7955B1D9579B}"/>
              </a:ext>
            </a:extLst>
          </p:cNvPr>
          <p:cNvSpPr txBox="1"/>
          <p:nvPr userDrawn="1"/>
        </p:nvSpPr>
        <p:spPr>
          <a:xfrm>
            <a:off x="5353396" y="6326062"/>
            <a:ext cx="1904663" cy="507831"/>
          </a:xfrm>
          <a:prstGeom prst="rect">
            <a:avLst/>
          </a:prstGeom>
          <a:noFill/>
        </p:spPr>
        <p:txBody>
          <a:bodyPr wrap="square" rtlCol="0">
            <a:spAutoFit/>
          </a:bodyPr>
          <a:lstStyle/>
          <a:p>
            <a:r>
              <a:rPr lang="en-US" sz="900" dirty="0">
                <a:solidFill>
                  <a:schemeClr val="bg1"/>
                </a:solidFill>
                <a:latin typeface="Arial" panose="020B0604020202020204" pitchFamily="34" charset="0"/>
                <a:cs typeface="Arial" panose="020B0604020202020204" pitchFamily="34" charset="0"/>
              </a:rPr>
              <a:t>Group 1: </a:t>
            </a:r>
          </a:p>
          <a:p>
            <a:r>
              <a:rPr lang="en-US" sz="900" kern="1200" dirty="0">
                <a:solidFill>
                  <a:schemeClr val="bg1"/>
                </a:solidFill>
                <a:latin typeface="Arial" panose="020B0604020202020204" pitchFamily="34" charset="0"/>
                <a:ea typeface="+mn-ea"/>
                <a:cs typeface="Arial" panose="020B0604020202020204" pitchFamily="34" charset="0"/>
              </a:rPr>
              <a:t>Ralph Parlin  |  Patrick Prioletti Brian Schramke  |  Kobi Wiseman</a:t>
            </a:r>
            <a:endParaRPr 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5048734"/>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1" r:id="rId3"/>
    <p:sldLayoutId id="2147483652" r:id="rId4"/>
    <p:sldLayoutId id="2147483660" r:id="rId5"/>
    <p:sldLayoutId id="2147483654" r:id="rId6"/>
    <p:sldLayoutId id="2147483661" r:id="rId7"/>
    <p:sldLayoutId id="2147483655" r:id="rId8"/>
    <p:sldLayoutId id="2147483656" r:id="rId9"/>
    <p:sldLayoutId id="2147483657" r:id="rId10"/>
    <p:sldLayoutId id="2147483658" r:id="rId11"/>
  </p:sldLayoutIdLst>
  <p:hf hdr="0" ftr="0" dt="0"/>
  <p:txStyles>
    <p:titleStyle>
      <a:lvl1pPr algn="l" defTabSz="914400" rtl="0" eaLnBrk="1" latinLnBrk="0" hangingPunct="1">
        <a:spcBef>
          <a:spcPct val="0"/>
        </a:spcBef>
        <a:buNone/>
        <a:defRPr sz="3600" kern="1200">
          <a:solidFill>
            <a:srgbClr val="005596"/>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a:t>
            </a:fld>
            <a:endParaRPr lang="en-US" sz="11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438E4BC-4D46-41F9-A9A8-791645CC705E}"/>
              </a:ext>
            </a:extLst>
          </p:cNvPr>
          <p:cNvSpPr/>
          <p:nvPr/>
        </p:nvSpPr>
        <p:spPr>
          <a:xfrm>
            <a:off x="0" y="-15876"/>
            <a:ext cx="9144000" cy="1984376"/>
          </a:xfrm>
          <a:prstGeom prst="rect">
            <a:avLst/>
          </a:prstGeom>
          <a:solidFill>
            <a:srgbClr val="304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CA2DBA-2C93-4AAA-83B9-463C0A50B8D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8880" y="52262"/>
            <a:ext cx="2318368" cy="1643018"/>
          </a:xfrm>
          <a:prstGeom prst="rect">
            <a:avLst/>
          </a:prstGeom>
        </p:spPr>
      </p:pic>
      <p:sp>
        <p:nvSpPr>
          <p:cNvPr id="11" name="TextBox 10">
            <a:extLst>
              <a:ext uri="{FF2B5EF4-FFF2-40B4-BE49-F238E27FC236}">
                <a16:creationId xmlns:a16="http://schemas.microsoft.com/office/drawing/2014/main" id="{72A461F4-2C73-4525-826C-C17387FE37B3}"/>
              </a:ext>
            </a:extLst>
          </p:cNvPr>
          <p:cNvSpPr txBox="1"/>
          <p:nvPr/>
        </p:nvSpPr>
        <p:spPr>
          <a:xfrm>
            <a:off x="1828800" y="76200"/>
            <a:ext cx="7315200" cy="2025170"/>
          </a:xfrm>
          <a:prstGeom prst="rect">
            <a:avLst/>
          </a:prstGeom>
          <a:noFill/>
        </p:spPr>
        <p:txBody>
          <a:bodyPr wrap="square" rtlCol="0">
            <a:spAutoFit/>
          </a:bodyPr>
          <a:lstStyle/>
          <a:p>
            <a:pPr marR="0">
              <a:lnSpc>
                <a:spcPct val="115000"/>
              </a:lnSpc>
              <a:spcBef>
                <a:spcPts val="0"/>
              </a:spcBef>
              <a:spcAft>
                <a:spcPts val="0"/>
              </a:spcAft>
            </a:pPr>
            <a:r>
              <a:rPr lang="en-US" sz="2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Used Vehicle Buying: </a:t>
            </a:r>
            <a:endPar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pP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Improving the Buyer and Seller experience through inference and prediction models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2000" b="1" dirty="0">
              <a:solidFill>
                <a:schemeClr val="bg1"/>
              </a:solidFill>
              <a:latin typeface="Arial" panose="020B0604020202020204" pitchFamily="34" charset="0"/>
              <a:cs typeface="Arial" panose="020B0604020202020204" pitchFamily="34" charset="0"/>
            </a:endParaRPr>
          </a:p>
          <a:p>
            <a:pPr fontAlgn="base"/>
            <a:r>
              <a:rPr lang="en-US" sz="1600" b="1" dirty="0">
                <a:solidFill>
                  <a:schemeClr val="bg1"/>
                </a:solidFill>
                <a:latin typeface="Arial" panose="020B0604020202020204" pitchFamily="34" charset="0"/>
                <a:cs typeface="Arial" panose="020B0604020202020204" pitchFamily="34" charset="0"/>
              </a:rPr>
              <a:t>Analysis by Group1 [</a:t>
            </a:r>
            <a:r>
              <a:rPr lang="en-US" sz="1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Ralph Parlin  |  Patrick Prioletti  |  Brian Schramke  |  Kobi Wiseman</a:t>
            </a:r>
            <a:r>
              <a:rPr lang="en-US" sz="1600" b="1" dirty="0">
                <a:solidFill>
                  <a:schemeClr val="bg1"/>
                </a:solidFill>
                <a:latin typeface="Arial" panose="020B0604020202020204" pitchFamily="34" charset="0"/>
                <a:cs typeface="Arial" panose="020B0604020202020204" pitchFamily="34" charset="0"/>
              </a:rPr>
              <a:t>]</a:t>
            </a:r>
          </a:p>
          <a:p>
            <a:pPr fontAlgn="base"/>
            <a:endParaRPr lang="en-US" sz="16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1CCDCEC-E8AB-4DFE-9D64-E6ACA0DF4400}"/>
              </a:ext>
            </a:extLst>
          </p:cNvPr>
          <p:cNvPicPr>
            <a:picLocks noChangeAspect="1"/>
          </p:cNvPicPr>
          <p:nvPr/>
        </p:nvPicPr>
        <p:blipFill rotWithShape="1">
          <a:blip r:embed="rId3"/>
          <a:srcRect t="8126" b="11458"/>
          <a:stretch/>
        </p:blipFill>
        <p:spPr>
          <a:xfrm>
            <a:off x="0" y="1955800"/>
            <a:ext cx="9144000" cy="4902200"/>
          </a:xfrm>
          <a:prstGeom prst="rect">
            <a:avLst/>
          </a:prstGeom>
        </p:spPr>
      </p:pic>
      <p:sp>
        <p:nvSpPr>
          <p:cNvPr id="12" name="TextBox 11">
            <a:extLst>
              <a:ext uri="{FF2B5EF4-FFF2-40B4-BE49-F238E27FC236}">
                <a16:creationId xmlns:a16="http://schemas.microsoft.com/office/drawing/2014/main" id="{4F3AD95E-A1D4-4275-B74F-9515894CDBAF}"/>
              </a:ext>
            </a:extLst>
          </p:cNvPr>
          <p:cNvSpPr txBox="1"/>
          <p:nvPr/>
        </p:nvSpPr>
        <p:spPr>
          <a:xfrm>
            <a:off x="4633689" y="6642556"/>
            <a:ext cx="4597400" cy="215444"/>
          </a:xfrm>
          <a:prstGeom prst="rect">
            <a:avLst/>
          </a:prstGeom>
          <a:noFill/>
        </p:spPr>
        <p:txBody>
          <a:bodyPr wrap="square">
            <a:spAutoFit/>
          </a:bodyPr>
          <a:lstStyle/>
          <a:p>
            <a:r>
              <a:rPr lang="en-US" sz="800" dirty="0">
                <a:solidFill>
                  <a:schemeClr val="bg1"/>
                </a:solidFill>
                <a:latin typeface="Arial" panose="020B0604020202020204" pitchFamily="34" charset="0"/>
                <a:cs typeface="Arial" panose="020B0604020202020204" pitchFamily="34" charset="0"/>
              </a:rPr>
              <a:t>Photo Source: https://www.requestyourcar.com/blog/details/questions-to-ask-before-buying-car/</a:t>
            </a:r>
          </a:p>
        </p:txBody>
      </p:sp>
    </p:spTree>
    <p:extLst>
      <p:ext uri="{BB962C8B-B14F-4D97-AF65-F5344CB8AC3E}">
        <p14:creationId xmlns:p14="http://schemas.microsoft.com/office/powerpoint/2010/main" val="4127522996"/>
      </p:ext>
    </p:extLst>
  </p:cSld>
  <p:clrMapOvr>
    <a:masterClrMapping/>
  </p:clrMapOvr>
  <mc:AlternateContent xmlns:mc="http://schemas.openxmlformats.org/markup-compatibility/2006" xmlns:p14="http://schemas.microsoft.com/office/powerpoint/2010/main">
    <mc:Choice Requires="p14">
      <p:transition spd="slow" p14:dur="2000" advTm="18177"/>
    </mc:Choice>
    <mc:Fallback xmlns="">
      <p:transition spd="slow" advTm="181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10</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(5 of 5)</a:t>
            </a:r>
            <a:endParaRPr lang="en-US" dirty="0"/>
          </a:p>
        </p:txBody>
      </p:sp>
    </p:spTree>
    <p:extLst>
      <p:ext uri="{BB962C8B-B14F-4D97-AF65-F5344CB8AC3E}">
        <p14:creationId xmlns:p14="http://schemas.microsoft.com/office/powerpoint/2010/main" val="155827796"/>
      </p:ext>
    </p:extLst>
  </p:cSld>
  <p:clrMapOvr>
    <a:masterClrMapping/>
  </p:clrMapOvr>
  <mc:AlternateContent xmlns:mc="http://schemas.openxmlformats.org/markup-compatibility/2006" xmlns:p14="http://schemas.microsoft.com/office/powerpoint/2010/main">
    <mc:Choice Requires="p14">
      <p:transition spd="slow" p14:dur="2000" advTm="37057"/>
    </mc:Choice>
    <mc:Fallback xmlns="">
      <p:transition spd="slow" advTm="3705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11</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Modeling and Prediction (1 of 3)</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8991600" cy="923330"/>
          </a:xfrm>
          <a:prstGeom prst="rect">
            <a:avLst/>
          </a:prstGeom>
          <a:noFill/>
        </p:spPr>
        <p:txBody>
          <a:bodyPr wrap="square" rtlCol="0" anchor="t">
            <a:spAutoFit/>
          </a:bodyPr>
          <a:lstStyle/>
          <a:p>
            <a:r>
              <a:rPr lang="en-US" b="1" dirty="0">
                <a:latin typeface="Arial" panose="020B0604020202020204" pitchFamily="34" charset="0"/>
                <a:ea typeface="+mn-lt"/>
                <a:cs typeface="Arial" panose="020B0604020202020204" pitchFamily="34" charset="0"/>
              </a:rPr>
              <a:t>Cluster Analysis</a:t>
            </a:r>
          </a:p>
          <a:p>
            <a:pPr marL="285750"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Utilized </a:t>
            </a:r>
            <a:r>
              <a:rPr lang="en-US" dirty="0" err="1">
                <a:latin typeface="Arial" panose="020B0604020202020204" pitchFamily="34" charset="0"/>
                <a:ea typeface="+mn-lt"/>
                <a:cs typeface="Arial" panose="020B0604020202020204" pitchFamily="34" charset="0"/>
              </a:rPr>
              <a:t>Kmeans</a:t>
            </a:r>
            <a:endParaRPr lang="en-US"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ea typeface="+mn-lt"/>
                <a:cs typeface="Arial" panose="020B0604020202020204" pitchFamily="34" charset="0"/>
              </a:rPr>
              <a:t>Plotted and looked for “elbow”</a:t>
            </a: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CCE4413-D58B-4198-BC74-22409399072D}"/>
              </a:ext>
            </a:extLst>
          </p:cNvPr>
          <p:cNvPicPr>
            <a:picLocks noChangeAspect="1"/>
          </p:cNvPicPr>
          <p:nvPr/>
        </p:nvPicPr>
        <p:blipFill>
          <a:blip r:embed="rId2"/>
          <a:stretch>
            <a:fillRect/>
          </a:stretch>
        </p:blipFill>
        <p:spPr>
          <a:xfrm>
            <a:off x="99633" y="2117271"/>
            <a:ext cx="3502087" cy="2273068"/>
          </a:xfrm>
          <a:prstGeom prst="rect">
            <a:avLst/>
          </a:prstGeom>
        </p:spPr>
      </p:pic>
      <p:sp>
        <p:nvSpPr>
          <p:cNvPr id="13" name="Rectangle 12">
            <a:extLst>
              <a:ext uri="{FF2B5EF4-FFF2-40B4-BE49-F238E27FC236}">
                <a16:creationId xmlns:a16="http://schemas.microsoft.com/office/drawing/2014/main" id="{7E94FDB5-4277-4478-8DB0-74A19AE12290}"/>
              </a:ext>
            </a:extLst>
          </p:cNvPr>
          <p:cNvSpPr/>
          <p:nvPr/>
        </p:nvSpPr>
        <p:spPr>
          <a:xfrm>
            <a:off x="396240" y="4467324"/>
            <a:ext cx="7772400" cy="1826141"/>
          </a:xfrm>
          <a:prstGeom prst="rect">
            <a:avLst/>
          </a:prstGeom>
        </p:spPr>
        <p:txBody>
          <a:bodyPr wrap="square">
            <a:spAutoFit/>
          </a:bodyPr>
          <a:lstStyle/>
          <a:p>
            <a:pPr>
              <a:spcAft>
                <a:spcPts val="1000"/>
              </a:spcAft>
            </a:pPr>
            <a:r>
              <a:rPr lang="en-US" sz="1200" b="1" dirty="0">
                <a:latin typeface="Arial" panose="020B0604020202020204" pitchFamily="34" charset="0"/>
                <a:ea typeface="Calibri" panose="020F0502020204030204" pitchFamily="34" charset="0"/>
                <a:cs typeface="Times New Roman" panose="02020603050405020304" pitchFamily="18" charset="0"/>
              </a:rPr>
              <a:t>Cluster 0: </a:t>
            </a:r>
            <a:r>
              <a:rPr lang="en-US" sz="1200" dirty="0">
                <a:latin typeface="Arial" panose="020B0604020202020204" pitchFamily="34" charset="0"/>
                <a:ea typeface="Calibri" panose="020F0502020204030204" pitchFamily="34" charset="0"/>
                <a:cs typeface="Times New Roman" panose="02020603050405020304" pitchFamily="18" charset="0"/>
              </a:rPr>
              <a:t>Consist of accidents that lead to injury, occur primarily during the day, least likely to occur during rough water conditions, and least likely to occur during poor visibility.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200" b="1" dirty="0">
                <a:latin typeface="Arial" panose="020B0604020202020204" pitchFamily="34" charset="0"/>
                <a:ea typeface="Calibri" panose="020F0502020204030204" pitchFamily="34" charset="0"/>
                <a:cs typeface="Times New Roman" panose="02020603050405020304" pitchFamily="18" charset="0"/>
              </a:rPr>
              <a:t>Cluster 1: </a:t>
            </a:r>
            <a:r>
              <a:rPr lang="en-US" sz="1200" dirty="0">
                <a:latin typeface="Arial" panose="020B0604020202020204" pitchFamily="34" charset="0"/>
                <a:ea typeface="Calibri" panose="020F0502020204030204" pitchFamily="34" charset="0"/>
                <a:cs typeface="Times New Roman" panose="02020603050405020304" pitchFamily="18" charset="0"/>
              </a:rPr>
              <a:t>Consists of accidents that did not lead to death, and may or may not have lead to injury, occur during the day, due not usually occur during rough water or poor visibility (but are more likely than cluster 0 to occur during rough water and poor visibility conditions).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200" b="1" dirty="0">
                <a:latin typeface="Arial" panose="020B0604020202020204" pitchFamily="34" charset="0"/>
                <a:ea typeface="Calibri" panose="020F0502020204030204" pitchFamily="34" charset="0"/>
                <a:cs typeface="Times New Roman" panose="02020603050405020304" pitchFamily="18" charset="0"/>
              </a:rPr>
              <a:t>Cluster 2: </a:t>
            </a:r>
            <a:r>
              <a:rPr lang="en-US" sz="1200" dirty="0">
                <a:latin typeface="Arial" panose="020B0604020202020204" pitchFamily="34" charset="0"/>
                <a:ea typeface="Calibri" panose="020F0502020204030204" pitchFamily="34" charset="0"/>
                <a:cs typeface="Times New Roman" panose="02020603050405020304" pitchFamily="18" charset="0"/>
              </a:rPr>
              <a:t>Consists of accidents that lead to death, often have injuries, occur primarily during the day but are more likely than the other clusters to occur during the night, more likely than the other clusters to occur during rough water conditions, and more likely than the other clusters to occur during poor visibility.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13351C37-9868-4216-814B-35BB4C369E9D}"/>
              </a:ext>
            </a:extLst>
          </p:cNvPr>
          <p:cNvPicPr>
            <a:picLocks noChangeAspect="1"/>
          </p:cNvPicPr>
          <p:nvPr/>
        </p:nvPicPr>
        <p:blipFill>
          <a:blip r:embed="rId3"/>
          <a:stretch>
            <a:fillRect/>
          </a:stretch>
        </p:blipFill>
        <p:spPr>
          <a:xfrm>
            <a:off x="5212080" y="1010919"/>
            <a:ext cx="3360414" cy="3369545"/>
          </a:xfrm>
          <a:prstGeom prst="rect">
            <a:avLst/>
          </a:prstGeom>
        </p:spPr>
      </p:pic>
    </p:spTree>
    <p:extLst>
      <p:ext uri="{BB962C8B-B14F-4D97-AF65-F5344CB8AC3E}">
        <p14:creationId xmlns:p14="http://schemas.microsoft.com/office/powerpoint/2010/main" val="627733012"/>
      </p:ext>
    </p:extLst>
  </p:cSld>
  <p:clrMapOvr>
    <a:masterClrMapping/>
  </p:clrMapOvr>
  <mc:AlternateContent xmlns:mc="http://schemas.openxmlformats.org/markup-compatibility/2006" xmlns:p14="http://schemas.microsoft.com/office/powerpoint/2010/main">
    <mc:Choice Requires="p14">
      <p:transition spd="slow" p14:dur="2000" advTm="136759"/>
    </mc:Choice>
    <mc:Fallback xmlns="">
      <p:transition spd="slow" advTm="13675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12</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Modeling and Prediction (2 of 3)</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4398851" cy="5416868"/>
          </a:xfrm>
          <a:prstGeom prst="rect">
            <a:avLst/>
          </a:prstGeom>
          <a:noFill/>
        </p:spPr>
        <p:txBody>
          <a:bodyPr wrap="square" rtlCol="0" anchor="t">
            <a:spAutoFit/>
          </a:bodyPr>
          <a:lstStyle/>
          <a:p>
            <a:r>
              <a:rPr lang="en-US" b="1" dirty="0">
                <a:latin typeface="Arial" panose="020B0604020202020204" pitchFamily="34" charset="0"/>
                <a:ea typeface="+mn-lt"/>
                <a:cs typeface="Arial" panose="020B0604020202020204" pitchFamily="34" charset="0"/>
              </a:rPr>
              <a:t>OLS Regression Model</a:t>
            </a: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I</a:t>
            </a:r>
            <a:r>
              <a:rPr lang="en-US" sz="1600" dirty="0">
                <a:latin typeface="Arial" panose="020B0604020202020204" pitchFamily="34" charset="0"/>
                <a:cs typeface="Arial" panose="020B0604020202020204" pitchFamily="34" charset="0"/>
              </a:rPr>
              <a:t>dentify leading features that explain the variation in the total cost of damage for accidents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Employed backwards elimination using the P-value approach</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Stepwise process concluded on the fourth step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General equation for my model:</a:t>
            </a:r>
          </a:p>
          <a:p>
            <a:endParaRPr lang="en-US" sz="12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TotalDamage</a:t>
            </a:r>
            <a:r>
              <a:rPr lang="en-US" sz="1600" dirty="0">
                <a:latin typeface="Arial" panose="020B0604020202020204" pitchFamily="34" charset="0"/>
                <a:cs typeface="Arial" panose="020B0604020202020204" pitchFamily="34" charset="0"/>
              </a:rPr>
              <a:t> = B0 +  B1*</a:t>
            </a:r>
            <a:r>
              <a:rPr lang="en-US" sz="1600" dirty="0" err="1">
                <a:latin typeface="Arial" panose="020B0604020202020204" pitchFamily="34" charset="0"/>
                <a:cs typeface="Arial" panose="020B0604020202020204" pitchFamily="34" charset="0"/>
              </a:rPr>
              <a:t>NumberDeaths</a:t>
            </a:r>
            <a:r>
              <a:rPr lang="en-US" sz="1600" dirty="0">
                <a:latin typeface="Arial" panose="020B0604020202020204" pitchFamily="34" charset="0"/>
                <a:cs typeface="Arial" panose="020B0604020202020204" pitchFamily="34" charset="0"/>
              </a:rPr>
              <a:t> + B2*</a:t>
            </a:r>
            <a:r>
              <a:rPr lang="en-US" sz="1600" dirty="0" err="1">
                <a:latin typeface="Arial" panose="020B0604020202020204" pitchFamily="34" charset="0"/>
                <a:cs typeface="Arial" panose="020B0604020202020204" pitchFamily="34" charset="0"/>
              </a:rPr>
              <a:t>NumberInjured</a:t>
            </a:r>
            <a:r>
              <a:rPr lang="en-US" sz="1600" dirty="0">
                <a:latin typeface="Arial" panose="020B0604020202020204" pitchFamily="34" charset="0"/>
                <a:cs typeface="Arial" panose="020B0604020202020204" pitchFamily="34" charset="0"/>
              </a:rPr>
              <a:t> + B3*</a:t>
            </a:r>
            <a:r>
              <a:rPr lang="en-US" sz="1600" dirty="0" err="1">
                <a:latin typeface="Arial" panose="020B0604020202020204" pitchFamily="34" charset="0"/>
                <a:cs typeface="Arial" panose="020B0604020202020204" pitchFamily="34" charset="0"/>
              </a:rPr>
              <a:t>NumberVesselsInvolved</a:t>
            </a:r>
            <a:r>
              <a:rPr lang="en-US" sz="1600" dirty="0">
                <a:latin typeface="Arial" panose="020B0604020202020204" pitchFamily="34" charset="0"/>
                <a:cs typeface="Arial" panose="020B0604020202020204" pitchFamily="34" charset="0"/>
              </a:rPr>
              <a:t>  + B4*</a:t>
            </a:r>
            <a:r>
              <a:rPr lang="en-US" sz="1600" dirty="0" err="1">
                <a:latin typeface="Arial" panose="020B0604020202020204" pitchFamily="34" charset="0"/>
                <a:cs typeface="Arial" panose="020B0604020202020204" pitchFamily="34" charset="0"/>
              </a:rPr>
              <a:t>DayofWeek</a:t>
            </a:r>
            <a:r>
              <a:rPr lang="en-US" sz="1600" dirty="0">
                <a:latin typeface="Arial" panose="020B0604020202020204" pitchFamily="34" charset="0"/>
                <a:cs typeface="Arial" panose="020B0604020202020204" pitchFamily="34" charset="0"/>
              </a:rPr>
              <a:t> + B5*AccidentEvent + B6*</a:t>
            </a:r>
            <a:r>
              <a:rPr lang="en-US" sz="1600" dirty="0" err="1">
                <a:latin typeface="Arial" panose="020B0604020202020204" pitchFamily="34" charset="0"/>
                <a:cs typeface="Arial" panose="020B0604020202020204" pitchFamily="34" charset="0"/>
              </a:rPr>
              <a:t>OperatorUsingAlcohol</a:t>
            </a:r>
            <a:r>
              <a:rPr lang="en-US" sz="1600" dirty="0">
                <a:latin typeface="Arial" panose="020B0604020202020204" pitchFamily="34" charset="0"/>
                <a:cs typeface="Arial" panose="020B0604020202020204" pitchFamily="34" charset="0"/>
              </a:rPr>
              <a:t> + B7*</a:t>
            </a:r>
            <a:r>
              <a:rPr lang="en-US" sz="1600" dirty="0" err="1">
                <a:latin typeface="Arial" panose="020B0604020202020204" pitchFamily="34" charset="0"/>
                <a:cs typeface="Arial" panose="020B0604020202020204" pitchFamily="34" charset="0"/>
              </a:rPr>
              <a:t>VesselType</a:t>
            </a:r>
            <a:r>
              <a:rPr lang="en-US" sz="1600" dirty="0">
                <a:latin typeface="Arial" panose="020B0604020202020204" pitchFamily="34" charset="0"/>
                <a:cs typeface="Arial" panose="020B0604020202020204" pitchFamily="34" charset="0"/>
              </a:rPr>
              <a:t> + B8*</a:t>
            </a:r>
            <a:r>
              <a:rPr lang="en-US" sz="1600" dirty="0" err="1">
                <a:latin typeface="Arial" panose="020B0604020202020204" pitchFamily="34" charset="0"/>
                <a:cs typeface="Arial" panose="020B0604020202020204" pitchFamily="34" charset="0"/>
              </a:rPr>
              <a:t>Yearbuilt</a:t>
            </a:r>
            <a:endParaRPr lang="en-US" sz="16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Q-Q plot showed assumption for normal residuals challenged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Resulted in a </a:t>
            </a:r>
            <a:r>
              <a:rPr lang="en-US" sz="1600" b="1" dirty="0">
                <a:latin typeface="Arial" panose="020B0604020202020204" pitchFamily="34" charset="0"/>
                <a:cs typeface="Arial" panose="020B0604020202020204" pitchFamily="34" charset="0"/>
              </a:rPr>
              <a:t>R-squared value of 0.21 </a:t>
            </a:r>
            <a:r>
              <a:rPr lang="en-US" sz="1600" dirty="0">
                <a:latin typeface="Arial" panose="020B0604020202020204" pitchFamily="34" charset="0"/>
                <a:cs typeface="Arial" panose="020B0604020202020204" pitchFamily="34" charset="0"/>
              </a:rPr>
              <a:t>the MSE is 502,620,146.89</a:t>
            </a:r>
          </a:p>
          <a:p>
            <a:endParaRPr lang="en-US"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E612438-0C71-4000-8469-B0CCDAD8A2D7}"/>
              </a:ext>
            </a:extLst>
          </p:cNvPr>
          <p:cNvPicPr>
            <a:picLocks noChangeAspect="1"/>
          </p:cNvPicPr>
          <p:nvPr/>
        </p:nvPicPr>
        <p:blipFill>
          <a:blip r:embed="rId2"/>
          <a:stretch>
            <a:fillRect/>
          </a:stretch>
        </p:blipFill>
        <p:spPr>
          <a:xfrm>
            <a:off x="4610101" y="1024611"/>
            <a:ext cx="4533900" cy="5259137"/>
          </a:xfrm>
          <a:prstGeom prst="rect">
            <a:avLst/>
          </a:prstGeom>
        </p:spPr>
      </p:pic>
    </p:spTree>
    <p:extLst>
      <p:ext uri="{BB962C8B-B14F-4D97-AF65-F5344CB8AC3E}">
        <p14:creationId xmlns:p14="http://schemas.microsoft.com/office/powerpoint/2010/main" val="2421659258"/>
      </p:ext>
    </p:extLst>
  </p:cSld>
  <p:clrMapOvr>
    <a:masterClrMapping/>
  </p:clrMapOvr>
  <mc:AlternateContent xmlns:mc="http://schemas.openxmlformats.org/markup-compatibility/2006" xmlns:p14="http://schemas.microsoft.com/office/powerpoint/2010/main">
    <mc:Choice Requires="p14">
      <p:transition spd="slow" p14:dur="2000" advTm="106017"/>
    </mc:Choice>
    <mc:Fallback xmlns="">
      <p:transition spd="slow" advTm="10601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13</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Modeling and Prediction (3 of 3)</a:t>
            </a:r>
          </a:p>
        </p:txBody>
      </p:sp>
      <p:sp>
        <p:nvSpPr>
          <p:cNvPr id="6" name="TextBox 5">
            <a:extLst>
              <a:ext uri="{FF2B5EF4-FFF2-40B4-BE49-F238E27FC236}">
                <a16:creationId xmlns:a16="http://schemas.microsoft.com/office/drawing/2014/main" id="{1576299B-8A9F-4B72-8C2A-B9D8F7D9AA5D}"/>
              </a:ext>
            </a:extLst>
          </p:cNvPr>
          <p:cNvSpPr txBox="1"/>
          <p:nvPr/>
        </p:nvSpPr>
        <p:spPr>
          <a:xfrm>
            <a:off x="118720" y="1164879"/>
            <a:ext cx="5286037" cy="4801314"/>
          </a:xfrm>
          <a:prstGeom prst="rect">
            <a:avLst/>
          </a:prstGeom>
          <a:noFill/>
        </p:spPr>
        <p:txBody>
          <a:bodyPr wrap="square" rtlCol="0" anchor="t">
            <a:spAutoFit/>
          </a:bodyPr>
          <a:lstStyle/>
          <a:p>
            <a:r>
              <a:rPr lang="en-US" b="1" dirty="0">
                <a:latin typeface="Arial" panose="020B0604020202020204" pitchFamily="34" charset="0"/>
                <a:ea typeface="+mn-lt"/>
                <a:cs typeface="Arial" panose="020B0604020202020204" pitchFamily="34" charset="0"/>
              </a:rPr>
              <a:t>Classification Decision Tree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Help answer research question 2 by predicting if an accident is likely to have resulted in death based on a collection of given features.</a:t>
            </a:r>
          </a:p>
          <a:p>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Created dummies but dropped the </a:t>
            </a:r>
            <a:r>
              <a:rPr lang="en-US" dirty="0" err="1">
                <a:latin typeface="Arial" panose="020B0604020202020204" pitchFamily="34" charset="0"/>
                <a:cs typeface="Arial" panose="020B0604020202020204" pitchFamily="34" charset="0"/>
              </a:rPr>
              <a:t>NumberDeaths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NumberInjured</a:t>
            </a:r>
            <a:r>
              <a:rPr lang="en-US" dirty="0">
                <a:latin typeface="Arial" panose="020B0604020202020204" pitchFamily="34" charset="0"/>
                <a:cs typeface="Arial" panose="020B0604020202020204" pitchFamily="34" charset="0"/>
              </a:rPr>
              <a:t>, and Injury (1 = Yes) from the </a:t>
            </a:r>
            <a:r>
              <a:rPr lang="en-US" dirty="0" err="1">
                <a:latin typeface="Arial" panose="020B0604020202020204" pitchFamily="34" charset="0"/>
                <a:cs typeface="Arial" panose="020B0604020202020204" pitchFamily="34" charset="0"/>
              </a:rPr>
              <a:t>dataframe</a:t>
            </a:r>
            <a:r>
              <a:rPr lang="en-US" dirty="0">
                <a:latin typeface="Arial" panose="020B0604020202020204" pitchFamily="34" charset="0"/>
                <a:cs typeface="Arial" panose="020B0604020202020204" pitchFamily="34" charset="0"/>
              </a:rPr>
              <a:t>.  Failing  = accuracy of 1</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Generally, this model is pretty good at predicting when deaths do not occur, but suffers slightly at making trustworthy predictions on actual deaths.  However, the model performs generally well with an overall accuracy of .90.</a:t>
            </a:r>
            <a:endParaRPr lang="en-US"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F760AD3-56BC-40B6-A7EA-61DED68EF4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44832" y="1293268"/>
            <a:ext cx="3241993" cy="1638527"/>
          </a:xfrm>
          <a:prstGeom prst="rect">
            <a:avLst/>
          </a:prstGeom>
          <a:noFill/>
        </p:spPr>
      </p:pic>
      <p:pic>
        <p:nvPicPr>
          <p:cNvPr id="8" name="Picture 7">
            <a:extLst>
              <a:ext uri="{FF2B5EF4-FFF2-40B4-BE49-F238E27FC236}">
                <a16:creationId xmlns:a16="http://schemas.microsoft.com/office/drawing/2014/main" id="{74A099B4-BD71-44EF-83E4-AFF04CB828BB}"/>
              </a:ext>
            </a:extLst>
          </p:cNvPr>
          <p:cNvPicPr/>
          <p:nvPr/>
        </p:nvPicPr>
        <p:blipFill rotWithShape="1">
          <a:blip r:embed="rId3"/>
          <a:srcRect l="641" r="36175"/>
          <a:stretch/>
        </p:blipFill>
        <p:spPr bwMode="auto">
          <a:xfrm>
            <a:off x="5720534" y="3367496"/>
            <a:ext cx="3050540" cy="17487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9930624"/>
      </p:ext>
    </p:extLst>
  </p:cSld>
  <p:clrMapOvr>
    <a:masterClrMapping/>
  </p:clrMapOvr>
  <mc:AlternateContent xmlns:mc="http://schemas.openxmlformats.org/markup-compatibility/2006" xmlns:p14="http://schemas.microsoft.com/office/powerpoint/2010/main">
    <mc:Choice Requires="p14">
      <p:transition spd="slow" p14:dur="2000" advTm="111279"/>
    </mc:Choice>
    <mc:Fallback xmlns="">
      <p:transition spd="slow" advTm="1112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14</a:t>
            </a:fld>
            <a:endParaRPr lang="en-US"/>
          </a:p>
        </p:txBody>
      </p:sp>
      <p:sp>
        <p:nvSpPr>
          <p:cNvPr id="5" name="Text Placeholder 4">
            <a:extLst>
              <a:ext uri="{FF2B5EF4-FFF2-40B4-BE49-F238E27FC236}">
                <a16:creationId xmlns:a16="http://schemas.microsoft.com/office/drawing/2014/main" id="{C66CA604-60EC-4585-9EDE-D08829ECB063}"/>
              </a:ext>
            </a:extLst>
          </p:cNvPr>
          <p:cNvSpPr>
            <a:spLocks noGrp="1"/>
          </p:cNvSpPr>
          <p:nvPr>
            <p:ph type="body" sz="quarter" idx="13"/>
          </p:nvPr>
        </p:nvSpPr>
        <p:spPr/>
        <p:txBody>
          <a:bodyPr>
            <a:normAutofit lnSpcReduction="10000"/>
          </a:bodyPr>
          <a:lstStyle/>
          <a:p>
            <a:r>
              <a:rPr lang="en-US" dirty="0"/>
              <a:t>Closing</a:t>
            </a:r>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135612" y="1165224"/>
            <a:ext cx="7876817" cy="4744086"/>
          </a:xfrm>
        </p:spPr>
        <p:txBody>
          <a:bodyPr vert="horz" lIns="91440" tIns="45720" rIns="91440" bIns="45720" rtlCol="0" anchor="t">
            <a:normAutofit/>
          </a:bodyPr>
          <a:lstStyle/>
          <a:p>
            <a:pPr marL="0" indent="0">
              <a:buNone/>
            </a:pPr>
            <a:r>
              <a:rPr lang="en-US" dirty="0"/>
              <a:t>Conclusion</a:t>
            </a:r>
            <a:endParaRPr lang="en-US" sz="2000" dirty="0">
              <a:latin typeface="Arial"/>
              <a:cs typeface="Arial"/>
            </a:endParaRPr>
          </a:p>
          <a:p>
            <a:r>
              <a:rPr lang="en-US" dirty="0"/>
              <a:t>XXX</a:t>
            </a:r>
          </a:p>
          <a:p>
            <a:r>
              <a:rPr lang="en-US" dirty="0"/>
              <a:t>XXX</a:t>
            </a:r>
          </a:p>
          <a:p>
            <a:r>
              <a:rPr lang="en-US" dirty="0"/>
              <a:t>XXX</a:t>
            </a:r>
          </a:p>
        </p:txBody>
      </p:sp>
    </p:spTree>
    <p:extLst>
      <p:ext uri="{BB962C8B-B14F-4D97-AF65-F5344CB8AC3E}">
        <p14:creationId xmlns:p14="http://schemas.microsoft.com/office/powerpoint/2010/main" val="755855825"/>
      </p:ext>
    </p:extLst>
  </p:cSld>
  <p:clrMapOvr>
    <a:masterClrMapping/>
  </p:clrMapOvr>
  <mc:AlternateContent xmlns:mc="http://schemas.openxmlformats.org/markup-compatibility/2006" xmlns:p14="http://schemas.microsoft.com/office/powerpoint/2010/main">
    <mc:Choice Requires="p14">
      <p:transition spd="slow" p14:dur="2000" advTm="98139"/>
    </mc:Choice>
    <mc:Fallback xmlns="">
      <p:transition spd="slow" advTm="9813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D31AE-DFEF-4A62-B96D-A47455C072A7}"/>
              </a:ext>
            </a:extLst>
          </p:cNvPr>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a:extLst>
              <a:ext uri="{FF2B5EF4-FFF2-40B4-BE49-F238E27FC236}">
                <a16:creationId xmlns:a16="http://schemas.microsoft.com/office/drawing/2014/main" id="{7CDCD6F7-E5B5-40F1-B513-7F9AD3D2380E}"/>
              </a:ext>
            </a:extLst>
          </p:cNvPr>
          <p:cNvSpPr>
            <a:spLocks noGrp="1"/>
          </p:cNvSpPr>
          <p:nvPr>
            <p:ph type="sldNum" sz="quarter" idx="12"/>
          </p:nvPr>
        </p:nvSpPr>
        <p:spPr/>
        <p:txBody>
          <a:bodyPr/>
          <a:lstStyle/>
          <a:p>
            <a:fld id="{86F4255C-5B9E-4286-A6CA-8C7DE48236D7}" type="slidenum">
              <a:rPr lang="en-US" smtClean="0"/>
              <a:pPr/>
              <a:t>15</a:t>
            </a:fld>
            <a:endParaRPr lang="en-US"/>
          </a:p>
        </p:txBody>
      </p:sp>
      <p:sp>
        <p:nvSpPr>
          <p:cNvPr id="6" name="Content Placeholder 1">
            <a:extLst>
              <a:ext uri="{FF2B5EF4-FFF2-40B4-BE49-F238E27FC236}">
                <a16:creationId xmlns:a16="http://schemas.microsoft.com/office/drawing/2014/main" id="{5332B3F4-42C0-4220-9BF2-D2471D5DC74A}"/>
              </a:ext>
            </a:extLst>
          </p:cNvPr>
          <p:cNvSpPr>
            <a:spLocks noGrp="1"/>
          </p:cNvSpPr>
          <p:nvPr>
            <p:ph idx="1"/>
          </p:nvPr>
        </p:nvSpPr>
        <p:spPr>
          <a:xfrm>
            <a:off x="135612" y="1165224"/>
            <a:ext cx="7876817" cy="4744086"/>
          </a:xfrm>
        </p:spPr>
        <p:txBody>
          <a:bodyPr vert="horz" lIns="91440" tIns="45720" rIns="91440" bIns="45720" rtlCol="0" anchor="t">
            <a:normAutofit/>
          </a:bodyPr>
          <a:lstStyle/>
          <a:p>
            <a:pPr marL="0" indent="0" algn="ctr">
              <a:buNone/>
            </a:pPr>
            <a:r>
              <a:rPr lang="en-US" sz="4000" dirty="0"/>
              <a:t>Thank you</a:t>
            </a:r>
            <a:endParaRPr lang="en-US" sz="2200" dirty="0"/>
          </a:p>
        </p:txBody>
      </p:sp>
    </p:spTree>
    <p:extLst>
      <p:ext uri="{BB962C8B-B14F-4D97-AF65-F5344CB8AC3E}">
        <p14:creationId xmlns:p14="http://schemas.microsoft.com/office/powerpoint/2010/main" val="708858028"/>
      </p:ext>
    </p:extLst>
  </p:cSld>
  <p:clrMapOvr>
    <a:masterClrMapping/>
  </p:clrMapOvr>
  <mc:AlternateContent xmlns:mc="http://schemas.openxmlformats.org/markup-compatibility/2006" xmlns:p14="http://schemas.microsoft.com/office/powerpoint/2010/main">
    <mc:Choice Requires="p14">
      <p:transition spd="slow" p14:dur="2000" advTm="16295"/>
    </mc:Choice>
    <mc:Fallback xmlns="">
      <p:transition spd="slow" advTm="162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2</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Purpose &amp; Agenda</a:t>
            </a:r>
          </a:p>
        </p:txBody>
      </p:sp>
      <p:sp>
        <p:nvSpPr>
          <p:cNvPr id="2" name="TextBox 1"/>
          <p:cNvSpPr txBox="1"/>
          <p:nvPr/>
        </p:nvSpPr>
        <p:spPr>
          <a:xfrm>
            <a:off x="152400" y="1116449"/>
            <a:ext cx="8991600" cy="4278094"/>
          </a:xfrm>
          <a:prstGeom prst="rect">
            <a:avLst/>
          </a:prstGeom>
          <a:noFill/>
        </p:spPr>
        <p:txBody>
          <a:bodyPr wrap="square" rtlCol="0" anchor="t">
            <a:spAutoFit/>
          </a:bodyPr>
          <a:lstStyle/>
          <a:p>
            <a:r>
              <a:rPr lang="en-US" sz="2400" b="1" dirty="0">
                <a:latin typeface="Arial"/>
                <a:cs typeface="Arial"/>
              </a:rPr>
              <a:t>Purpose</a:t>
            </a:r>
          </a:p>
          <a:p>
            <a:r>
              <a:rPr lang="en-US" sz="2000" dirty="0">
                <a:latin typeface="Arial"/>
                <a:cs typeface="Arial"/>
              </a:rPr>
              <a:t>This brief is an executive level overview of analysis on used Vehicle Buying that and offers inference and prediction models to improve transactions for buyers and sellers.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b="1" dirty="0">
                <a:latin typeface="Arial"/>
                <a:cs typeface="Arial"/>
              </a:rPr>
              <a:t>Agenda</a:t>
            </a:r>
          </a:p>
          <a:p>
            <a:pPr marL="342900" indent="-342900">
              <a:buFont typeface="Arial" panose="020B0604020202020204" pitchFamily="34" charset="0"/>
              <a:buChar char="•"/>
            </a:pPr>
            <a:r>
              <a:rPr lang="en-US" sz="2000" dirty="0">
                <a:latin typeface="Arial"/>
                <a:cs typeface="Arial"/>
              </a:rPr>
              <a:t>Project Summary</a:t>
            </a:r>
          </a:p>
          <a:p>
            <a:pPr marL="342900" indent="-342900">
              <a:buFont typeface="Arial" panose="020B0604020202020204" pitchFamily="34" charset="0"/>
              <a:buChar char="•"/>
            </a:pPr>
            <a:r>
              <a:rPr lang="en-US" sz="2000" dirty="0">
                <a:latin typeface="Arial"/>
                <a:cs typeface="Arial"/>
              </a:rPr>
              <a:t>Research Questions</a:t>
            </a:r>
          </a:p>
          <a:p>
            <a:pPr marL="342900" indent="-342900">
              <a:buFont typeface="Arial" panose="020B0604020202020204" pitchFamily="34" charset="0"/>
              <a:buChar char="•"/>
            </a:pPr>
            <a:r>
              <a:rPr lang="en-US" sz="2000" dirty="0">
                <a:latin typeface="Arial"/>
                <a:cs typeface="Arial"/>
              </a:rPr>
              <a:t>Data Summary and Treatment</a:t>
            </a:r>
          </a:p>
          <a:p>
            <a:pPr marL="342900" indent="-342900">
              <a:buFont typeface="Arial" panose="020B0604020202020204" pitchFamily="34" charset="0"/>
              <a:buChar char="•"/>
            </a:pPr>
            <a:r>
              <a:rPr lang="en-US" sz="2000" dirty="0">
                <a:latin typeface="Arial"/>
                <a:cs typeface="Arial"/>
              </a:rPr>
              <a:t>Exploratory Data Analysis</a:t>
            </a:r>
            <a:endParaRPr lang="en-US" sz="2000" dirty="0">
              <a:latin typeface="Arial"/>
              <a:cs typeface="Arial" panose="020B0604020202020204" pitchFamily="34" charset="0"/>
            </a:endParaRPr>
          </a:p>
          <a:p>
            <a:pPr marL="342900" indent="-342900">
              <a:buFont typeface="Arial" panose="020B0604020202020204" pitchFamily="34" charset="0"/>
              <a:buChar char="•"/>
            </a:pPr>
            <a:r>
              <a:rPr lang="en-US" sz="2000" dirty="0">
                <a:latin typeface="Arial"/>
                <a:cs typeface="Arial"/>
              </a:rPr>
              <a:t>Modeling</a:t>
            </a:r>
          </a:p>
          <a:p>
            <a:pPr marL="342900" indent="-342900">
              <a:buFont typeface="Arial" panose="020B0604020202020204" pitchFamily="34" charset="0"/>
              <a:buChar char="•"/>
            </a:pPr>
            <a:r>
              <a:rPr lang="en-US" sz="2000" dirty="0">
                <a:latin typeface="Arial"/>
                <a:cs typeface="Arial"/>
              </a:rPr>
              <a:t>Conclusion</a:t>
            </a:r>
            <a:endParaRPr lang="en-US" sz="1400" dirty="0">
              <a:latin typeface="Arial"/>
              <a:cs typeface="Arial"/>
            </a:endParaRPr>
          </a:p>
        </p:txBody>
      </p:sp>
    </p:spTree>
    <p:extLst>
      <p:ext uri="{BB962C8B-B14F-4D97-AF65-F5344CB8AC3E}">
        <p14:creationId xmlns:p14="http://schemas.microsoft.com/office/powerpoint/2010/main" val="2783370525"/>
      </p:ext>
    </p:extLst>
  </p:cSld>
  <p:clrMapOvr>
    <a:masterClrMapping/>
  </p:clrMapOvr>
  <mc:AlternateContent xmlns:mc="http://schemas.openxmlformats.org/markup-compatibility/2006" xmlns:p14="http://schemas.microsoft.com/office/powerpoint/2010/main">
    <mc:Choice Requires="p14">
      <p:transition spd="slow" p14:dur="2000" advTm="31864"/>
    </mc:Choice>
    <mc:Fallback xmlns="">
      <p:transition spd="slow" advTm="318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3</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a:t>Project Summary</a:t>
            </a:r>
          </a:p>
        </p:txBody>
      </p:sp>
      <p:sp>
        <p:nvSpPr>
          <p:cNvPr id="2" name="TextBox 1"/>
          <p:cNvSpPr txBox="1"/>
          <p:nvPr/>
        </p:nvSpPr>
        <p:spPr>
          <a:xfrm>
            <a:off x="152400" y="1116449"/>
            <a:ext cx="8991600" cy="4493538"/>
          </a:xfrm>
          <a:prstGeom prst="rect">
            <a:avLst/>
          </a:prstGeom>
          <a:noFill/>
        </p:spPr>
        <p:txBody>
          <a:bodyPr wrap="square" rtlCol="0" anchor="t">
            <a:spAutoFit/>
          </a:bodyPr>
          <a:lstStyle/>
          <a:p>
            <a:r>
              <a:rPr lang="en-US" b="1" dirty="0">
                <a:latin typeface="Arial" panose="020B0604020202020204" pitchFamily="34" charset="0"/>
                <a:ea typeface="+mn-lt"/>
                <a:cs typeface="Arial" panose="020B0604020202020204" pitchFamily="34" charset="0"/>
              </a:rPr>
              <a:t>Project Objective:  </a:t>
            </a:r>
            <a:endParaRPr lang="en-US" sz="1600" dirty="0">
              <a:latin typeface="Arial" panose="020B0604020202020204" pitchFamily="34" charset="0"/>
              <a:ea typeface="+mn-lt"/>
              <a:cs typeface="Arial" panose="020B0604020202020204" pitchFamily="34" charset="0"/>
            </a:endParaRPr>
          </a:p>
          <a:p>
            <a:pPr marL="342900" indent="-342900">
              <a:buFont typeface="Arial"/>
              <a:buChar char="•"/>
            </a:pPr>
            <a:r>
              <a:rPr lang="en-US" dirty="0">
                <a:latin typeface="Arial" panose="020B0604020202020204" pitchFamily="34" charset="0"/>
                <a:ea typeface="+mn-lt"/>
                <a:cs typeface="Arial" panose="020B0604020202020204" pitchFamily="34" charset="0"/>
              </a:rPr>
              <a:t>XXXXX</a:t>
            </a:r>
            <a:endParaRPr lang="en-US" sz="1600" dirty="0">
              <a:latin typeface="Arial" panose="020B0604020202020204" pitchFamily="34" charset="0"/>
              <a:ea typeface="+mn-lt"/>
              <a:cs typeface="Arial" panose="020B0604020202020204" pitchFamily="34" charset="0"/>
            </a:endParaRPr>
          </a:p>
          <a:p>
            <a:endParaRPr lang="en-US" dirty="0">
              <a:latin typeface="Arial" panose="020B0604020202020204" pitchFamily="34" charset="0"/>
              <a:ea typeface="+mn-lt"/>
              <a:cs typeface="Arial" panose="020B0604020202020204" pitchFamily="34" charset="0"/>
            </a:endParaRPr>
          </a:p>
          <a:p>
            <a:r>
              <a:rPr lang="en-US" b="1" dirty="0">
                <a:latin typeface="Arial" panose="020B0604020202020204" pitchFamily="34" charset="0"/>
                <a:ea typeface="+mn-lt"/>
                <a:cs typeface="Arial" panose="020B0604020202020204" pitchFamily="34" charset="0"/>
              </a:rPr>
              <a:t>Data:</a:t>
            </a:r>
            <a:r>
              <a:rPr lang="en-US" dirty="0">
                <a:latin typeface="Arial" panose="020B0604020202020204" pitchFamily="34" charset="0"/>
                <a:ea typeface="+mn-lt"/>
                <a:cs typeface="Arial" panose="020B0604020202020204" pitchFamily="34" charset="0"/>
              </a:rPr>
              <a:t> </a:t>
            </a:r>
            <a:endParaRPr lang="en-US" sz="1600" dirty="0">
              <a:latin typeface="Arial" panose="020B0604020202020204" pitchFamily="34" charset="0"/>
              <a:ea typeface="+mn-lt"/>
              <a:cs typeface="Arial" panose="020B0604020202020204" pitchFamily="34" charset="0"/>
            </a:endParaRPr>
          </a:p>
          <a:p>
            <a:pPr marL="342900" indent="-342900">
              <a:buFont typeface="Arial"/>
              <a:buChar char="•"/>
            </a:pPr>
            <a:r>
              <a:rPr lang="en-US" dirty="0">
                <a:latin typeface="Arial" panose="020B0604020202020204" pitchFamily="34" charset="0"/>
                <a:ea typeface="+mn-lt"/>
                <a:cs typeface="Arial" panose="020B0604020202020204" pitchFamily="34" charset="0"/>
              </a:rPr>
              <a:t>XXX</a:t>
            </a:r>
          </a:p>
          <a:p>
            <a:pPr marL="342900" indent="-342900">
              <a:buFont typeface="Arial"/>
              <a:buChar char="•"/>
            </a:pPr>
            <a:r>
              <a:rPr lang="en-US" dirty="0">
                <a:latin typeface="Arial" panose="020B0604020202020204" pitchFamily="34" charset="0"/>
                <a:ea typeface="+mn-lt"/>
                <a:cs typeface="Arial" panose="020B0604020202020204" pitchFamily="34" charset="0"/>
              </a:rPr>
              <a:t>XXX</a:t>
            </a:r>
          </a:p>
          <a:p>
            <a:pPr marL="342900" indent="-342900">
              <a:buFont typeface="Arial"/>
              <a:buChar char="•"/>
            </a:pPr>
            <a:r>
              <a:rPr lang="en-US" dirty="0">
                <a:latin typeface="Arial" panose="020B0604020202020204" pitchFamily="34" charset="0"/>
                <a:ea typeface="+mn-lt"/>
                <a:cs typeface="Arial" panose="020B0604020202020204" pitchFamily="34" charset="0"/>
              </a:rPr>
              <a:t>XXX</a:t>
            </a:r>
          </a:p>
          <a:p>
            <a:endParaRPr lang="en-US" dirty="0">
              <a:latin typeface="Arial" panose="020B0604020202020204" pitchFamily="34" charset="0"/>
              <a:ea typeface="+mn-lt"/>
              <a:cs typeface="Arial" panose="020B0604020202020204" pitchFamily="34" charset="0"/>
            </a:endParaRPr>
          </a:p>
          <a:p>
            <a:r>
              <a:rPr lang="en-US" b="1" dirty="0">
                <a:latin typeface="Arial" panose="020B0604020202020204" pitchFamily="34" charset="0"/>
                <a:ea typeface="+mn-lt"/>
                <a:cs typeface="Arial" panose="020B0604020202020204" pitchFamily="34" charset="0"/>
              </a:rPr>
              <a:t>Key Predictors:</a:t>
            </a:r>
            <a:endParaRPr lang="en-US" sz="1600" b="1" dirty="0">
              <a:latin typeface="Arial" panose="020B0604020202020204" pitchFamily="34" charset="0"/>
              <a:ea typeface="+mn-lt"/>
              <a:cs typeface="Arial" panose="020B0604020202020204" pitchFamily="34" charset="0"/>
            </a:endParaRPr>
          </a:p>
          <a:p>
            <a:pPr marL="285750" indent="-285750">
              <a:buFont typeface="Arial"/>
              <a:buChar char="•"/>
            </a:pPr>
            <a:r>
              <a:rPr lang="en-US" dirty="0">
                <a:latin typeface="Arial" panose="020B0604020202020204" pitchFamily="34" charset="0"/>
                <a:ea typeface="+mn-lt"/>
                <a:cs typeface="Arial" panose="020B0604020202020204" pitchFamily="34" charset="0"/>
              </a:rPr>
              <a:t>XXXX</a:t>
            </a:r>
          </a:p>
          <a:p>
            <a:pPr marL="285750" indent="-285750">
              <a:buFont typeface="Arial"/>
              <a:buChar char="•"/>
            </a:pPr>
            <a:r>
              <a:rPr lang="en-US" dirty="0">
                <a:latin typeface="Arial" panose="020B0604020202020204" pitchFamily="34" charset="0"/>
                <a:ea typeface="+mn-lt"/>
                <a:cs typeface="Arial" panose="020B0604020202020204" pitchFamily="34" charset="0"/>
              </a:rPr>
              <a:t>XXX</a:t>
            </a:r>
          </a:p>
          <a:p>
            <a:pPr marL="285750" indent="-285750">
              <a:buFont typeface="Arial"/>
              <a:buChar char="•"/>
            </a:pPr>
            <a:endParaRPr lang="en-US" sz="1600" dirty="0">
              <a:latin typeface="Arial" panose="020B0604020202020204" pitchFamily="34" charset="0"/>
              <a:ea typeface="+mn-lt"/>
              <a:cs typeface="Arial" panose="020B0604020202020204" pitchFamily="34" charset="0"/>
            </a:endParaRPr>
          </a:p>
          <a:p>
            <a:r>
              <a:rPr lang="en-US" b="1" dirty="0">
                <a:latin typeface="Arial" panose="020B0604020202020204" pitchFamily="34" charset="0"/>
                <a:ea typeface="+mn-lt"/>
                <a:cs typeface="Arial" panose="020B0604020202020204" pitchFamily="34" charset="0"/>
              </a:rPr>
              <a:t>Approach:</a:t>
            </a:r>
            <a:r>
              <a:rPr lang="en-US" dirty="0">
                <a:latin typeface="Arial" panose="020B0604020202020204" pitchFamily="34" charset="0"/>
                <a:ea typeface="+mn-lt"/>
                <a:cs typeface="Arial" panose="020B0604020202020204" pitchFamily="34" charset="0"/>
              </a:rPr>
              <a:t> </a:t>
            </a:r>
          </a:p>
          <a:p>
            <a:pPr marL="285750" indent="-285750">
              <a:buFont typeface="Arial"/>
              <a:buChar char="•"/>
            </a:pPr>
            <a:r>
              <a:rPr lang="en-US" dirty="0">
                <a:latin typeface="Arial" panose="020B0604020202020204" pitchFamily="34" charset="0"/>
                <a:ea typeface="+mn-lt"/>
                <a:cs typeface="Arial" panose="020B0604020202020204" pitchFamily="34" charset="0"/>
              </a:rPr>
              <a:t>Through descriptive statistics, visualizations, and modelling, identify key differentiating features that help explain the variance in vehicle prices and market timings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417246"/>
      </p:ext>
    </p:extLst>
  </p:cSld>
  <p:clrMapOvr>
    <a:masterClrMapping/>
  </p:clrMapOvr>
  <mc:AlternateContent xmlns:mc="http://schemas.openxmlformats.org/markup-compatibility/2006" xmlns:p14="http://schemas.microsoft.com/office/powerpoint/2010/main">
    <mc:Choice Requires="p14">
      <p:transition spd="slow" p14:dur="2000" advTm="77233"/>
    </mc:Choice>
    <mc:Fallback xmlns="">
      <p:transition spd="slow" advTm="772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4</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a:normAutofit lnSpcReduction="10000"/>
          </a:bodyPr>
          <a:lstStyle/>
          <a:p>
            <a:r>
              <a:rPr lang="en-US" dirty="0"/>
              <a:t>Research Questions</a:t>
            </a:r>
          </a:p>
        </p:txBody>
      </p:sp>
      <p:sp>
        <p:nvSpPr>
          <p:cNvPr id="2" name="TextBox 1"/>
          <p:cNvSpPr txBox="1"/>
          <p:nvPr/>
        </p:nvSpPr>
        <p:spPr>
          <a:xfrm>
            <a:off x="152400" y="1116449"/>
            <a:ext cx="8991600" cy="3170099"/>
          </a:xfrm>
          <a:prstGeom prst="rect">
            <a:avLst/>
          </a:prstGeom>
          <a:noFill/>
        </p:spPr>
        <p:txBody>
          <a:bodyPr wrap="square" rtlCol="0" anchor="t">
            <a:spAutoFit/>
          </a:bodyPr>
          <a:lstStyle/>
          <a:p>
            <a:r>
              <a:rPr lang="en-US" sz="2000" dirty="0">
                <a:latin typeface="Arial" panose="020B0604020202020204" pitchFamily="34" charset="0"/>
                <a:cs typeface="Arial" panose="020B0604020202020204" pitchFamily="34" charset="0"/>
              </a:rPr>
              <a:t>Questions that focused the analysis:</a:t>
            </a:r>
          </a:p>
          <a:p>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ea typeface="+mn-lt"/>
                <a:cs typeface="Arial" panose="020B0604020202020204" pitchFamily="34" charset="0"/>
              </a:rPr>
              <a:t>What underlying patterns exist in the data?  Is there something there that we can’t see?  How can the data be clustered/assigned persona? </a:t>
            </a:r>
            <a:r>
              <a:rPr lang="en-US" sz="2000" b="1" dirty="0">
                <a:latin typeface="Arial" panose="020B0604020202020204" pitchFamily="34" charset="0"/>
                <a:ea typeface="+mn-lt"/>
                <a:cs typeface="Arial" panose="020B0604020202020204" pitchFamily="34" charset="0"/>
              </a:rPr>
              <a:t>[Cluster Analysis/PCA]</a:t>
            </a:r>
            <a:endParaRPr lang="en-US" b="1" dirty="0">
              <a:latin typeface="Arial" panose="020B0604020202020204" pitchFamily="34" charset="0"/>
              <a:ea typeface="+mn-lt"/>
              <a:cs typeface="Arial" panose="020B0604020202020204" pitchFamily="34" charset="0"/>
            </a:endParaRPr>
          </a:p>
          <a:p>
            <a:pPr marL="457200" indent="-457200">
              <a:buAutoNum type="arabicPeriod"/>
            </a:pPr>
            <a:endParaRPr lang="en-US" sz="2000" dirty="0">
              <a:latin typeface="Arial" panose="020B0604020202020204" pitchFamily="34" charset="0"/>
              <a:ea typeface="+mn-lt"/>
              <a:cs typeface="Arial" panose="020B0604020202020204" pitchFamily="34" charset="0"/>
            </a:endParaRPr>
          </a:p>
          <a:p>
            <a:pPr marL="457200" indent="-457200">
              <a:buAutoNum type="arabicPeriod"/>
            </a:pPr>
            <a:r>
              <a:rPr lang="en-US" sz="2000" dirty="0">
                <a:latin typeface="Arial" panose="020B0604020202020204" pitchFamily="34" charset="0"/>
                <a:ea typeface="+mn-lt"/>
                <a:cs typeface="Arial" panose="020B0604020202020204" pitchFamily="34" charset="0"/>
              </a:rPr>
              <a:t>XXXXXXX?  </a:t>
            </a:r>
            <a:r>
              <a:rPr lang="en-US" sz="2000" b="1" dirty="0">
                <a:latin typeface="Arial" panose="020B0604020202020204" pitchFamily="34" charset="0"/>
                <a:ea typeface="+mn-lt"/>
                <a:cs typeface="Arial" panose="020B0604020202020204" pitchFamily="34" charset="0"/>
              </a:rPr>
              <a:t>[OLS Regression Analysis]</a:t>
            </a:r>
          </a:p>
          <a:p>
            <a:pPr marL="457200" indent="-457200">
              <a:buAutoNum type="arabicPeriod"/>
            </a:pPr>
            <a:endParaRPr lang="en-US" sz="2000" dirty="0">
              <a:latin typeface="Arial" panose="020B0604020202020204" pitchFamily="34" charset="0"/>
              <a:ea typeface="+mn-lt"/>
              <a:cs typeface="Arial" panose="020B0604020202020204" pitchFamily="34" charset="0"/>
            </a:endParaRPr>
          </a:p>
          <a:p>
            <a:pPr marL="457200" indent="-457200">
              <a:buAutoNum type="arabicPeriod"/>
            </a:pPr>
            <a:r>
              <a:rPr lang="en-US" sz="2000" dirty="0">
                <a:latin typeface="Arial" panose="020B0604020202020204" pitchFamily="34" charset="0"/>
                <a:ea typeface="+mn-lt"/>
                <a:cs typeface="Arial" panose="020B0604020202020204" pitchFamily="34" charset="0"/>
              </a:rPr>
              <a:t>How do we best predict XXXXX </a:t>
            </a:r>
            <a:r>
              <a:rPr lang="en-US" sz="2000" b="1" dirty="0">
                <a:latin typeface="Arial" panose="020B0604020202020204" pitchFamily="34" charset="0"/>
                <a:ea typeface="+mn-lt"/>
                <a:cs typeface="Arial" panose="020B0604020202020204" pitchFamily="34" charset="0"/>
              </a:rPr>
              <a:t>[Decision Tree Classification]</a:t>
            </a:r>
            <a:endParaRPr lang="en-US" b="1" dirty="0">
              <a:latin typeface="Arial" panose="020B0604020202020204" pitchFamily="34" charset="0"/>
              <a:ea typeface="+mn-lt"/>
              <a:cs typeface="Arial" panose="020B0604020202020204" pitchFamily="34" charset="0"/>
            </a:endParaRPr>
          </a:p>
          <a:p>
            <a:pPr marL="457200" indent="-457200">
              <a:buAutoNum type="arabicPeriod"/>
            </a:pPr>
            <a:endParaRPr lang="en-US" sz="2000"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2033467542"/>
      </p:ext>
    </p:extLst>
  </p:cSld>
  <p:clrMapOvr>
    <a:masterClrMapping/>
  </p:clrMapOvr>
  <mc:AlternateContent xmlns:mc="http://schemas.openxmlformats.org/markup-compatibility/2006" xmlns:p14="http://schemas.microsoft.com/office/powerpoint/2010/main">
    <mc:Choice Requires="p14">
      <p:transition spd="slow" p14:dur="2000" advTm="73842"/>
    </mc:Choice>
    <mc:Fallback xmlns="">
      <p:transition spd="slow" advTm="738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5</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Data Summary</a:t>
            </a:r>
            <a:endParaRPr lang="en-US" dirty="0"/>
          </a:p>
        </p:txBody>
      </p:sp>
      <p:sp>
        <p:nvSpPr>
          <p:cNvPr id="2" name="TextBox 1"/>
          <p:cNvSpPr txBox="1"/>
          <p:nvPr/>
        </p:nvSpPr>
        <p:spPr>
          <a:xfrm>
            <a:off x="152400" y="1116449"/>
            <a:ext cx="8730584" cy="3539430"/>
          </a:xfrm>
          <a:prstGeom prst="rect">
            <a:avLst/>
          </a:prstGeom>
          <a:noFill/>
        </p:spPr>
        <p:txBody>
          <a:bodyPr wrap="square" rtlCol="0" anchor="t">
            <a:spAutoFit/>
          </a:bodyPr>
          <a:lstStyle/>
          <a:p>
            <a:r>
              <a:rPr lang="en-US" sz="1600" b="1" dirty="0">
                <a:latin typeface="Arial" panose="020B0604020202020204" pitchFamily="34" charset="0"/>
                <a:ea typeface="+mn-lt"/>
                <a:cs typeface="Arial" panose="020B0604020202020204" pitchFamily="34" charset="0"/>
              </a:rPr>
              <a:t>The Data</a:t>
            </a:r>
            <a:endParaRPr lang="en-US" sz="2400" dirty="0">
              <a:latin typeface="Arial" panose="020B0604020202020204" pitchFamily="34" charset="0"/>
              <a:cs typeface="Arial" panose="020B0604020202020204" pitchFamily="34" charset="0"/>
            </a:endParaRPr>
          </a:p>
          <a:p>
            <a:pPr marL="171450" indent="-171450">
              <a:buFont typeface="Arial"/>
              <a:buChar char="•"/>
            </a:pPr>
            <a:r>
              <a:rPr lang="en-US" sz="1600" dirty="0">
                <a:latin typeface="Arial" panose="020B0604020202020204" pitchFamily="34" charset="0"/>
                <a:ea typeface="+mn-lt"/>
                <a:cs typeface="Arial" panose="020B0604020202020204" pitchFamily="34" charset="0"/>
              </a:rPr>
              <a:t>XXX</a:t>
            </a:r>
          </a:p>
          <a:p>
            <a:pPr marL="171450" indent="-171450">
              <a:buFont typeface="Arial"/>
              <a:buChar char="•"/>
            </a:pPr>
            <a:r>
              <a:rPr lang="en-US" sz="1600" dirty="0">
                <a:latin typeface="Arial" panose="020B0604020202020204" pitchFamily="34" charset="0"/>
                <a:cs typeface="Arial" panose="020B0604020202020204" pitchFamily="34" charset="0"/>
              </a:rPr>
              <a:t>XXXX</a:t>
            </a:r>
            <a:endParaRPr lang="en-US" sz="1600" dirty="0">
              <a:latin typeface="Arial" panose="020B0604020202020204" pitchFamily="34" charset="0"/>
              <a:ea typeface="+mn-lt"/>
              <a:cs typeface="Arial" panose="020B0604020202020204" pitchFamily="34" charset="0"/>
            </a:endParaRPr>
          </a:p>
          <a:p>
            <a:endParaRPr lang="en-US" sz="1600" b="1" dirty="0">
              <a:latin typeface="Arial" panose="020B0604020202020204" pitchFamily="34" charset="0"/>
              <a:ea typeface="+mn-lt"/>
              <a:cs typeface="Arial" panose="020B0604020202020204" pitchFamily="34" charset="0"/>
            </a:endParaRPr>
          </a:p>
          <a:p>
            <a:r>
              <a:rPr lang="en-US" sz="1600" b="1" dirty="0">
                <a:latin typeface="Arial" panose="020B0604020202020204" pitchFamily="34" charset="0"/>
                <a:ea typeface="+mn-lt"/>
                <a:cs typeface="Arial" panose="020B0604020202020204" pitchFamily="34" charset="0"/>
              </a:rPr>
              <a:t>Treatment for Missing Data</a:t>
            </a:r>
          </a:p>
          <a:p>
            <a:pPr marL="285750" indent="-285750">
              <a:buFont typeface="Arial" panose="020B0604020202020204" pitchFamily="34" charset="0"/>
              <a:buChar char="•"/>
            </a:pPr>
            <a:r>
              <a:rPr lang="en-US" sz="1600" dirty="0">
                <a:latin typeface="Arial" panose="020B0604020202020204" pitchFamily="34" charset="0"/>
                <a:ea typeface="Calibri" panose="020F0502020204030204" pitchFamily="34" charset="0"/>
                <a:cs typeface="Arial" panose="020B0604020202020204" pitchFamily="34" charset="0"/>
              </a:rPr>
              <a:t>XXXX</a:t>
            </a:r>
          </a:p>
          <a:p>
            <a:pPr marL="285750" indent="-285750">
              <a:buFont typeface="Arial" panose="020B0604020202020204" pitchFamily="34" charset="0"/>
              <a:buChar char="•"/>
            </a:pPr>
            <a:endParaRPr lang="en-US" sz="1600"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XXX</a:t>
            </a:r>
          </a:p>
          <a:p>
            <a:pPr marL="285750"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XXX</a:t>
            </a:r>
          </a:p>
          <a:p>
            <a:pPr marL="285750"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XXX</a:t>
            </a:r>
          </a:p>
          <a:p>
            <a:pPr marL="285750" indent="-285750">
              <a:buFont typeface="Arial" panose="020B0604020202020204" pitchFamily="34" charset="0"/>
              <a:buChar char="•"/>
            </a:pPr>
            <a:endParaRPr lang="en-US" sz="1600" dirty="0">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XX</a:t>
            </a:r>
          </a:p>
        </p:txBody>
      </p:sp>
    </p:spTree>
    <p:extLst>
      <p:ext uri="{BB962C8B-B14F-4D97-AF65-F5344CB8AC3E}">
        <p14:creationId xmlns:p14="http://schemas.microsoft.com/office/powerpoint/2010/main" val="1121557090"/>
      </p:ext>
    </p:extLst>
  </p:cSld>
  <p:clrMapOvr>
    <a:masterClrMapping/>
  </p:clrMapOvr>
  <mc:AlternateContent xmlns:mc="http://schemas.openxmlformats.org/markup-compatibility/2006" xmlns:p14="http://schemas.microsoft.com/office/powerpoint/2010/main">
    <mc:Choice Requires="p14">
      <p:transition spd="slow" p14:dur="2000" advTm="167878"/>
    </mc:Choice>
    <mc:Fallback xmlns="">
      <p:transition spd="slow" advTm="1678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6</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(1 of 5)</a:t>
            </a:r>
            <a:endParaRPr lang="en-US" dirty="0"/>
          </a:p>
        </p:txBody>
      </p:sp>
    </p:spTree>
    <p:extLst>
      <p:ext uri="{BB962C8B-B14F-4D97-AF65-F5344CB8AC3E}">
        <p14:creationId xmlns:p14="http://schemas.microsoft.com/office/powerpoint/2010/main" val="2559119551"/>
      </p:ext>
    </p:extLst>
  </p:cSld>
  <p:clrMapOvr>
    <a:masterClrMapping/>
  </p:clrMapOvr>
  <mc:AlternateContent xmlns:mc="http://schemas.openxmlformats.org/markup-compatibility/2006" xmlns:p14="http://schemas.microsoft.com/office/powerpoint/2010/main">
    <mc:Choice Requires="p14">
      <p:transition spd="slow" p14:dur="2000" advTm="48076"/>
    </mc:Choice>
    <mc:Fallback xmlns="">
      <p:transition spd="slow" advTm="480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7</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(2 of 5)</a:t>
            </a:r>
            <a:endParaRPr lang="en-US" dirty="0"/>
          </a:p>
        </p:txBody>
      </p:sp>
    </p:spTree>
    <p:extLst>
      <p:ext uri="{BB962C8B-B14F-4D97-AF65-F5344CB8AC3E}">
        <p14:creationId xmlns:p14="http://schemas.microsoft.com/office/powerpoint/2010/main" val="3350184800"/>
      </p:ext>
    </p:extLst>
  </p:cSld>
  <p:clrMapOvr>
    <a:masterClrMapping/>
  </p:clrMapOvr>
  <mc:AlternateContent xmlns:mc="http://schemas.openxmlformats.org/markup-compatibility/2006" xmlns:p14="http://schemas.microsoft.com/office/powerpoint/2010/main">
    <mc:Choice Requires="p14">
      <p:transition spd="slow" p14:dur="2000" advTm="50362"/>
    </mc:Choice>
    <mc:Fallback xmlns="">
      <p:transition spd="slow" advTm="5036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8</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(3 of 5)</a:t>
            </a:r>
            <a:endParaRPr lang="en-US" dirty="0"/>
          </a:p>
        </p:txBody>
      </p:sp>
    </p:spTree>
    <p:extLst>
      <p:ext uri="{BB962C8B-B14F-4D97-AF65-F5344CB8AC3E}">
        <p14:creationId xmlns:p14="http://schemas.microsoft.com/office/powerpoint/2010/main" val="738431528"/>
      </p:ext>
    </p:extLst>
  </p:cSld>
  <p:clrMapOvr>
    <a:masterClrMapping/>
  </p:clrMapOvr>
  <mc:AlternateContent xmlns:mc="http://schemas.openxmlformats.org/markup-compatibility/2006" xmlns:p14="http://schemas.microsoft.com/office/powerpoint/2010/main">
    <mc:Choice Requires="p14">
      <p:transition spd="slow" p14:dur="2000" advTm="26897"/>
    </mc:Choice>
    <mc:Fallback xmlns="">
      <p:transition spd="slow" advTm="268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639762"/>
          </a:xfrm>
        </p:spPr>
        <p:txBody>
          <a:bodyPr>
            <a:normAutofit fontScale="90000"/>
          </a:bodyPr>
          <a:lstStyle/>
          <a:p>
            <a:r>
              <a:rPr lang="en-US" dirty="0">
                <a:solidFill>
                  <a:srgbClr val="304CB2"/>
                </a:solidFill>
              </a:rPr>
              <a:t>Used Vehicle Buying</a:t>
            </a:r>
          </a:p>
        </p:txBody>
      </p:sp>
      <p:sp>
        <p:nvSpPr>
          <p:cNvPr id="4" name="Slide Number Placeholder 3"/>
          <p:cNvSpPr>
            <a:spLocks noGrp="1"/>
          </p:cNvSpPr>
          <p:nvPr>
            <p:ph type="sldNum" sz="quarter" idx="12"/>
          </p:nvPr>
        </p:nvSpPr>
        <p:spPr>
          <a:xfrm>
            <a:off x="70208" y="6400800"/>
            <a:ext cx="419100" cy="381000"/>
          </a:xfrm>
        </p:spPr>
        <p:txBody>
          <a:bodyPr/>
          <a:lstStyle/>
          <a:p>
            <a:fld id="{86F4255C-5B9E-4286-A6CA-8C7DE48236D7}" type="slidenum">
              <a:rPr lang="en-US" sz="1100" smtClean="0">
                <a:latin typeface="Arial" panose="020B0604020202020204" pitchFamily="34" charset="0"/>
                <a:cs typeface="Arial" panose="020B0604020202020204" pitchFamily="34" charset="0"/>
              </a:rPr>
              <a:pPr/>
              <a:t>9</a:t>
            </a:fld>
            <a:endParaRPr lang="en-US" sz="110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p:txBody>
          <a:bodyPr vert="horz" lIns="228600" tIns="137160" rIns="91440" bIns="45720" rtlCol="0" anchor="t">
            <a:normAutofit lnSpcReduction="10000"/>
          </a:bodyPr>
          <a:lstStyle/>
          <a:p>
            <a:r>
              <a:rPr lang="en-US" dirty="0">
                <a:latin typeface="Arial"/>
                <a:cs typeface="Arial"/>
              </a:rPr>
              <a:t>Exploratory Data Analysis (4 of 5)</a:t>
            </a:r>
            <a:endParaRPr lang="en-US" dirty="0"/>
          </a:p>
        </p:txBody>
      </p:sp>
    </p:spTree>
    <p:extLst>
      <p:ext uri="{BB962C8B-B14F-4D97-AF65-F5344CB8AC3E}">
        <p14:creationId xmlns:p14="http://schemas.microsoft.com/office/powerpoint/2010/main" val="3497757903"/>
      </p:ext>
    </p:extLst>
  </p:cSld>
  <p:clrMapOvr>
    <a:masterClrMapping/>
  </p:clrMapOvr>
  <mc:AlternateContent xmlns:mc="http://schemas.openxmlformats.org/markup-compatibility/2006" xmlns:p14="http://schemas.microsoft.com/office/powerpoint/2010/main">
    <mc:Choice Requires="p14">
      <p:transition spd="slow" p14:dur="2000" advTm="30769"/>
    </mc:Choice>
    <mc:Fallback xmlns="">
      <p:transition spd="slow" advTm="30769"/>
    </mc:Fallback>
  </mc:AlternateContent>
</p:sld>
</file>

<file path=ppt/theme/theme1.xml><?xml version="1.0" encoding="utf-8"?>
<a:theme xmlns:a="http://schemas.openxmlformats.org/drawingml/2006/main" name="Waterjet Holdings Template">
  <a:themeElements>
    <a:clrScheme name="Waterjet Holdings">
      <a:dk1>
        <a:srgbClr val="474747"/>
      </a:dk1>
      <a:lt1>
        <a:srgbClr val="FFFFFF"/>
      </a:lt1>
      <a:dk2>
        <a:srgbClr val="005564"/>
      </a:dk2>
      <a:lt2>
        <a:srgbClr val="BFBFBF"/>
      </a:lt2>
      <a:accent1>
        <a:srgbClr val="005596"/>
      </a:accent1>
      <a:accent2>
        <a:srgbClr val="E36C09"/>
      </a:accent2>
      <a:accent3>
        <a:srgbClr val="76923C"/>
      </a:accent3>
      <a:accent4>
        <a:srgbClr val="5F0060"/>
      </a:accent4>
      <a:accent5>
        <a:srgbClr val="548DD4"/>
      </a:accent5>
      <a:accent6>
        <a:srgbClr val="953734"/>
      </a:accent6>
      <a:hlink>
        <a:srgbClr val="76923C"/>
      </a:hlink>
      <a:folHlink>
        <a:srgbClr val="C3D69B"/>
      </a:folHlink>
    </a:clrScheme>
    <a:fontScheme name="Waterjet Holdings">
      <a:majorFont>
        <a:latin typeface="Franklin Gothic Medium"/>
        <a:ea typeface=""/>
        <a:cs typeface=""/>
      </a:majorFont>
      <a:minorFont>
        <a:latin typeface="Franklin Gothic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5ECCE90564F7498A426A145F439D51" ma:contentTypeVersion="2" ma:contentTypeDescription="Create a new document." ma:contentTypeScope="" ma:versionID="d727260121639d56b1a7974bdef7c7e7">
  <xsd:schema xmlns:xsd="http://www.w3.org/2001/XMLSchema" xmlns:xs="http://www.w3.org/2001/XMLSchema" xmlns:p="http://schemas.microsoft.com/office/2006/metadata/properties" xmlns:ns2="650aa9cd-04eb-4d24-aadd-98aedfbe499a" targetNamespace="http://schemas.microsoft.com/office/2006/metadata/properties" ma:root="true" ma:fieldsID="b3f68aa97c85cf02517fb8178d897b64" ns2:_="">
    <xsd:import namespace="650aa9cd-04eb-4d24-aadd-98aedfbe49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0aa9cd-04eb-4d24-aadd-98aedfbe49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0F97EF-1A0A-4049-979C-2ACEAD476E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B33BD26-ED12-4115-8C2A-764D77AAC174}">
  <ds:schemaRefs>
    <ds:schemaRef ds:uri="http://schemas.microsoft.com/sharepoint/v3/contenttype/forms"/>
  </ds:schemaRefs>
</ds:datastoreItem>
</file>

<file path=customXml/itemProps3.xml><?xml version="1.0" encoding="utf-8"?>
<ds:datastoreItem xmlns:ds="http://schemas.openxmlformats.org/officeDocument/2006/customXml" ds:itemID="{158BB186-7C6A-4A99-AFAE-2123F9C9EC57}">
  <ds:schemaRefs>
    <ds:schemaRef ds:uri="650aa9cd-04eb-4d24-aadd-98aedfbe49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Waterjet Holdings Template</Template>
  <TotalTime>1341</TotalTime>
  <Words>691</Words>
  <Application>Microsoft Office PowerPoint</Application>
  <PresentationFormat>On-screen Show (4:3)</PresentationFormat>
  <Paragraphs>125</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Franklin Gothic Book</vt:lpstr>
      <vt:lpstr>Franklin Gothic Medium</vt:lpstr>
      <vt:lpstr>Wingdings</vt:lpstr>
      <vt:lpstr>Waterjet Holdings Template</vt:lpstr>
      <vt:lpstr>PowerPoint Presentation</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lpstr>Used Vehicle Buying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Parlin</dc:creator>
  <cp:lastModifiedBy>Katie Parlin</cp:lastModifiedBy>
  <cp:revision>67</cp:revision>
  <cp:lastPrinted>2014-06-20T22:59:39Z</cp:lastPrinted>
  <dcterms:created xsi:type="dcterms:W3CDTF">2014-06-20T13:20:36Z</dcterms:created>
  <dcterms:modified xsi:type="dcterms:W3CDTF">2020-10-22T19:54:54Z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0x010100B45ECCE90564F7498A426A145F439D51</vt:lpwstr>
  </property>
</Properties>
</file>