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sldIdLst>
    <p:sldId id="316" r:id="rId5"/>
    <p:sldId id="404" r:id="rId6"/>
    <p:sldId id="363" r:id="rId7"/>
    <p:sldId id="415" r:id="rId8"/>
    <p:sldId id="357" r:id="rId9"/>
    <p:sldId id="358" r:id="rId10"/>
    <p:sldId id="408" r:id="rId11"/>
    <p:sldId id="412" r:id="rId12"/>
    <p:sldId id="364" r:id="rId13"/>
    <p:sldId id="410" r:id="rId14"/>
    <p:sldId id="421" r:id="rId15"/>
    <p:sldId id="384" r:id="rId16"/>
    <p:sldId id="419" r:id="rId17"/>
    <p:sldId id="367" r:id="rId18"/>
    <p:sldId id="418" r:id="rId19"/>
    <p:sldId id="417" r:id="rId20"/>
    <p:sldId id="353" r:id="rId21"/>
    <p:sldId id="420" r:id="rId22"/>
    <p:sldId id="414" r:id="rId23"/>
  </p:sldIdLst>
  <p:sldSz cx="9144000" cy="6858000" type="screen4x3"/>
  <p:notesSz cx="7043738" cy="93329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D7D31"/>
    <a:srgbClr val="E9E9E9"/>
    <a:srgbClr val="304CB2"/>
    <a:srgbClr val="474747"/>
    <a:srgbClr val="005596"/>
    <a:srgbClr val="636363"/>
    <a:srgbClr val="949C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31" autoAdjust="0"/>
  </p:normalViewPr>
  <p:slideViewPr>
    <p:cSldViewPr snapToGrid="0">
      <p:cViewPr>
        <p:scale>
          <a:sx n="125" d="100"/>
          <a:sy n="125" d="100"/>
        </p:scale>
        <p:origin x="456"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52286" cy="466646"/>
          </a:xfrm>
          <a:prstGeom prst="rect">
            <a:avLst/>
          </a:prstGeom>
        </p:spPr>
        <p:txBody>
          <a:bodyPr vert="horz" lIns="93569" tIns="46784" rIns="93569" bIns="46784" rtlCol="0"/>
          <a:lstStyle>
            <a:lvl1pPr algn="l">
              <a:defRPr sz="1200"/>
            </a:lvl1pPr>
          </a:lstStyle>
          <a:p>
            <a:endParaRPr lang="en-US"/>
          </a:p>
        </p:txBody>
      </p:sp>
      <p:sp>
        <p:nvSpPr>
          <p:cNvPr id="3" name="Date Placeholder 2"/>
          <p:cNvSpPr>
            <a:spLocks noGrp="1"/>
          </p:cNvSpPr>
          <p:nvPr>
            <p:ph type="dt" idx="1"/>
          </p:nvPr>
        </p:nvSpPr>
        <p:spPr>
          <a:xfrm>
            <a:off x="3989822" y="0"/>
            <a:ext cx="3052286" cy="466646"/>
          </a:xfrm>
          <a:prstGeom prst="rect">
            <a:avLst/>
          </a:prstGeom>
        </p:spPr>
        <p:txBody>
          <a:bodyPr vert="horz" lIns="93569" tIns="46784" rIns="93569" bIns="46784" rtlCol="0"/>
          <a:lstStyle>
            <a:lvl1pPr algn="r">
              <a:defRPr sz="1200"/>
            </a:lvl1pPr>
          </a:lstStyle>
          <a:p>
            <a:fld id="{9A8C98BA-86FC-468A-AF9E-E40E77CDCEA0}" type="datetimeFigureOut">
              <a:rPr lang="en-US" smtClean="0"/>
              <a:t>11/17/2020</a:t>
            </a:fld>
            <a:endParaRPr lang="en-US"/>
          </a:p>
        </p:txBody>
      </p:sp>
      <p:sp>
        <p:nvSpPr>
          <p:cNvPr id="4" name="Slide Image Placeholder 3"/>
          <p:cNvSpPr>
            <a:spLocks noGrp="1" noRot="1" noChangeAspect="1"/>
          </p:cNvSpPr>
          <p:nvPr>
            <p:ph type="sldImg" idx="2"/>
          </p:nvPr>
        </p:nvSpPr>
        <p:spPr>
          <a:xfrm>
            <a:off x="1190625" y="700088"/>
            <a:ext cx="4662488" cy="3498850"/>
          </a:xfrm>
          <a:prstGeom prst="rect">
            <a:avLst/>
          </a:prstGeom>
          <a:noFill/>
          <a:ln w="12700">
            <a:solidFill>
              <a:prstClr val="black"/>
            </a:solidFill>
          </a:ln>
        </p:spPr>
        <p:txBody>
          <a:bodyPr vert="horz" lIns="93569" tIns="46784" rIns="93569" bIns="46784" rtlCol="0" anchor="ctr"/>
          <a:lstStyle/>
          <a:p>
            <a:endParaRPr lang="en-US"/>
          </a:p>
        </p:txBody>
      </p:sp>
      <p:sp>
        <p:nvSpPr>
          <p:cNvPr id="5" name="Notes Placeholder 4"/>
          <p:cNvSpPr>
            <a:spLocks noGrp="1"/>
          </p:cNvSpPr>
          <p:nvPr>
            <p:ph type="body" sz="quarter" idx="3"/>
          </p:nvPr>
        </p:nvSpPr>
        <p:spPr>
          <a:xfrm>
            <a:off x="704374" y="4433134"/>
            <a:ext cx="5634990" cy="4199811"/>
          </a:xfrm>
          <a:prstGeom prst="rect">
            <a:avLst/>
          </a:prstGeom>
        </p:spPr>
        <p:txBody>
          <a:bodyPr vert="horz" lIns="93569" tIns="46784" rIns="93569" bIns="467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64648"/>
            <a:ext cx="3052286" cy="466646"/>
          </a:xfrm>
          <a:prstGeom prst="rect">
            <a:avLst/>
          </a:prstGeom>
        </p:spPr>
        <p:txBody>
          <a:bodyPr vert="horz" lIns="93569" tIns="46784" rIns="93569" bIns="46784" rtlCol="0" anchor="b"/>
          <a:lstStyle>
            <a:lvl1pPr algn="l">
              <a:defRPr sz="1200"/>
            </a:lvl1pPr>
          </a:lstStyle>
          <a:p>
            <a:endParaRPr lang="en-US"/>
          </a:p>
        </p:txBody>
      </p:sp>
      <p:sp>
        <p:nvSpPr>
          <p:cNvPr id="7" name="Slide Number Placeholder 6"/>
          <p:cNvSpPr>
            <a:spLocks noGrp="1"/>
          </p:cNvSpPr>
          <p:nvPr>
            <p:ph type="sldNum" sz="quarter" idx="5"/>
          </p:nvPr>
        </p:nvSpPr>
        <p:spPr>
          <a:xfrm>
            <a:off x="3989822" y="8864648"/>
            <a:ext cx="3052286" cy="466646"/>
          </a:xfrm>
          <a:prstGeom prst="rect">
            <a:avLst/>
          </a:prstGeom>
        </p:spPr>
        <p:txBody>
          <a:bodyPr vert="horz" lIns="93569" tIns="46784" rIns="93569" bIns="46784" rtlCol="0" anchor="b"/>
          <a:lstStyle>
            <a:lvl1pPr algn="r">
              <a:defRPr sz="1200"/>
            </a:lvl1pPr>
          </a:lstStyle>
          <a:p>
            <a:fld id="{E75AE56F-8B21-4C46-8341-DC075477247B}" type="slidenum">
              <a:rPr lang="en-US" smtClean="0"/>
              <a:t>‹#›</a:t>
            </a:fld>
            <a:endParaRPr lang="en-US"/>
          </a:p>
        </p:txBody>
      </p:sp>
    </p:spTree>
    <p:extLst>
      <p:ext uri="{BB962C8B-B14F-4D97-AF65-F5344CB8AC3E}">
        <p14:creationId xmlns:p14="http://schemas.microsoft.com/office/powerpoint/2010/main" val="23555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5AE56F-8B21-4C46-8341-DC075477247B}" type="slidenum">
              <a:rPr lang="en-US" smtClean="0"/>
              <a:t>6</a:t>
            </a:fld>
            <a:endParaRPr lang="en-US"/>
          </a:p>
        </p:txBody>
      </p:sp>
    </p:spTree>
    <p:extLst>
      <p:ext uri="{BB962C8B-B14F-4D97-AF65-F5344CB8AC3E}">
        <p14:creationId xmlns:p14="http://schemas.microsoft.com/office/powerpoint/2010/main" val="334202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Implications of imbalance</a:t>
            </a:r>
          </a:p>
        </p:txBody>
      </p:sp>
      <p:sp>
        <p:nvSpPr>
          <p:cNvPr id="4" name="Slide Number Placeholder 3"/>
          <p:cNvSpPr>
            <a:spLocks noGrp="1"/>
          </p:cNvSpPr>
          <p:nvPr>
            <p:ph type="sldNum" sz="quarter" idx="5"/>
          </p:nvPr>
        </p:nvSpPr>
        <p:spPr/>
        <p:txBody>
          <a:bodyPr/>
          <a:lstStyle/>
          <a:p>
            <a:fld id="{E75AE56F-8B21-4C46-8341-DC075477247B}" type="slidenum">
              <a:rPr lang="en-US" smtClean="0"/>
              <a:t>7</a:t>
            </a:fld>
            <a:endParaRPr lang="en-US"/>
          </a:p>
        </p:txBody>
      </p:sp>
    </p:spTree>
    <p:extLst>
      <p:ext uri="{BB962C8B-B14F-4D97-AF65-F5344CB8AC3E}">
        <p14:creationId xmlns:p14="http://schemas.microsoft.com/office/powerpoint/2010/main" val="78097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LR Grid Search: regularization parameters of 0, 0.01, and 0.02, and elastic net parameters of 0, 0.1, and 0.3. The best model had an alpha of .3 and lambda of 0</a:t>
            </a:r>
          </a:p>
          <a:p>
            <a:pPr marL="0" marR="0">
              <a:lnSpc>
                <a:spcPct val="107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RF Grid Search number of trees at 20, 30, and 40 as well as max depth of 3, 5, and 7. The best model used a max depth of 5 and 20 trees</a:t>
            </a:r>
          </a:p>
          <a:p>
            <a:pPr marL="0" marR="0">
              <a:lnSpc>
                <a:spcPct val="107000"/>
              </a:lnSpc>
              <a:spcBef>
                <a:spcPts val="0"/>
              </a:spcBef>
              <a:spcAft>
                <a:spcPts val="0"/>
              </a:spcAft>
            </a:pPr>
            <a:endParaRPr lang="en-US" sz="1800" b="1" u="sng">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b="1" u="sng">
                <a:solidFill>
                  <a:srgbClr val="000000"/>
                </a:solidFill>
                <a:effectLst/>
                <a:latin typeface="Calibri" panose="020F0502020204030204" pitchFamily="34" charset="0"/>
                <a:ea typeface="Calibri" panose="020F0502020204030204" pitchFamily="34" charset="0"/>
                <a:cs typeface="Calibri" panose="020F0502020204030204" pitchFamily="34" charset="0"/>
              </a:rPr>
              <a:t>Top 10 positive feature (LR)</a:t>
            </a: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owner_count</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0.50653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frame_damaged</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0.35975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theft_title</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0.33304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is_oemcpo</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0.28309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maximum_seating</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0.27119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transmission_display</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0.11184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fuel_type_x</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0.0397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body_type_x</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0.03769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back_legroom</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0.01895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Width 0.01353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a:effectLst/>
              <a:latin typeface="Calibri" panose="020F0502020204030204" pitchFamily="34" charset="0"/>
              <a:cs typeface="Times New Roman" panose="02020603050405020304" pitchFamily="18" charset="0"/>
            </a:endParaRPr>
          </a:p>
          <a:p>
            <a:r>
              <a:rPr lang="en-US" sz="1800" b="1" u="sng">
                <a:effectLst/>
                <a:latin typeface="Calibri" panose="020F0502020204030204" pitchFamily="34" charset="0"/>
                <a:cs typeface="Times New Roman" panose="02020603050405020304" pitchFamily="18" charset="0"/>
              </a:rPr>
              <a:t>Top 10 negative features (LR)</a:t>
            </a: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is_new</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-4.94394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Salvage -1.57354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torque_grade</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-0.87469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is_cpo</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-0.67043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franchise_dealer</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-0.5861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engine_type_x</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-0.13042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seller_rating</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-0.12277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wheel_system_x</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-0.10669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transmission_x</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-0.06613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engine_cylinders</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-0.04303</a:t>
            </a:r>
          </a:p>
          <a:p>
            <a:pPr marL="0" marR="0">
              <a:lnSpc>
                <a:spcPct val="107000"/>
              </a:lnSpc>
              <a:spcBef>
                <a:spcPts val="0"/>
              </a:spcBef>
              <a:spcAft>
                <a:spcPts val="0"/>
              </a:spcAft>
            </a:pPr>
            <a:endPar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Since the RF model uses year as the its most important feature, the model may need to be retrained annually or semi-annually to maintain accuracy overtime.  Fleet vehicles entering the used market may be of a certain vintage each year and change as fleets update their inventory.  The logistic regression model may maintain its accuracy longer as the characteristics of its most important features will not change from year to year.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75AE56F-8B21-4C46-8341-DC075477247B}" type="slidenum">
              <a:rPr lang="en-US" smtClean="0"/>
              <a:t>16</a:t>
            </a:fld>
            <a:endParaRPr lang="en-US"/>
          </a:p>
        </p:txBody>
      </p:sp>
    </p:spTree>
    <p:extLst>
      <p:ext uri="{BB962C8B-B14F-4D97-AF65-F5344CB8AC3E}">
        <p14:creationId xmlns:p14="http://schemas.microsoft.com/office/powerpoint/2010/main" val="330796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p:txBody>
      </p:sp>
      <p:sp>
        <p:nvSpPr>
          <p:cNvPr id="4" name="Slide Number Placeholder 3"/>
          <p:cNvSpPr>
            <a:spLocks noGrp="1"/>
          </p:cNvSpPr>
          <p:nvPr>
            <p:ph type="sldNum" sz="quarter" idx="10"/>
          </p:nvPr>
        </p:nvSpPr>
        <p:spPr/>
        <p:txBody>
          <a:bodyPr/>
          <a:lstStyle/>
          <a:p>
            <a:fld id="{E75AE56F-8B21-4C46-8341-DC075477247B}" type="slidenum">
              <a:rPr lang="en-US" smtClean="0"/>
              <a:t>17</a:t>
            </a:fld>
            <a:endParaRPr lang="en-US"/>
          </a:p>
        </p:txBody>
      </p:sp>
    </p:spTree>
    <p:extLst>
      <p:ext uri="{BB962C8B-B14F-4D97-AF65-F5344CB8AC3E}">
        <p14:creationId xmlns:p14="http://schemas.microsoft.com/office/powerpoint/2010/main" val="3135946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p:txBody>
      </p:sp>
      <p:sp>
        <p:nvSpPr>
          <p:cNvPr id="4" name="Slide Number Placeholder 3"/>
          <p:cNvSpPr>
            <a:spLocks noGrp="1"/>
          </p:cNvSpPr>
          <p:nvPr>
            <p:ph type="sldNum" sz="quarter" idx="10"/>
          </p:nvPr>
        </p:nvSpPr>
        <p:spPr/>
        <p:txBody>
          <a:bodyPr/>
          <a:lstStyle/>
          <a:p>
            <a:fld id="{E75AE56F-8B21-4C46-8341-DC075477247B}" type="slidenum">
              <a:rPr lang="en-US" smtClean="0"/>
              <a:t>18</a:t>
            </a:fld>
            <a:endParaRPr lang="en-US"/>
          </a:p>
        </p:txBody>
      </p:sp>
    </p:spTree>
    <p:extLst>
      <p:ext uri="{BB962C8B-B14F-4D97-AF65-F5344CB8AC3E}">
        <p14:creationId xmlns:p14="http://schemas.microsoft.com/office/powerpoint/2010/main" val="2792005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p:txBody>
      </p:sp>
      <p:sp>
        <p:nvSpPr>
          <p:cNvPr id="4" name="Slide Number Placeholder 3"/>
          <p:cNvSpPr>
            <a:spLocks noGrp="1"/>
          </p:cNvSpPr>
          <p:nvPr>
            <p:ph type="sldNum" sz="quarter" idx="10"/>
          </p:nvPr>
        </p:nvSpPr>
        <p:spPr/>
        <p:txBody>
          <a:bodyPr/>
          <a:lstStyle/>
          <a:p>
            <a:fld id="{E75AE56F-8B21-4C46-8341-DC075477247B}" type="slidenum">
              <a:rPr lang="en-US" smtClean="0"/>
              <a:t>19</a:t>
            </a:fld>
            <a:endParaRPr lang="en-US"/>
          </a:p>
        </p:txBody>
      </p:sp>
    </p:spTree>
    <p:extLst>
      <p:ext uri="{BB962C8B-B14F-4D97-AF65-F5344CB8AC3E}">
        <p14:creationId xmlns:p14="http://schemas.microsoft.com/office/powerpoint/2010/main" val="125341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a:xfrm>
            <a:off x="457200" y="6378575"/>
            <a:ext cx="1009650" cy="365125"/>
          </a:xfrm>
          <a:prstGeom prst="rect">
            <a:avLst/>
          </a:prstGeom>
        </p:spPr>
        <p:txBody>
          <a:bodyPr/>
          <a:lstStyle/>
          <a:p>
            <a:fld id="{46128E03-1999-4862-858D-2935C88AC333}" type="datetime1">
              <a:rPr lang="en-US" smtClean="0"/>
              <a:t>11/17/2020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54983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949CA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78575"/>
            <a:ext cx="1009650" cy="365125"/>
          </a:xfrm>
          <a:prstGeom prst="rect">
            <a:avLst/>
          </a:prstGeom>
        </p:spPr>
        <p:txBody>
          <a:bodyPr/>
          <a:lstStyle/>
          <a:p>
            <a:fld id="{999FF9D1-148D-4D6A-9BAF-B8654630FBB7}" type="datetime1">
              <a:rPr lang="en-US" smtClean="0"/>
              <a:t>11/17/2020</a:t>
            </a:fld>
            <a:endParaRPr lang="en-US"/>
          </a:p>
        </p:txBody>
      </p:sp>
      <p:sp>
        <p:nvSpPr>
          <p:cNvPr id="6" name="Footer Placeholder 5"/>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7" name="Slide Number Placeholder 6"/>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95457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5997"/>
            <a:ext cx="8229600" cy="1143000"/>
          </a:xfrm>
        </p:spPr>
        <p:txBody>
          <a:bodyPr>
            <a:normAutofit/>
          </a:bodyPr>
          <a:lstStyle>
            <a:lvl1pPr algn="ctr">
              <a:defRPr sz="3200">
                <a:solidFill>
                  <a:srgbClr val="949CA1"/>
                </a:solidFill>
              </a:defRPr>
            </a:lvl1pPr>
          </a:lstStyle>
          <a:p>
            <a:r>
              <a:rPr lang="en-US"/>
              <a:t>Click to edit Master title style</a:t>
            </a:r>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E9B95D73-B6E4-481A-AFC2-F7BC6FBE0449}" type="datetime1">
              <a:rPr lang="en-US" smtClean="0"/>
              <a:t>11/17/2020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6" name="TextBox 5"/>
          <p:cNvSpPr txBox="1"/>
          <p:nvPr userDrawn="1"/>
        </p:nvSpPr>
        <p:spPr>
          <a:xfrm>
            <a:off x="571500" y="1905000"/>
            <a:ext cx="8001000" cy="830997"/>
          </a:xfrm>
          <a:prstGeom prst="rect">
            <a:avLst/>
          </a:prstGeom>
          <a:noFill/>
        </p:spPr>
        <p:txBody>
          <a:bodyPr wrap="square" rtlCol="0">
            <a:spAutoFit/>
          </a:bodyPr>
          <a:lstStyle/>
          <a:p>
            <a:pPr algn="ctr"/>
            <a:r>
              <a:rPr lang="en-US" sz="4800">
                <a:solidFill>
                  <a:srgbClr val="005596"/>
                </a:solidFill>
                <a:latin typeface="+mj-lt"/>
              </a:rPr>
              <a:t>Thank You.</a:t>
            </a:r>
          </a:p>
        </p:txBody>
      </p:sp>
    </p:spTree>
    <p:extLst>
      <p:ext uri="{BB962C8B-B14F-4D97-AF65-F5344CB8AC3E}">
        <p14:creationId xmlns:p14="http://schemas.microsoft.com/office/powerpoint/2010/main" val="437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0" y="0"/>
            <a:ext cx="8229600" cy="639762"/>
          </a:xfrm>
        </p:spPr>
        <p:txBody>
          <a:bodyPr/>
          <a:lstStyle/>
          <a:p>
            <a:r>
              <a:rPr lang="en-US"/>
              <a:t>Click to edit Master title style</a:t>
            </a:r>
          </a:p>
        </p:txBody>
      </p:sp>
      <p:sp>
        <p:nvSpPr>
          <p:cNvPr id="2" name="Date Placeholder 1"/>
          <p:cNvSpPr>
            <a:spLocks noGrp="1"/>
          </p:cNvSpPr>
          <p:nvPr>
            <p:ph type="dt" sz="half" idx="10"/>
          </p:nvPr>
        </p:nvSpPr>
        <p:spPr>
          <a:xfrm>
            <a:off x="457200" y="6378575"/>
            <a:ext cx="1009650" cy="365125"/>
          </a:xfrm>
          <a:prstGeom prst="rect">
            <a:avLst/>
          </a:prstGeom>
        </p:spPr>
        <p:txBody>
          <a:bodyPr/>
          <a:lstStyle/>
          <a:p>
            <a:fld id="{6DF94235-A153-4F2E-B3F6-1F9B7A3E86B9}" type="datetime1">
              <a:rPr lang="en-US" smtClean="0"/>
              <a:t>11/17/2020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14" name="Text Placeholder 13"/>
          <p:cNvSpPr>
            <a:spLocks noGrp="1"/>
          </p:cNvSpPr>
          <p:nvPr>
            <p:ph type="body" sz="quarter" idx="13"/>
          </p:nvPr>
        </p:nvSpPr>
        <p:spPr>
          <a:xfrm>
            <a:off x="0" y="525462"/>
            <a:ext cx="8229600" cy="533400"/>
          </a:xfrm>
        </p:spPr>
        <p:txBody>
          <a:bodyPr lIns="228600" tIns="137160">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206141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05213"/>
            <a:ext cx="7772400" cy="1362075"/>
          </a:xfrm>
        </p:spPr>
        <p:txBody>
          <a:bodyPr lIns="0" tIns="0" rIns="0" bIns="0" anchor="b">
            <a:normAutofit/>
          </a:bodyPr>
          <a:lstStyle>
            <a:lvl1pPr algn="l">
              <a:defRPr sz="3600" b="0" cap="none" baseline="0">
                <a:latin typeface="Franklin Gothic Medium" panose="020B0603020102020204" pitchFamily="34" charset="0"/>
              </a:defRPr>
            </a:lvl1pPr>
          </a:lstStyle>
          <a:p>
            <a:r>
              <a:rPr lang="en-US"/>
              <a:t>Click to edit Master title style</a:t>
            </a:r>
          </a:p>
        </p:txBody>
      </p:sp>
      <p:sp>
        <p:nvSpPr>
          <p:cNvPr id="3" name="Text Placeholder 2"/>
          <p:cNvSpPr>
            <a:spLocks noGrp="1"/>
          </p:cNvSpPr>
          <p:nvPr>
            <p:ph type="body" idx="1"/>
          </p:nvPr>
        </p:nvSpPr>
        <p:spPr>
          <a:xfrm>
            <a:off x="722313" y="4900613"/>
            <a:ext cx="7772400" cy="1042987"/>
          </a:xfrm>
        </p:spPr>
        <p:txBody>
          <a:bodyPr lIns="0" tIns="0" rIns="0" bIns="0" anchor="t"/>
          <a:lstStyle>
            <a:lvl1pPr marL="0" indent="0" algn="l">
              <a:buNone/>
              <a:defRPr sz="2000">
                <a:solidFill>
                  <a:srgbClr val="949CA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a:xfrm>
            <a:off x="457200" y="6378575"/>
            <a:ext cx="1009650" cy="365125"/>
          </a:xfrm>
          <a:prstGeom prst="rect">
            <a:avLst/>
          </a:prstGeom>
        </p:spPr>
        <p:txBody>
          <a:bodyPr/>
          <a:lstStyle/>
          <a:p>
            <a:fld id="{28B5CF6F-DA31-4B20-BB4A-D0AA6725B01D}" type="datetime1">
              <a:rPr lang="en-US" smtClean="0"/>
              <a:t>11/17/2020</a:t>
            </a:fld>
            <a:endParaRPr lang="en-US"/>
          </a:p>
        </p:txBody>
      </p:sp>
      <p:sp>
        <p:nvSpPr>
          <p:cNvPr id="8" name="Footer Placeholder 7"/>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9" name="Slide Number Placeholder 8"/>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343205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a:xfrm>
            <a:off x="457200" y="6378575"/>
            <a:ext cx="1009650" cy="365125"/>
          </a:xfrm>
          <a:prstGeom prst="rect">
            <a:avLst/>
          </a:prstGeom>
        </p:spPr>
        <p:txBody>
          <a:bodyPr/>
          <a:lstStyle/>
          <a:p>
            <a:fld id="{9795BA40-39E9-4D80-92BE-056AC6B0952B}" type="datetime1">
              <a:rPr lang="en-US" smtClean="0"/>
              <a:t>11/17/2020</a:t>
            </a:fld>
            <a:endParaRPr lang="en-US"/>
          </a:p>
        </p:txBody>
      </p:sp>
      <p:sp>
        <p:nvSpPr>
          <p:cNvPr id="9" name="Footer Placeholder 8"/>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10" name="Slide Number Placeholder 9"/>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20449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a:xfrm>
            <a:off x="457200" y="6378575"/>
            <a:ext cx="1009650" cy="365125"/>
          </a:xfrm>
          <a:prstGeom prst="rect">
            <a:avLst/>
          </a:prstGeom>
        </p:spPr>
        <p:txBody>
          <a:bodyPr/>
          <a:lstStyle/>
          <a:p>
            <a:fld id="{006AA71E-F062-4CB0-9FC2-2D5AA86FA7B2}" type="datetime1">
              <a:rPr lang="en-US" smtClean="0"/>
              <a:t>11/17/2020</a:t>
            </a:fld>
            <a:endParaRPr lang="en-US"/>
          </a:p>
        </p:txBody>
      </p:sp>
      <p:sp>
        <p:nvSpPr>
          <p:cNvPr id="9" name="Footer Placeholder 8"/>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10" name="Slide Number Placeholder 9"/>
          <p:cNvSpPr>
            <a:spLocks noGrp="1"/>
          </p:cNvSpPr>
          <p:nvPr>
            <p:ph type="sldNum" sz="quarter" idx="12"/>
          </p:nvPr>
        </p:nvSpPr>
        <p:spPr/>
        <p:txBody>
          <a:bodyPr/>
          <a:lstStyle/>
          <a:p>
            <a:fld id="{86F4255C-5B9E-4286-A6CA-8C7DE48236D7}" type="slidenum">
              <a:rPr lang="en-US" smtClean="0"/>
              <a:pPr/>
              <a:t>‹#›</a:t>
            </a:fld>
            <a:endParaRPr lang="en-US"/>
          </a:p>
        </p:txBody>
      </p:sp>
      <p:sp>
        <p:nvSpPr>
          <p:cNvPr id="11" name="Text Placeholder 13"/>
          <p:cNvSpPr>
            <a:spLocks noGrp="1"/>
          </p:cNvSpPr>
          <p:nvPr>
            <p:ph type="body" sz="quarter" idx="13"/>
          </p:nvPr>
        </p:nvSpPr>
        <p:spPr>
          <a:xfrm>
            <a:off x="457200" y="838200"/>
            <a:ext cx="8229600" cy="533400"/>
          </a:xfrm>
        </p:spPr>
        <p:txBody>
          <a:bodyPr>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406670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B43663FA-492A-4FE8-AF9A-98996A897D0D}" type="datetime1">
              <a:rPr lang="en-US" smtClean="0"/>
              <a:t>11/17/2020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9683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0E7033C6-4E68-4F23-896B-B945EC21CB0E}" type="datetime1">
              <a:rPr lang="en-US" smtClean="0"/>
              <a:t>11/17/2020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6" name="Text Placeholder 13"/>
          <p:cNvSpPr>
            <a:spLocks noGrp="1"/>
          </p:cNvSpPr>
          <p:nvPr>
            <p:ph type="body" sz="quarter" idx="13"/>
          </p:nvPr>
        </p:nvSpPr>
        <p:spPr>
          <a:xfrm>
            <a:off x="0" y="533400"/>
            <a:ext cx="8686800" cy="533400"/>
          </a:xfrm>
        </p:spPr>
        <p:txBody>
          <a:bodyPr lIns="228600" tIns="137160" rIns="0" bIns="0">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136603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78575"/>
            <a:ext cx="1009650" cy="365125"/>
          </a:xfrm>
          <a:prstGeom prst="rect">
            <a:avLst/>
          </a:prstGeom>
        </p:spPr>
        <p:txBody>
          <a:bodyPr/>
          <a:lstStyle/>
          <a:p>
            <a:fld id="{B74E5A53-46C5-4BA3-821D-34CA8E20DB33}" type="datetime1">
              <a:rPr lang="en-US" smtClean="0"/>
              <a:t>11/17/2020</a:t>
            </a:fld>
            <a:endParaRPr lang="en-US"/>
          </a:p>
        </p:txBody>
      </p:sp>
      <p:sp>
        <p:nvSpPr>
          <p:cNvPr id="3" name="Footer Placeholder 2"/>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4" name="Slide Number Placeholder 3"/>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6173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78575"/>
            <a:ext cx="1009650" cy="365125"/>
          </a:xfrm>
          <a:prstGeom prst="rect">
            <a:avLst/>
          </a:prstGeom>
        </p:spPr>
        <p:txBody>
          <a:bodyPr/>
          <a:lstStyle/>
          <a:p>
            <a:fld id="{72167966-43B8-409C-B60D-C8031968A9B6}" type="datetime1">
              <a:rPr lang="en-US" smtClean="0"/>
              <a:t>11/17/2020</a:t>
            </a:fld>
            <a:endParaRPr lang="en-US"/>
          </a:p>
        </p:txBody>
      </p:sp>
      <p:sp>
        <p:nvSpPr>
          <p:cNvPr id="6" name="Footer Placeholder 5"/>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7" name="Slide Number Placeholder 6"/>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72952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06920"/>
            <a:ext cx="9144000" cy="551080"/>
          </a:xfrm>
          <a:prstGeom prst="rect">
            <a:avLst/>
          </a:prstGeom>
          <a:solidFill>
            <a:srgbClr val="304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0"/>
            <a:ext cx="8229600" cy="1143000"/>
          </a:xfrm>
          <a:prstGeom prst="rect">
            <a:avLst/>
          </a:prstGeom>
        </p:spPr>
        <p:txBody>
          <a:bodyPr vert="horz" lIns="22860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208" y="6375970"/>
            <a:ext cx="419100" cy="381000"/>
          </a:xfrm>
          <a:prstGeom prst="rect">
            <a:avLst/>
          </a:prstGeom>
        </p:spPr>
        <p:txBody>
          <a:bodyPr vert="horz" lIns="91440" tIns="45720" rIns="91440" bIns="45720" rtlCol="0" anchor="ctr"/>
          <a:lstStyle>
            <a:lvl1pPr algn="r">
              <a:defRPr sz="1000">
                <a:solidFill>
                  <a:schemeClr val="bg1"/>
                </a:solidFill>
              </a:defRPr>
            </a:lvl1pPr>
          </a:lstStyle>
          <a:p>
            <a:fld id="{86F4255C-5B9E-4286-A6CA-8C7DE48236D7}" type="slidenum">
              <a:rPr lang="en-US" smtClean="0"/>
              <a:pPr/>
              <a:t>‹#›</a:t>
            </a:fld>
            <a:endParaRPr lang="en-US"/>
          </a:p>
        </p:txBody>
      </p:sp>
      <p:cxnSp>
        <p:nvCxnSpPr>
          <p:cNvPr id="15" name="Straight Connector 14"/>
          <p:cNvCxnSpPr>
            <a:cxnSpLocks/>
          </p:cNvCxnSpPr>
          <p:nvPr/>
        </p:nvCxnSpPr>
        <p:spPr>
          <a:xfrm>
            <a:off x="7221548" y="6385350"/>
            <a:ext cx="0" cy="387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691993" y="6364335"/>
            <a:ext cx="35466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a:solidFill>
                  <a:schemeClr val="bg1"/>
                </a:solidFill>
                <a:effectLst/>
                <a:latin typeface="Arial" panose="020B0604020202020204" pitchFamily="34" charset="0"/>
                <a:ea typeface="Calibri" panose="020F0502020204030204" pitchFamily="34" charset="0"/>
                <a:cs typeface="Times New Roman" panose="02020603050405020304" pitchFamily="18" charset="0"/>
              </a:rPr>
              <a:t>Improving the Buyer and Seller experience through inference and prediction models</a:t>
            </a:r>
            <a:endParaRPr lang="en-US" sz="1100" i="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40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50CD254-F388-4FCD-8BB1-2089F4B03B31}"/>
              </a:ext>
            </a:extLst>
          </p:cNvPr>
          <p:cNvSpPr txBox="1"/>
          <p:nvPr userDrawn="1"/>
        </p:nvSpPr>
        <p:spPr>
          <a:xfrm>
            <a:off x="7294880" y="6286500"/>
            <a:ext cx="1940560" cy="553998"/>
          </a:xfrm>
          <a:prstGeom prst="rect">
            <a:avLst/>
          </a:prstGeom>
          <a:noFill/>
        </p:spPr>
        <p:txBody>
          <a:bodyPr wrap="square" rtlCol="0">
            <a:spAutoFit/>
          </a:bodyPr>
          <a:lstStyle/>
          <a:p>
            <a:r>
              <a:rPr lang="en-US" sz="1500">
                <a:solidFill>
                  <a:srgbClr val="FF6600"/>
                </a:solidFill>
                <a:latin typeface="Cambria" panose="02040503050406030204" pitchFamily="18" charset="0"/>
                <a:ea typeface="Cambria" panose="02040503050406030204" pitchFamily="18" charset="0"/>
              </a:rPr>
              <a:t>Syracuse University IST 718</a:t>
            </a:r>
          </a:p>
        </p:txBody>
      </p:sp>
      <p:sp>
        <p:nvSpPr>
          <p:cNvPr id="10" name="TextBox 9">
            <a:extLst>
              <a:ext uri="{FF2B5EF4-FFF2-40B4-BE49-F238E27FC236}">
                <a16:creationId xmlns:a16="http://schemas.microsoft.com/office/drawing/2014/main" id="{44B9A92B-8900-423A-AB98-7955B1D9579B}"/>
              </a:ext>
            </a:extLst>
          </p:cNvPr>
          <p:cNvSpPr txBox="1"/>
          <p:nvPr userDrawn="1"/>
        </p:nvSpPr>
        <p:spPr>
          <a:xfrm>
            <a:off x="5353396" y="6326062"/>
            <a:ext cx="1904663" cy="507831"/>
          </a:xfrm>
          <a:prstGeom prst="rect">
            <a:avLst/>
          </a:prstGeom>
          <a:noFill/>
        </p:spPr>
        <p:txBody>
          <a:bodyPr wrap="square" rtlCol="0">
            <a:spAutoFit/>
          </a:bodyPr>
          <a:lstStyle/>
          <a:p>
            <a:r>
              <a:rPr lang="en-US" sz="900">
                <a:solidFill>
                  <a:schemeClr val="bg1"/>
                </a:solidFill>
                <a:latin typeface="Arial" panose="020B0604020202020204" pitchFamily="34" charset="0"/>
                <a:cs typeface="Arial" panose="020B0604020202020204" pitchFamily="34" charset="0"/>
              </a:rPr>
              <a:t>Group 1: </a:t>
            </a:r>
          </a:p>
          <a:p>
            <a:r>
              <a:rPr lang="en-US" sz="900" kern="1200">
                <a:solidFill>
                  <a:schemeClr val="bg1"/>
                </a:solidFill>
                <a:latin typeface="Arial" panose="020B0604020202020204" pitchFamily="34" charset="0"/>
                <a:ea typeface="+mn-ea"/>
                <a:cs typeface="Arial" panose="020B0604020202020204" pitchFamily="34" charset="0"/>
              </a:rPr>
              <a:t>Ralph Parlin  |  Patrick Prioletti Brian Schramke  |  Kobi Wiseman</a:t>
            </a:r>
            <a:endParaRPr lang="en-US" sz="9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5048734"/>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1" r:id="rId3"/>
    <p:sldLayoutId id="2147483652" r:id="rId4"/>
    <p:sldLayoutId id="2147483660" r:id="rId5"/>
    <p:sldLayoutId id="2147483654" r:id="rId6"/>
    <p:sldLayoutId id="2147483661" r:id="rId7"/>
    <p:sldLayoutId id="2147483655" r:id="rId8"/>
    <p:sldLayoutId id="2147483656" r:id="rId9"/>
    <p:sldLayoutId id="2147483657" r:id="rId10"/>
    <p:sldLayoutId id="2147483658" r:id="rId11"/>
  </p:sldLayoutIdLst>
  <p:hf hdr="0" ftr="0" dt="0"/>
  <p:txStyles>
    <p:titleStyle>
      <a:lvl1pPr algn="l" defTabSz="914400" rtl="0" eaLnBrk="1" latinLnBrk="0" hangingPunct="1">
        <a:spcBef>
          <a:spcPct val="0"/>
        </a:spcBef>
        <a:buNone/>
        <a:defRPr sz="3600" kern="1200">
          <a:solidFill>
            <a:srgbClr val="005596"/>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32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a:t>
            </a:fld>
            <a:endParaRPr lang="en-US" sz="110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438E4BC-4D46-41F9-A9A8-791645CC705E}"/>
              </a:ext>
            </a:extLst>
          </p:cNvPr>
          <p:cNvSpPr/>
          <p:nvPr/>
        </p:nvSpPr>
        <p:spPr>
          <a:xfrm>
            <a:off x="0" y="-15876"/>
            <a:ext cx="9144000" cy="1984376"/>
          </a:xfrm>
          <a:prstGeom prst="rect">
            <a:avLst/>
          </a:prstGeom>
          <a:solidFill>
            <a:srgbClr val="304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CA2DBA-2C93-4AAA-83B9-463C0A50B8D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8880" y="52262"/>
            <a:ext cx="2318368" cy="1643018"/>
          </a:xfrm>
          <a:prstGeom prst="rect">
            <a:avLst/>
          </a:prstGeom>
        </p:spPr>
      </p:pic>
      <p:sp>
        <p:nvSpPr>
          <p:cNvPr id="11" name="TextBox 10">
            <a:extLst>
              <a:ext uri="{FF2B5EF4-FFF2-40B4-BE49-F238E27FC236}">
                <a16:creationId xmlns:a16="http://schemas.microsoft.com/office/drawing/2014/main" id="{72A461F4-2C73-4525-826C-C17387FE37B3}"/>
              </a:ext>
            </a:extLst>
          </p:cNvPr>
          <p:cNvSpPr txBox="1"/>
          <p:nvPr/>
        </p:nvSpPr>
        <p:spPr>
          <a:xfrm>
            <a:off x="1828800" y="76200"/>
            <a:ext cx="7315200" cy="2025170"/>
          </a:xfrm>
          <a:prstGeom prst="rect">
            <a:avLst/>
          </a:prstGeom>
          <a:noFill/>
        </p:spPr>
        <p:txBody>
          <a:bodyPr wrap="square" rtlCol="0">
            <a:spAutoFit/>
          </a:bodyPr>
          <a:lstStyle/>
          <a:p>
            <a:pPr marR="0">
              <a:lnSpc>
                <a:spcPct val="115000"/>
              </a:lnSpc>
              <a:spcBef>
                <a:spcPts val="0"/>
              </a:spcBef>
              <a:spcAft>
                <a:spcPts val="0"/>
              </a:spcAft>
            </a:pPr>
            <a:r>
              <a:rPr lang="en-US" sz="2800" b="1">
                <a:solidFill>
                  <a:schemeClr val="bg1"/>
                </a:solidFill>
                <a:effectLst/>
                <a:latin typeface="Arial" panose="020B0604020202020204" pitchFamily="34" charset="0"/>
                <a:ea typeface="Calibri" panose="020F0502020204030204" pitchFamily="34" charset="0"/>
                <a:cs typeface="Times New Roman" panose="02020603050405020304" pitchFamily="18" charset="0"/>
              </a:rPr>
              <a:t>Used Vehicle Buying: </a:t>
            </a:r>
            <a:endParaRPr lang="en-US" sz="2800" b="1">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0"/>
              </a:spcAft>
            </a:pPr>
            <a:r>
              <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Improving the Buyer and Seller experience through inference and prediction models</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sz="2000" b="1">
              <a:solidFill>
                <a:schemeClr val="bg1"/>
              </a:solidFill>
              <a:latin typeface="Arial" panose="020B0604020202020204" pitchFamily="34" charset="0"/>
              <a:cs typeface="Arial" panose="020B0604020202020204" pitchFamily="34" charset="0"/>
            </a:endParaRPr>
          </a:p>
          <a:p>
            <a:pPr fontAlgn="base"/>
            <a:r>
              <a:rPr lang="en-US" sz="1600" b="1">
                <a:solidFill>
                  <a:schemeClr val="bg1"/>
                </a:solidFill>
                <a:latin typeface="Arial" panose="020B0604020202020204" pitchFamily="34" charset="0"/>
                <a:cs typeface="Arial" panose="020B0604020202020204" pitchFamily="34" charset="0"/>
              </a:rPr>
              <a:t>Analysis by Group1 [</a:t>
            </a:r>
            <a:r>
              <a:rPr lang="en-US" sz="1200">
                <a:solidFill>
                  <a:schemeClr val="bg1"/>
                </a:solidFill>
                <a:effectLst/>
                <a:latin typeface="Arial" panose="020B0604020202020204" pitchFamily="34" charset="0"/>
                <a:ea typeface="Calibri" panose="020F0502020204030204" pitchFamily="34" charset="0"/>
                <a:cs typeface="Times New Roman" panose="02020603050405020304" pitchFamily="18" charset="0"/>
              </a:rPr>
              <a:t>Ralph Parlin  |  Patrick Prioletti  |  Brian Schramke  |  Kobi Wiseman</a:t>
            </a:r>
            <a:r>
              <a:rPr lang="en-US" sz="1600" b="1">
                <a:solidFill>
                  <a:schemeClr val="bg1"/>
                </a:solidFill>
                <a:latin typeface="Arial" panose="020B0604020202020204" pitchFamily="34" charset="0"/>
                <a:cs typeface="Arial" panose="020B0604020202020204" pitchFamily="34" charset="0"/>
              </a:rPr>
              <a:t>]</a:t>
            </a:r>
          </a:p>
          <a:p>
            <a:pPr fontAlgn="base"/>
            <a:endParaRPr lang="en-US" sz="1600" b="1">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1CCDCEC-E8AB-4DFE-9D64-E6ACA0DF4400}"/>
              </a:ext>
            </a:extLst>
          </p:cNvPr>
          <p:cNvPicPr>
            <a:picLocks noChangeAspect="1"/>
          </p:cNvPicPr>
          <p:nvPr/>
        </p:nvPicPr>
        <p:blipFill rotWithShape="1">
          <a:blip r:embed="rId3"/>
          <a:srcRect t="8126" b="11458"/>
          <a:stretch/>
        </p:blipFill>
        <p:spPr>
          <a:xfrm>
            <a:off x="0" y="1955800"/>
            <a:ext cx="9144000" cy="4902200"/>
          </a:xfrm>
          <a:prstGeom prst="rect">
            <a:avLst/>
          </a:prstGeom>
        </p:spPr>
      </p:pic>
      <p:sp>
        <p:nvSpPr>
          <p:cNvPr id="12" name="TextBox 11">
            <a:extLst>
              <a:ext uri="{FF2B5EF4-FFF2-40B4-BE49-F238E27FC236}">
                <a16:creationId xmlns:a16="http://schemas.microsoft.com/office/drawing/2014/main" id="{4F3AD95E-A1D4-4275-B74F-9515894CDBAF}"/>
              </a:ext>
            </a:extLst>
          </p:cNvPr>
          <p:cNvSpPr txBox="1"/>
          <p:nvPr/>
        </p:nvSpPr>
        <p:spPr>
          <a:xfrm>
            <a:off x="4633689" y="6642556"/>
            <a:ext cx="4597400" cy="215444"/>
          </a:xfrm>
          <a:prstGeom prst="rect">
            <a:avLst/>
          </a:prstGeom>
          <a:noFill/>
        </p:spPr>
        <p:txBody>
          <a:bodyPr wrap="square">
            <a:spAutoFit/>
          </a:bodyPr>
          <a:lstStyle/>
          <a:p>
            <a:r>
              <a:rPr lang="en-US" sz="800">
                <a:solidFill>
                  <a:schemeClr val="bg1"/>
                </a:solidFill>
                <a:latin typeface="Arial" panose="020B0604020202020204" pitchFamily="34" charset="0"/>
                <a:cs typeface="Arial" panose="020B0604020202020204" pitchFamily="34" charset="0"/>
              </a:rPr>
              <a:t>Photo Source: https://www.requestyourcar.com/blog/details/questions-to-ask-before-buying-car/</a:t>
            </a:r>
          </a:p>
        </p:txBody>
      </p:sp>
    </p:spTree>
    <p:extLst>
      <p:ext uri="{BB962C8B-B14F-4D97-AF65-F5344CB8AC3E}">
        <p14:creationId xmlns:p14="http://schemas.microsoft.com/office/powerpoint/2010/main" val="4127522996"/>
      </p:ext>
    </p:extLst>
  </p:cSld>
  <p:clrMapOvr>
    <a:masterClrMapping/>
  </p:clrMapOvr>
  <mc:AlternateContent xmlns:mc="http://schemas.openxmlformats.org/markup-compatibility/2006" xmlns:p14="http://schemas.microsoft.com/office/powerpoint/2010/main">
    <mc:Choice Requires="p14">
      <p:transition spd="slow" p14:dur="2000" advTm="18177"/>
    </mc:Choice>
    <mc:Fallback xmlns="">
      <p:transition spd="slow" advTm="181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10</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Exploratory Data Analysis (2 of 3)</a:t>
            </a:r>
            <a:endParaRPr lang="en-US"/>
          </a:p>
        </p:txBody>
      </p:sp>
      <p:pic>
        <p:nvPicPr>
          <p:cNvPr id="2" name="Picture 1">
            <a:extLst>
              <a:ext uri="{FF2B5EF4-FFF2-40B4-BE49-F238E27FC236}">
                <a16:creationId xmlns:a16="http://schemas.microsoft.com/office/drawing/2014/main" id="{6FA31BBE-4156-4A46-BDBF-CABB15546E82}"/>
              </a:ext>
            </a:extLst>
          </p:cNvPr>
          <p:cNvPicPr>
            <a:picLocks noChangeAspect="1"/>
          </p:cNvPicPr>
          <p:nvPr/>
        </p:nvPicPr>
        <p:blipFill>
          <a:blip r:embed="rId2"/>
          <a:stretch>
            <a:fillRect/>
          </a:stretch>
        </p:blipFill>
        <p:spPr>
          <a:xfrm>
            <a:off x="0" y="1270908"/>
            <a:ext cx="2895372" cy="2683872"/>
          </a:xfrm>
          <a:prstGeom prst="rect">
            <a:avLst/>
          </a:prstGeom>
        </p:spPr>
      </p:pic>
      <p:pic>
        <p:nvPicPr>
          <p:cNvPr id="6" name="Picture 5">
            <a:extLst>
              <a:ext uri="{FF2B5EF4-FFF2-40B4-BE49-F238E27FC236}">
                <a16:creationId xmlns:a16="http://schemas.microsoft.com/office/drawing/2014/main" id="{32820CE7-F6CF-4627-92ED-68F001793C89}"/>
              </a:ext>
            </a:extLst>
          </p:cNvPr>
          <p:cNvPicPr>
            <a:picLocks noChangeAspect="1"/>
          </p:cNvPicPr>
          <p:nvPr/>
        </p:nvPicPr>
        <p:blipFill>
          <a:blip r:embed="rId3"/>
          <a:stretch>
            <a:fillRect/>
          </a:stretch>
        </p:blipFill>
        <p:spPr>
          <a:xfrm>
            <a:off x="5852750" y="1270908"/>
            <a:ext cx="2989479" cy="2744832"/>
          </a:xfrm>
          <a:prstGeom prst="rect">
            <a:avLst/>
          </a:prstGeom>
        </p:spPr>
      </p:pic>
      <p:pic>
        <p:nvPicPr>
          <p:cNvPr id="8" name="Picture 7">
            <a:extLst>
              <a:ext uri="{FF2B5EF4-FFF2-40B4-BE49-F238E27FC236}">
                <a16:creationId xmlns:a16="http://schemas.microsoft.com/office/drawing/2014/main" id="{54430462-0580-46F4-A77B-DAEB60E7685A}"/>
              </a:ext>
            </a:extLst>
          </p:cNvPr>
          <p:cNvPicPr>
            <a:picLocks noChangeAspect="1"/>
          </p:cNvPicPr>
          <p:nvPr/>
        </p:nvPicPr>
        <p:blipFill>
          <a:blip r:embed="rId4"/>
          <a:stretch>
            <a:fillRect/>
          </a:stretch>
        </p:blipFill>
        <p:spPr>
          <a:xfrm>
            <a:off x="3002461" y="1270908"/>
            <a:ext cx="2743200" cy="2676252"/>
          </a:xfrm>
          <a:prstGeom prst="rect">
            <a:avLst/>
          </a:prstGeom>
        </p:spPr>
      </p:pic>
      <p:pic>
        <p:nvPicPr>
          <p:cNvPr id="7" name="Picture 8" descr="Table&#10;&#10;Description automatically generated">
            <a:extLst>
              <a:ext uri="{FF2B5EF4-FFF2-40B4-BE49-F238E27FC236}">
                <a16:creationId xmlns:a16="http://schemas.microsoft.com/office/drawing/2014/main" id="{E015AB53-4723-4C93-9C26-794431CE8101}"/>
              </a:ext>
            </a:extLst>
          </p:cNvPr>
          <p:cNvPicPr>
            <a:picLocks noChangeAspect="1"/>
          </p:cNvPicPr>
          <p:nvPr/>
        </p:nvPicPr>
        <p:blipFill>
          <a:blip r:embed="rId5"/>
          <a:stretch>
            <a:fillRect/>
          </a:stretch>
        </p:blipFill>
        <p:spPr>
          <a:xfrm>
            <a:off x="789007" y="4333453"/>
            <a:ext cx="7358605" cy="1624145"/>
          </a:xfrm>
          <a:prstGeom prst="rect">
            <a:avLst/>
          </a:prstGeom>
        </p:spPr>
      </p:pic>
      <p:sp>
        <p:nvSpPr>
          <p:cNvPr id="9" name="TextBox 8">
            <a:extLst>
              <a:ext uri="{FF2B5EF4-FFF2-40B4-BE49-F238E27FC236}">
                <a16:creationId xmlns:a16="http://schemas.microsoft.com/office/drawing/2014/main" id="{5A05A25E-6E1A-42BB-9E44-AC2682CFB055}"/>
              </a:ext>
            </a:extLst>
          </p:cNvPr>
          <p:cNvSpPr txBox="1"/>
          <p:nvPr/>
        </p:nvSpPr>
        <p:spPr>
          <a:xfrm>
            <a:off x="1226820" y="3886200"/>
            <a:ext cx="732701" cy="276999"/>
          </a:xfrm>
          <a:prstGeom prst="rect">
            <a:avLst/>
          </a:prstGeom>
          <a:noFill/>
        </p:spPr>
        <p:txBody>
          <a:bodyPr wrap="none" rtlCol="0">
            <a:spAutoFit/>
          </a:bodyPr>
          <a:lstStyle/>
          <a:p>
            <a:r>
              <a:rPr lang="en-US" sz="1200" dirty="0"/>
              <a:t>(In days)</a:t>
            </a:r>
          </a:p>
        </p:txBody>
      </p:sp>
      <p:sp>
        <p:nvSpPr>
          <p:cNvPr id="10" name="TextBox 9">
            <a:extLst>
              <a:ext uri="{FF2B5EF4-FFF2-40B4-BE49-F238E27FC236}">
                <a16:creationId xmlns:a16="http://schemas.microsoft.com/office/drawing/2014/main" id="{6E6AE664-000B-4277-A8E4-5CF3CAA1D654}"/>
              </a:ext>
            </a:extLst>
          </p:cNvPr>
          <p:cNvSpPr txBox="1"/>
          <p:nvPr/>
        </p:nvSpPr>
        <p:spPr>
          <a:xfrm>
            <a:off x="4297680" y="3878580"/>
            <a:ext cx="585417" cy="276999"/>
          </a:xfrm>
          <a:prstGeom prst="rect">
            <a:avLst/>
          </a:prstGeom>
          <a:noFill/>
        </p:spPr>
        <p:txBody>
          <a:bodyPr wrap="none" rtlCol="0">
            <a:spAutoFit/>
          </a:bodyPr>
          <a:lstStyle/>
          <a:p>
            <a:r>
              <a:rPr lang="en-US" sz="1200" dirty="0"/>
              <a:t>(MPG)</a:t>
            </a:r>
          </a:p>
        </p:txBody>
      </p:sp>
      <p:sp>
        <p:nvSpPr>
          <p:cNvPr id="11" name="TextBox 10">
            <a:extLst>
              <a:ext uri="{FF2B5EF4-FFF2-40B4-BE49-F238E27FC236}">
                <a16:creationId xmlns:a16="http://schemas.microsoft.com/office/drawing/2014/main" id="{BFCF2BAB-65FA-4DF4-944B-73528269288D}"/>
              </a:ext>
            </a:extLst>
          </p:cNvPr>
          <p:cNvSpPr txBox="1"/>
          <p:nvPr/>
        </p:nvSpPr>
        <p:spPr>
          <a:xfrm>
            <a:off x="7193280" y="3878580"/>
            <a:ext cx="989373" cy="276999"/>
          </a:xfrm>
          <a:prstGeom prst="rect">
            <a:avLst/>
          </a:prstGeom>
          <a:noFill/>
        </p:spPr>
        <p:txBody>
          <a:bodyPr wrap="none" rtlCol="0">
            <a:spAutoFit/>
          </a:bodyPr>
          <a:lstStyle/>
          <a:p>
            <a:r>
              <a:rPr lang="en-US" sz="1200" dirty="0"/>
              <a:t>(Thousands)</a:t>
            </a:r>
          </a:p>
        </p:txBody>
      </p:sp>
    </p:spTree>
    <p:extLst>
      <p:ext uri="{BB962C8B-B14F-4D97-AF65-F5344CB8AC3E}">
        <p14:creationId xmlns:p14="http://schemas.microsoft.com/office/powerpoint/2010/main" val="738431528"/>
      </p:ext>
    </p:extLst>
  </p:cSld>
  <p:clrMapOvr>
    <a:masterClrMapping/>
  </p:clrMapOvr>
  <mc:AlternateContent xmlns:mc="http://schemas.openxmlformats.org/markup-compatibility/2006" xmlns:p14="http://schemas.microsoft.com/office/powerpoint/2010/main">
    <mc:Choice Requires="p14">
      <p:transition spd="slow" p14:dur="2000" advTm="26897"/>
    </mc:Choice>
    <mc:Fallback xmlns="">
      <p:transition spd="slow" advTm="268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11</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Exploratory Data Analysis (2 of 3)</a:t>
            </a:r>
            <a:endParaRPr lang="en-US"/>
          </a:p>
        </p:txBody>
      </p:sp>
      <p:sp>
        <p:nvSpPr>
          <p:cNvPr id="10" name="TextBox 9">
            <a:extLst>
              <a:ext uri="{FF2B5EF4-FFF2-40B4-BE49-F238E27FC236}">
                <a16:creationId xmlns:a16="http://schemas.microsoft.com/office/drawing/2014/main" id="{C092477B-B048-4BB5-9A0F-1B5327898AD5}"/>
              </a:ext>
            </a:extLst>
          </p:cNvPr>
          <p:cNvSpPr txBox="1"/>
          <p:nvPr/>
        </p:nvSpPr>
        <p:spPr>
          <a:xfrm>
            <a:off x="152400" y="1116449"/>
            <a:ext cx="8730584" cy="2308324"/>
          </a:xfrm>
          <a:prstGeom prst="rect">
            <a:avLst/>
          </a:prstGeom>
          <a:noFill/>
        </p:spPr>
        <p:txBody>
          <a:bodyPr wrap="square" lIns="91440" tIns="45720" rIns="91440" bIns="45720" rtlCol="0" anchor="t">
            <a:spAutoFit/>
          </a:bodyPr>
          <a:lstStyle/>
          <a:p>
            <a:r>
              <a:rPr lang="en-US" sz="1600" b="1">
                <a:latin typeface="Arial"/>
                <a:ea typeface="+mn-lt"/>
                <a:cs typeface="Arial"/>
              </a:rPr>
              <a:t>PCA</a:t>
            </a:r>
            <a:endParaRPr lang="en-US"/>
          </a:p>
          <a:p>
            <a:endParaRPr lang="en-US" sz="1600" b="1">
              <a:latin typeface="Arial" panose="020B0604020202020204" pitchFamily="34" charset="0"/>
              <a:ea typeface="+mn-lt"/>
              <a:cs typeface="Arial" panose="020B0604020202020204" pitchFamily="34" charset="0"/>
            </a:endParaRPr>
          </a:p>
          <a:p>
            <a:endParaRPr lang="en-US" sz="1600" b="1">
              <a:latin typeface="Arial" panose="020B0604020202020204" pitchFamily="34" charset="0"/>
              <a:ea typeface="+mn-lt"/>
              <a:cs typeface="Arial" panose="020B0604020202020204" pitchFamily="34" charset="0"/>
            </a:endParaRPr>
          </a:p>
          <a:p>
            <a:endParaRPr lang="en-US" sz="1600" b="1">
              <a:latin typeface="Arial" panose="020B0604020202020204" pitchFamily="34" charset="0"/>
              <a:ea typeface="+mn-lt"/>
              <a:cs typeface="Arial" panose="020B0604020202020204" pitchFamily="34" charset="0"/>
            </a:endParaRPr>
          </a:p>
          <a:p>
            <a:endParaRPr lang="en-US" sz="1600" b="1">
              <a:latin typeface="Arial" panose="020B0604020202020204" pitchFamily="34" charset="0"/>
              <a:ea typeface="+mn-lt"/>
              <a:cs typeface="Arial" panose="020B0604020202020204" pitchFamily="34" charset="0"/>
            </a:endParaRPr>
          </a:p>
          <a:p>
            <a:endParaRPr lang="en-US" sz="1600" b="1">
              <a:latin typeface="Arial" panose="020B0604020202020204" pitchFamily="34" charset="0"/>
              <a:ea typeface="+mn-lt"/>
              <a:cs typeface="Arial" panose="020B0604020202020204" pitchFamily="34" charset="0"/>
            </a:endParaRPr>
          </a:p>
          <a:p>
            <a:endParaRPr lang="en-US" sz="1600" b="1">
              <a:latin typeface="Arial" panose="020B0604020202020204" pitchFamily="34" charset="0"/>
              <a:ea typeface="+mn-lt"/>
              <a:cs typeface="Arial" panose="020B0604020202020204" pitchFamily="34" charset="0"/>
            </a:endParaRPr>
          </a:p>
          <a:p>
            <a:r>
              <a:rPr lang="en-US" sz="1600" b="1">
                <a:latin typeface="Arial"/>
                <a:ea typeface="+mn-lt"/>
                <a:cs typeface="Arial"/>
              </a:rPr>
              <a:t>KNN</a:t>
            </a:r>
            <a:endParaRPr lang="en-US" sz="1600" b="1">
              <a:latin typeface="Arial" panose="020B0604020202020204" pitchFamily="34" charset="0"/>
              <a:ea typeface="+mn-lt"/>
              <a:cs typeface="Arial" panose="020B0604020202020204" pitchFamily="34" charset="0"/>
            </a:endParaRPr>
          </a:p>
          <a:p>
            <a:endParaRPr lang="en-US" sz="160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3842562989"/>
      </p:ext>
    </p:extLst>
  </p:cSld>
  <p:clrMapOvr>
    <a:masterClrMapping/>
  </p:clrMapOvr>
  <mc:AlternateContent xmlns:mc="http://schemas.openxmlformats.org/markup-compatibility/2006" xmlns:p14="http://schemas.microsoft.com/office/powerpoint/2010/main">
    <mc:Choice Requires="p14">
      <p:transition spd="slow" p14:dur="2000" advTm="26897"/>
    </mc:Choice>
    <mc:Fallback xmlns="">
      <p:transition spd="slow" advTm="2689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12</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Modeling and Prediction (1 of 4)</a:t>
            </a:r>
          </a:p>
        </p:txBody>
      </p:sp>
      <p:sp>
        <p:nvSpPr>
          <p:cNvPr id="6" name="TextBox 5">
            <a:extLst>
              <a:ext uri="{FF2B5EF4-FFF2-40B4-BE49-F238E27FC236}">
                <a16:creationId xmlns:a16="http://schemas.microsoft.com/office/drawing/2014/main" id="{1576299B-8A9F-4B72-8C2A-B9D8F7D9AA5D}"/>
              </a:ext>
            </a:extLst>
          </p:cNvPr>
          <p:cNvSpPr txBox="1"/>
          <p:nvPr/>
        </p:nvSpPr>
        <p:spPr>
          <a:xfrm>
            <a:off x="118720" y="1164879"/>
            <a:ext cx="4234205" cy="5278368"/>
          </a:xfrm>
          <a:prstGeom prst="rect">
            <a:avLst/>
          </a:prstGeom>
          <a:noFill/>
        </p:spPr>
        <p:txBody>
          <a:bodyPr wrap="square" lIns="91440" tIns="45720" rIns="91440" bIns="45720" rtlCol="0" anchor="t">
            <a:spAutoFit/>
          </a:bodyPr>
          <a:lstStyle/>
          <a:p>
            <a:r>
              <a:rPr lang="en-US" b="1">
                <a:latin typeface="Arial" panose="020B0604020202020204" pitchFamily="34" charset="0"/>
                <a:ea typeface="+mn-lt"/>
                <a:cs typeface="Arial" panose="020B0604020202020204" pitchFamily="34" charset="0"/>
              </a:rPr>
              <a:t>Regression Model</a:t>
            </a:r>
          </a:p>
          <a:p>
            <a:pPr marL="285750" indent="-285750">
              <a:buFont typeface="Arial" panose="020B0604020202020204" pitchFamily="34" charset="0"/>
              <a:buChar char="•"/>
            </a:pPr>
            <a:r>
              <a:rPr lang="en-US" sz="1400">
                <a:latin typeface="Arial"/>
                <a:ea typeface="+mn-lt"/>
                <a:cs typeface="Arial"/>
              </a:rPr>
              <a:t>In support of answering research question 2A and 2B: </a:t>
            </a:r>
            <a:r>
              <a:rPr lang="en-US" sz="1400" i="1">
                <a:latin typeface="Arial"/>
                <a:ea typeface="+mn-lt"/>
                <a:cs typeface="Arial"/>
              </a:rPr>
              <a:t>Price Setting and Price Expectations</a:t>
            </a:r>
          </a:p>
          <a:p>
            <a:pPr marL="285750"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Prediction of price; Inference on </a:t>
            </a:r>
            <a:r>
              <a:rPr lang="en-US" sz="1400">
                <a:latin typeface="Arial" panose="020B0604020202020204" pitchFamily="34" charset="0"/>
                <a:cs typeface="Arial" panose="020B0604020202020204" pitchFamily="34" charset="0"/>
              </a:rPr>
              <a:t>leading features that explain price variation of a used vehicle</a:t>
            </a:r>
          </a:p>
          <a:p>
            <a:pPr marL="285750"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33 Models Total: </a:t>
            </a:r>
          </a:p>
          <a:p>
            <a:pPr marL="742950" lvl="1"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30 x models (with 3 CVs)</a:t>
            </a:r>
          </a:p>
          <a:p>
            <a:pPr marL="1085850" lvl="2" indent="-1714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Conducted grid search</a:t>
            </a:r>
          </a:p>
          <a:p>
            <a:pPr lvl="1"/>
            <a:r>
              <a:rPr lang="en-US" sz="1400">
                <a:latin typeface="Arial" panose="020B0604020202020204" pitchFamily="34" charset="0"/>
                <a:ea typeface="+mn-lt"/>
                <a:cs typeface="Arial" panose="020B0604020202020204" pitchFamily="34" charset="0"/>
              </a:rPr>
              <a:t>	        </a:t>
            </a:r>
            <a:r>
              <a:rPr lang="en-US" sz="1400" err="1">
                <a:latin typeface="Arial" panose="020B0604020202020204" pitchFamily="34" charset="0"/>
                <a:ea typeface="+mn-lt"/>
                <a:cs typeface="Arial" panose="020B0604020202020204" pitchFamily="34" charset="0"/>
              </a:rPr>
              <a:t>regParam</a:t>
            </a:r>
            <a:r>
              <a:rPr lang="en-US" sz="1100" b="0">
                <a:solidFill>
                  <a:srgbClr val="000000"/>
                </a:solidFill>
                <a:effectLst/>
                <a:latin typeface="Arial" panose="020B0604020202020204" pitchFamily="34" charset="0"/>
                <a:cs typeface="Arial" panose="020B0604020202020204" pitchFamily="34" charset="0"/>
              </a:rPr>
              <a:t>[</a:t>
            </a:r>
            <a:r>
              <a:rPr lang="en-US" sz="1100" b="1">
                <a:solidFill>
                  <a:srgbClr val="ED7D31"/>
                </a:solidFill>
                <a:effectLst/>
                <a:latin typeface="Arial" panose="020B0604020202020204" pitchFamily="34" charset="0"/>
                <a:cs typeface="Arial" panose="020B0604020202020204" pitchFamily="34" charset="0"/>
              </a:rPr>
              <a:t>0.0, 0.01, 0.02, 0.03, 0.4, 0.7</a:t>
            </a:r>
            <a:r>
              <a:rPr lang="en-US" sz="1100" b="0">
                <a:solidFill>
                  <a:srgbClr val="000000"/>
                </a:solidFill>
                <a:effectLst/>
                <a:latin typeface="Arial" panose="020B0604020202020204" pitchFamily="34" charset="0"/>
                <a:cs typeface="Arial" panose="020B0604020202020204" pitchFamily="34" charset="0"/>
              </a:rPr>
              <a:t>]</a:t>
            </a:r>
          </a:p>
          <a:p>
            <a:pPr lvl="1"/>
            <a:r>
              <a:rPr lang="en-US" sz="1400">
                <a:latin typeface="Arial" panose="020B0604020202020204" pitchFamily="34" charset="0"/>
                <a:ea typeface="+mn-lt"/>
                <a:cs typeface="Arial" panose="020B0604020202020204" pitchFamily="34" charset="0"/>
              </a:rPr>
              <a:t>	        </a:t>
            </a:r>
            <a:r>
              <a:rPr lang="en-US" sz="1400" err="1">
                <a:latin typeface="Arial" panose="020B0604020202020204" pitchFamily="34" charset="0"/>
                <a:ea typeface="+mn-lt"/>
                <a:cs typeface="Arial" panose="020B0604020202020204" pitchFamily="34" charset="0"/>
              </a:rPr>
              <a:t>elasticNetParam</a:t>
            </a:r>
            <a:r>
              <a:rPr lang="en-US" sz="1050">
                <a:latin typeface="Arial" panose="020B0604020202020204" pitchFamily="34" charset="0"/>
                <a:ea typeface="+mn-lt"/>
                <a:cs typeface="Arial" panose="020B0604020202020204" pitchFamily="34" charset="0"/>
              </a:rPr>
              <a:t> </a:t>
            </a:r>
            <a:r>
              <a:rPr lang="en-US" sz="1100" b="0">
                <a:solidFill>
                  <a:srgbClr val="000000"/>
                </a:solidFill>
                <a:effectLst/>
                <a:latin typeface="Arial" panose="020B0604020202020204" pitchFamily="34" charset="0"/>
                <a:cs typeface="Arial" panose="020B0604020202020204" pitchFamily="34" charset="0"/>
              </a:rPr>
              <a:t>[</a:t>
            </a:r>
            <a:r>
              <a:rPr lang="en-US" sz="1100" b="1">
                <a:solidFill>
                  <a:srgbClr val="ED7D31"/>
                </a:solidFill>
                <a:latin typeface="Arial" panose="020B0604020202020204" pitchFamily="34" charset="0"/>
                <a:cs typeface="Arial" panose="020B0604020202020204" pitchFamily="34" charset="0"/>
              </a:rPr>
              <a:t>0.0, 0.2, 0.4, 0.5, 0.7</a:t>
            </a:r>
            <a:r>
              <a:rPr lang="en-US" sz="1100" b="0">
                <a:solidFill>
                  <a:srgbClr val="000000"/>
                </a:solidFill>
                <a:effectLst/>
                <a:latin typeface="Arial" panose="020B0604020202020204" pitchFamily="34" charset="0"/>
                <a:cs typeface="Arial" panose="020B0604020202020204" pitchFamily="34" charset="0"/>
              </a:rPr>
              <a:t>]</a:t>
            </a:r>
          </a:p>
          <a:p>
            <a:pPr marL="1085850" lvl="2" indent="-1714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3-Fold Cross Validation</a:t>
            </a:r>
          </a:p>
          <a:p>
            <a:pPr marL="742950" lvl="1"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1xTuned</a:t>
            </a:r>
          </a:p>
          <a:p>
            <a:pPr marL="1085850" lvl="2" indent="-171450">
              <a:buFont typeface="Arial" panose="020B0604020202020204" pitchFamily="34" charset="0"/>
              <a:buChar char="•"/>
            </a:pPr>
            <a:r>
              <a:rPr lang="en-US" sz="1400" err="1">
                <a:latin typeface="Arial" panose="020B0604020202020204" pitchFamily="34" charset="0"/>
                <a:ea typeface="+mn-lt"/>
                <a:cs typeface="Arial" panose="020B0604020202020204" pitchFamily="34" charset="0"/>
              </a:rPr>
              <a:t>elasticNetParam</a:t>
            </a:r>
            <a:r>
              <a:rPr lang="en-US" sz="1400">
                <a:latin typeface="Arial" panose="020B0604020202020204" pitchFamily="34" charset="0"/>
                <a:ea typeface="+mn-lt"/>
                <a:cs typeface="Arial" panose="020B0604020202020204" pitchFamily="34" charset="0"/>
              </a:rPr>
              <a:t>=</a:t>
            </a:r>
            <a:r>
              <a:rPr lang="en-US" sz="1400" b="1">
                <a:solidFill>
                  <a:srgbClr val="ED7D31"/>
                </a:solidFill>
                <a:latin typeface="Arial" panose="020B0604020202020204" pitchFamily="34" charset="0"/>
                <a:cs typeface="Arial" panose="020B0604020202020204" pitchFamily="34" charset="0"/>
              </a:rPr>
              <a:t>0.2</a:t>
            </a:r>
            <a:r>
              <a:rPr lang="en-US" sz="1050" b="1">
                <a:solidFill>
                  <a:srgbClr val="ED7D31"/>
                </a:solidFill>
                <a:latin typeface="Arial" panose="020B0604020202020204" pitchFamily="34" charset="0"/>
                <a:cs typeface="Arial" panose="020B0604020202020204" pitchFamily="34" charset="0"/>
              </a:rPr>
              <a:t>, </a:t>
            </a:r>
            <a:r>
              <a:rPr lang="en-US" sz="1400" err="1">
                <a:latin typeface="Arial" panose="020B0604020202020204" pitchFamily="34" charset="0"/>
                <a:ea typeface="+mn-lt"/>
                <a:cs typeface="Arial" panose="020B0604020202020204" pitchFamily="34" charset="0"/>
              </a:rPr>
              <a:t>regParam</a:t>
            </a:r>
            <a:r>
              <a:rPr lang="en-US" sz="1400">
                <a:latin typeface="Arial" panose="020B0604020202020204" pitchFamily="34" charset="0"/>
                <a:ea typeface="+mn-lt"/>
                <a:cs typeface="Arial" panose="020B0604020202020204" pitchFamily="34" charset="0"/>
              </a:rPr>
              <a:t>=</a:t>
            </a:r>
            <a:r>
              <a:rPr lang="en-US" sz="1400" b="1">
                <a:solidFill>
                  <a:srgbClr val="ED7D31"/>
                </a:solidFill>
                <a:latin typeface="Arial" panose="020B0604020202020204" pitchFamily="34" charset="0"/>
                <a:cs typeface="Arial" panose="020B0604020202020204" pitchFamily="34" charset="0"/>
              </a:rPr>
              <a:t>0.03</a:t>
            </a:r>
          </a:p>
          <a:p>
            <a:pPr marL="742950" lvl="1"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1xTuned(-) to get t/p-values</a:t>
            </a:r>
          </a:p>
          <a:p>
            <a:pPr marL="1085850" lvl="2" indent="-171450">
              <a:buFont typeface="Arial" panose="020B0604020202020204" pitchFamily="34" charset="0"/>
              <a:buChar char="•"/>
            </a:pPr>
            <a:r>
              <a:rPr lang="en-US" sz="1400" err="1">
                <a:latin typeface="Arial" panose="020B0604020202020204" pitchFamily="34" charset="0"/>
                <a:ea typeface="+mn-lt"/>
                <a:cs typeface="Arial" panose="020B0604020202020204" pitchFamily="34" charset="0"/>
              </a:rPr>
              <a:t>elasticNetParam</a:t>
            </a:r>
            <a:r>
              <a:rPr lang="en-US" sz="1400">
                <a:latin typeface="Arial" panose="020B0604020202020204" pitchFamily="34" charset="0"/>
                <a:ea typeface="+mn-lt"/>
                <a:cs typeface="Arial" panose="020B0604020202020204" pitchFamily="34" charset="0"/>
              </a:rPr>
              <a:t>=</a:t>
            </a:r>
            <a:r>
              <a:rPr lang="en-US" sz="1400" b="1">
                <a:solidFill>
                  <a:srgbClr val="ED7D31"/>
                </a:solidFill>
                <a:latin typeface="Arial" panose="020B0604020202020204" pitchFamily="34" charset="0"/>
                <a:cs typeface="Arial" panose="020B0604020202020204" pitchFamily="34" charset="0"/>
              </a:rPr>
              <a:t>0.2</a:t>
            </a:r>
            <a:r>
              <a:rPr lang="en-US" sz="1050" b="1">
                <a:solidFill>
                  <a:srgbClr val="ED7D31"/>
                </a:solidFill>
                <a:latin typeface="Arial" panose="020B0604020202020204" pitchFamily="34" charset="0"/>
                <a:cs typeface="Arial" panose="020B0604020202020204" pitchFamily="34" charset="0"/>
              </a:rPr>
              <a:t>, </a:t>
            </a:r>
            <a:r>
              <a:rPr lang="en-US" sz="1400" err="1">
                <a:latin typeface="Arial" panose="020B0604020202020204" pitchFamily="34" charset="0"/>
                <a:ea typeface="+mn-lt"/>
                <a:cs typeface="Arial" panose="020B0604020202020204" pitchFamily="34" charset="0"/>
              </a:rPr>
              <a:t>regParam</a:t>
            </a:r>
            <a:r>
              <a:rPr lang="en-US" sz="1400">
                <a:latin typeface="Arial" panose="020B0604020202020204" pitchFamily="34" charset="0"/>
                <a:ea typeface="+mn-lt"/>
                <a:cs typeface="Arial" panose="020B0604020202020204" pitchFamily="34" charset="0"/>
              </a:rPr>
              <a:t>=</a:t>
            </a:r>
            <a:r>
              <a:rPr lang="en-US" sz="1400" b="1">
                <a:solidFill>
                  <a:srgbClr val="ED7D31"/>
                </a:solidFill>
                <a:latin typeface="Arial" panose="020B0604020202020204" pitchFamily="34" charset="0"/>
                <a:cs typeface="Arial" panose="020B0604020202020204" pitchFamily="34" charset="0"/>
              </a:rPr>
              <a:t>0.03, </a:t>
            </a:r>
            <a:r>
              <a:rPr lang="en-US" sz="1400">
                <a:latin typeface="Arial" panose="020B0604020202020204" pitchFamily="34" charset="0"/>
                <a:ea typeface="+mn-lt"/>
                <a:cs typeface="Arial" panose="020B0604020202020204" pitchFamily="34" charset="0"/>
              </a:rPr>
              <a:t>solver=</a:t>
            </a:r>
            <a:r>
              <a:rPr lang="en-US" sz="1400" b="1">
                <a:solidFill>
                  <a:srgbClr val="ED7D31"/>
                </a:solidFill>
                <a:latin typeface="Arial" panose="020B0604020202020204" pitchFamily="34" charset="0"/>
                <a:cs typeface="Arial" panose="020B0604020202020204" pitchFamily="34" charset="0"/>
              </a:rPr>
              <a:t>'normal’</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1XStepwise</a:t>
            </a:r>
          </a:p>
          <a:p>
            <a:endParaRPr lang="en-US" sz="11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Best Model Resulted in</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R-squared value of </a:t>
            </a:r>
            <a:r>
              <a:rPr lang="en-US" sz="1400" b="1">
                <a:solidFill>
                  <a:srgbClr val="ED7D31"/>
                </a:solidFill>
                <a:latin typeface="Arial" panose="020B0604020202020204" pitchFamily="34" charset="0"/>
                <a:cs typeface="Arial" panose="020B0604020202020204" pitchFamily="34" charset="0"/>
              </a:rPr>
              <a:t>0.71 </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MSE value of </a:t>
            </a:r>
            <a:r>
              <a:rPr lang="en-US" sz="1400" b="1">
                <a:solidFill>
                  <a:srgbClr val="ED7D31"/>
                </a:solidFill>
                <a:latin typeface="Arial" panose="020B0604020202020204" pitchFamily="34" charset="0"/>
                <a:cs typeface="Arial" panose="020B0604020202020204" pitchFamily="34" charset="0"/>
              </a:rPr>
              <a:t>66,847,655</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PMSE (prediction MSE) value of </a:t>
            </a:r>
            <a:r>
              <a:rPr lang="en-US" sz="1400" b="1">
                <a:solidFill>
                  <a:srgbClr val="ED7D31"/>
                </a:solidFill>
                <a:latin typeface="Arial" panose="020B0604020202020204" pitchFamily="34" charset="0"/>
                <a:cs typeface="Arial" panose="020B0604020202020204" pitchFamily="34" charset="0"/>
              </a:rPr>
              <a:t>67,382,673</a:t>
            </a:r>
            <a:endParaRPr lang="en-US" sz="140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92ED39C-9785-44FB-8214-2B47D53C8DED}"/>
              </a:ext>
            </a:extLst>
          </p:cNvPr>
          <p:cNvPicPr>
            <a:picLocks noChangeAspect="1"/>
          </p:cNvPicPr>
          <p:nvPr/>
        </p:nvPicPr>
        <p:blipFill>
          <a:blip r:embed="rId2"/>
          <a:stretch>
            <a:fillRect/>
          </a:stretch>
        </p:blipFill>
        <p:spPr>
          <a:xfrm>
            <a:off x="4383612" y="1798320"/>
            <a:ext cx="4603225" cy="2849880"/>
          </a:xfrm>
          <a:prstGeom prst="rect">
            <a:avLst/>
          </a:prstGeom>
          <a:ln>
            <a:solidFill>
              <a:schemeClr val="tx1"/>
            </a:solidFill>
          </a:ln>
        </p:spPr>
      </p:pic>
      <p:pic>
        <p:nvPicPr>
          <p:cNvPr id="8" name="Picture 7">
            <a:extLst>
              <a:ext uri="{FF2B5EF4-FFF2-40B4-BE49-F238E27FC236}">
                <a16:creationId xmlns:a16="http://schemas.microsoft.com/office/drawing/2014/main" id="{DF95F45F-36FC-4119-911D-FD34E6A6D85C}"/>
              </a:ext>
            </a:extLst>
          </p:cNvPr>
          <p:cNvPicPr>
            <a:picLocks noChangeAspect="1"/>
          </p:cNvPicPr>
          <p:nvPr/>
        </p:nvPicPr>
        <p:blipFill>
          <a:blip r:embed="rId3"/>
          <a:stretch>
            <a:fillRect/>
          </a:stretch>
        </p:blipFill>
        <p:spPr>
          <a:xfrm>
            <a:off x="9547860" y="3750028"/>
            <a:ext cx="5637847" cy="386647"/>
          </a:xfrm>
          <a:prstGeom prst="rect">
            <a:avLst/>
          </a:prstGeom>
        </p:spPr>
      </p:pic>
      <p:pic>
        <p:nvPicPr>
          <p:cNvPr id="9" name="Picture 8">
            <a:extLst>
              <a:ext uri="{FF2B5EF4-FFF2-40B4-BE49-F238E27FC236}">
                <a16:creationId xmlns:a16="http://schemas.microsoft.com/office/drawing/2014/main" id="{41D38537-3FA6-48B3-95A0-0DAA377DA586}"/>
              </a:ext>
            </a:extLst>
          </p:cNvPr>
          <p:cNvPicPr>
            <a:picLocks noChangeAspect="1"/>
          </p:cNvPicPr>
          <p:nvPr/>
        </p:nvPicPr>
        <p:blipFill>
          <a:blip r:embed="rId4"/>
          <a:stretch>
            <a:fillRect/>
          </a:stretch>
        </p:blipFill>
        <p:spPr>
          <a:xfrm>
            <a:off x="9537382" y="1945957"/>
            <a:ext cx="3419475" cy="1343025"/>
          </a:xfrm>
          <a:prstGeom prst="rect">
            <a:avLst/>
          </a:prstGeom>
        </p:spPr>
      </p:pic>
      <p:sp>
        <p:nvSpPr>
          <p:cNvPr id="10" name="TextBox 9">
            <a:extLst>
              <a:ext uri="{FF2B5EF4-FFF2-40B4-BE49-F238E27FC236}">
                <a16:creationId xmlns:a16="http://schemas.microsoft.com/office/drawing/2014/main" id="{D0743D01-3E94-4C75-A461-528CA1E1B8BB}"/>
              </a:ext>
            </a:extLst>
          </p:cNvPr>
          <p:cNvSpPr txBox="1"/>
          <p:nvPr/>
        </p:nvSpPr>
        <p:spPr>
          <a:xfrm>
            <a:off x="5878830" y="1405890"/>
            <a:ext cx="1689565" cy="369332"/>
          </a:xfrm>
          <a:prstGeom prst="rect">
            <a:avLst/>
          </a:prstGeom>
          <a:noFill/>
        </p:spPr>
        <p:txBody>
          <a:bodyPr wrap="none" rtlCol="0">
            <a:spAutoFit/>
          </a:bodyPr>
          <a:lstStyle/>
          <a:p>
            <a:r>
              <a:rPr lang="en-US" sz="1600">
                <a:latin typeface="Arial" panose="020B0604020202020204" pitchFamily="34" charset="0"/>
                <a:ea typeface="+mn-lt"/>
                <a:cs typeface="Arial" panose="020B0604020202020204" pitchFamily="34" charset="0"/>
              </a:rPr>
              <a:t>Summary</a:t>
            </a:r>
            <a:r>
              <a:rPr lang="en-US"/>
              <a:t> Table</a:t>
            </a:r>
          </a:p>
        </p:txBody>
      </p:sp>
    </p:spTree>
    <p:extLst>
      <p:ext uri="{BB962C8B-B14F-4D97-AF65-F5344CB8AC3E}">
        <p14:creationId xmlns:p14="http://schemas.microsoft.com/office/powerpoint/2010/main" val="2421659258"/>
      </p:ext>
    </p:extLst>
  </p:cSld>
  <p:clrMapOvr>
    <a:masterClrMapping/>
  </p:clrMapOvr>
  <mc:AlternateContent xmlns:mc="http://schemas.openxmlformats.org/markup-compatibility/2006" xmlns:p14="http://schemas.microsoft.com/office/powerpoint/2010/main">
    <mc:Choice Requires="p14">
      <p:transition spd="slow" p14:dur="2000" advTm="106017"/>
    </mc:Choice>
    <mc:Fallback xmlns="">
      <p:transition spd="slow" advTm="10601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13</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Modeling and Prediction (1 of 4)</a:t>
            </a:r>
          </a:p>
        </p:txBody>
      </p:sp>
      <p:sp>
        <p:nvSpPr>
          <p:cNvPr id="6" name="TextBox 5">
            <a:extLst>
              <a:ext uri="{FF2B5EF4-FFF2-40B4-BE49-F238E27FC236}">
                <a16:creationId xmlns:a16="http://schemas.microsoft.com/office/drawing/2014/main" id="{1576299B-8A9F-4B72-8C2A-B9D8F7D9AA5D}"/>
              </a:ext>
            </a:extLst>
          </p:cNvPr>
          <p:cNvSpPr txBox="1"/>
          <p:nvPr/>
        </p:nvSpPr>
        <p:spPr>
          <a:xfrm>
            <a:off x="118720" y="1164879"/>
            <a:ext cx="4234205" cy="3339376"/>
          </a:xfrm>
          <a:prstGeom prst="rect">
            <a:avLst/>
          </a:prstGeom>
          <a:noFill/>
        </p:spPr>
        <p:txBody>
          <a:bodyPr wrap="square" lIns="91440" tIns="45720" rIns="91440" bIns="45720" rtlCol="0" anchor="t">
            <a:spAutoFit/>
          </a:bodyPr>
          <a:lstStyle/>
          <a:p>
            <a:r>
              <a:rPr lang="en-US" b="1">
                <a:latin typeface="Arial"/>
                <a:ea typeface="+mn-lt"/>
                <a:cs typeface="Arial"/>
              </a:rPr>
              <a:t>Logistic Regression Model</a:t>
            </a:r>
          </a:p>
          <a:p>
            <a:pPr marL="285750" indent="-285750">
              <a:buFont typeface="Arial" panose="020B0604020202020204" pitchFamily="34" charset="0"/>
              <a:buChar char="•"/>
            </a:pPr>
            <a:r>
              <a:rPr lang="en-US" sz="1400">
                <a:latin typeface="Arial"/>
                <a:ea typeface="+mn-lt"/>
                <a:cs typeface="Arial"/>
              </a:rPr>
              <a:t>In support of answering research questions 3A and 3B: </a:t>
            </a:r>
            <a:r>
              <a:rPr lang="en-US" sz="1400" i="1">
                <a:latin typeface="Arial"/>
                <a:ea typeface="+mn-lt"/>
                <a:cs typeface="Arial"/>
              </a:rPr>
              <a:t>Time listed on the market based on listing price and having history of accidents</a:t>
            </a:r>
          </a:p>
          <a:p>
            <a:pPr marL="285750" indent="-285750">
              <a:buFont typeface="Arial" panose="020B0604020202020204" pitchFamily="34" charset="0"/>
              <a:buChar char="•"/>
            </a:pPr>
            <a:r>
              <a:rPr lang="en-US" sz="1400">
                <a:latin typeface="Arial"/>
                <a:ea typeface="+mn-lt"/>
                <a:cs typeface="Arial"/>
              </a:rPr>
              <a:t>Prediction of the probability for a listing to stay on the market for more than 150 days; Inference on </a:t>
            </a:r>
            <a:r>
              <a:rPr lang="en-US" sz="1400">
                <a:latin typeface="Arial"/>
                <a:cs typeface="Arial"/>
              </a:rPr>
              <a:t>leading features that explain a used car to stay on the market more than 150 days</a:t>
            </a:r>
          </a:p>
          <a:p>
            <a:pPr marL="285750" indent="-285750">
              <a:buFont typeface="Arial" panose="020B0604020202020204" pitchFamily="34" charset="0"/>
              <a:buChar char="•"/>
            </a:pPr>
            <a:r>
              <a:rPr lang="en-US" sz="1400">
                <a:latin typeface="Arial"/>
                <a:cs typeface="Arial"/>
              </a:rPr>
              <a:t>Model sample split by training, validation and test, with the proportions of 60-30-10 respectively.</a:t>
            </a:r>
          </a:p>
          <a:p>
            <a:endParaRPr lang="en-US" sz="11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a:cs typeface="Arial"/>
              </a:rPr>
              <a:t>The model resulted in:</a:t>
            </a:r>
            <a:endParaRPr lang="en-US" sz="14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a:latin typeface="Arial"/>
                <a:cs typeface="Arial"/>
              </a:rPr>
              <a:t>AUC ROC of </a:t>
            </a:r>
            <a:r>
              <a:rPr lang="en-US" sz="1400" b="1">
                <a:solidFill>
                  <a:srgbClr val="ED7D31"/>
                </a:solidFill>
                <a:latin typeface="Arial"/>
                <a:cs typeface="Arial"/>
              </a:rPr>
              <a:t>0.63 </a:t>
            </a:r>
            <a:endParaRPr lang="en-US" sz="1400" b="1">
              <a:solidFill>
                <a:srgbClr val="ED7D3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0743D01-3E94-4C75-A461-528CA1E1B8BB}"/>
              </a:ext>
            </a:extLst>
          </p:cNvPr>
          <p:cNvSpPr txBox="1"/>
          <p:nvPr/>
        </p:nvSpPr>
        <p:spPr>
          <a:xfrm>
            <a:off x="5448623" y="1161263"/>
            <a:ext cx="2519408" cy="338554"/>
          </a:xfrm>
          <a:prstGeom prst="rect">
            <a:avLst/>
          </a:prstGeom>
          <a:noFill/>
        </p:spPr>
        <p:txBody>
          <a:bodyPr wrap="none" lIns="91440" tIns="45720" rIns="91440" bIns="45720" rtlCol="0" anchor="t">
            <a:spAutoFit/>
          </a:bodyPr>
          <a:lstStyle/>
          <a:p>
            <a:r>
              <a:rPr lang="en-US" sz="1600">
                <a:latin typeface="Arial"/>
                <a:ea typeface="+mn-lt"/>
                <a:cs typeface="Arial"/>
              </a:rPr>
              <a:t>Feature Importance Table</a:t>
            </a:r>
            <a:endParaRPr lang="en-US"/>
          </a:p>
        </p:txBody>
      </p:sp>
      <p:graphicFrame>
        <p:nvGraphicFramePr>
          <p:cNvPr id="7" name="Table 7">
            <a:extLst>
              <a:ext uri="{FF2B5EF4-FFF2-40B4-BE49-F238E27FC236}">
                <a16:creationId xmlns:a16="http://schemas.microsoft.com/office/drawing/2014/main" id="{046D2BC3-9DD8-4BB5-A2A6-906B548743EA}"/>
              </a:ext>
            </a:extLst>
          </p:cNvPr>
          <p:cNvGraphicFramePr>
            <a:graphicFrameLocks noGrp="1"/>
          </p:cNvGraphicFramePr>
          <p:nvPr>
            <p:extLst>
              <p:ext uri="{D42A27DB-BD31-4B8C-83A1-F6EECF244321}">
                <p14:modId xmlns:p14="http://schemas.microsoft.com/office/powerpoint/2010/main" val="1387788392"/>
              </p:ext>
            </p:extLst>
          </p:nvPr>
        </p:nvGraphicFramePr>
        <p:xfrm>
          <a:off x="4268324" y="1442456"/>
          <a:ext cx="4710982" cy="4911632"/>
        </p:xfrm>
        <a:graphic>
          <a:graphicData uri="http://schemas.openxmlformats.org/drawingml/2006/table">
            <a:tbl>
              <a:tblPr firstRow="1" bandRow="1">
                <a:tableStyleId>{5C22544A-7EE6-4342-B048-85BDC9FD1C3A}</a:tableStyleId>
              </a:tblPr>
              <a:tblGrid>
                <a:gridCol w="1729261">
                  <a:extLst>
                    <a:ext uri="{9D8B030D-6E8A-4147-A177-3AD203B41FA5}">
                      <a16:colId xmlns:a16="http://schemas.microsoft.com/office/drawing/2014/main" val="3918750968"/>
                    </a:ext>
                  </a:extLst>
                </a:gridCol>
                <a:gridCol w="1411394">
                  <a:extLst>
                    <a:ext uri="{9D8B030D-6E8A-4147-A177-3AD203B41FA5}">
                      <a16:colId xmlns:a16="http://schemas.microsoft.com/office/drawing/2014/main" val="4118858092"/>
                    </a:ext>
                  </a:extLst>
                </a:gridCol>
                <a:gridCol w="1570327">
                  <a:extLst>
                    <a:ext uri="{9D8B030D-6E8A-4147-A177-3AD203B41FA5}">
                      <a16:colId xmlns:a16="http://schemas.microsoft.com/office/drawing/2014/main" val="1441380879"/>
                    </a:ext>
                  </a:extLst>
                </a:gridCol>
              </a:tblGrid>
              <a:tr h="306977">
                <a:tc>
                  <a:txBody>
                    <a:bodyPr/>
                    <a:lstStyle/>
                    <a:p>
                      <a:pPr lvl="0" algn="l">
                        <a:buNone/>
                      </a:pPr>
                      <a:r>
                        <a:rPr lang="en-US" sz="1200">
                          <a:effectLst/>
                        </a:rPr>
                        <a:t>Feature</a:t>
                      </a:r>
                      <a:endParaRPr lang="en-US" sz="1200" b="1">
                        <a:effectLst/>
                      </a:endParaRPr>
                    </a:p>
                  </a:txBody>
                  <a:tcPr/>
                </a:tc>
                <a:tc>
                  <a:txBody>
                    <a:bodyPr/>
                    <a:lstStyle/>
                    <a:p>
                      <a:pPr lvl="0" algn="l">
                        <a:buNone/>
                      </a:pPr>
                      <a:r>
                        <a:rPr lang="en-US" sz="1200">
                          <a:effectLst/>
                        </a:rPr>
                        <a:t>Coefficient</a:t>
                      </a:r>
                      <a:endParaRPr lang="en-US" sz="1200" b="1">
                        <a:effectLst/>
                      </a:endParaRPr>
                    </a:p>
                  </a:txBody>
                  <a:tcPr/>
                </a:tc>
                <a:tc>
                  <a:txBody>
                    <a:bodyPr/>
                    <a:lstStyle/>
                    <a:p>
                      <a:pPr algn="l"/>
                      <a:r>
                        <a:rPr lang="en-US" sz="1200"/>
                        <a:t>Probability</a:t>
                      </a:r>
                    </a:p>
                  </a:txBody>
                  <a:tcPr/>
                </a:tc>
                <a:extLst>
                  <a:ext uri="{0D108BD9-81ED-4DB2-BD59-A6C34878D82A}">
                    <a16:rowId xmlns:a16="http://schemas.microsoft.com/office/drawing/2014/main" val="32983653"/>
                  </a:ext>
                </a:extLst>
              </a:tr>
              <a:tr h="306977">
                <a:tc>
                  <a:txBody>
                    <a:bodyPr/>
                    <a:lstStyle/>
                    <a:p>
                      <a:pPr lvl="0" algn="l">
                        <a:buNone/>
                      </a:pPr>
                      <a:r>
                        <a:rPr lang="en-US" sz="1200">
                          <a:effectLst/>
                        </a:rPr>
                        <a:t>price</a:t>
                      </a:r>
                      <a:endParaRPr lang="en-US" sz="1200"/>
                    </a:p>
                  </a:txBody>
                  <a:tcPr/>
                </a:tc>
                <a:tc>
                  <a:txBody>
                    <a:bodyPr/>
                    <a:lstStyle/>
                    <a:p>
                      <a:pPr lvl="0" algn="l">
                        <a:buNone/>
                      </a:pPr>
                      <a:r>
                        <a:rPr lang="en-US" sz="1200">
                          <a:effectLst/>
                        </a:rPr>
                        <a:t>0.000411</a:t>
                      </a:r>
                      <a:endParaRPr lang="en-US" sz="1200"/>
                    </a:p>
                  </a:txBody>
                  <a:tcPr/>
                </a:tc>
                <a:tc>
                  <a:txBody>
                    <a:bodyPr/>
                    <a:lstStyle/>
                    <a:p>
                      <a:pPr algn="l"/>
                      <a:endParaRPr lang="en-US" sz="1200"/>
                    </a:p>
                  </a:txBody>
                  <a:tcPr/>
                </a:tc>
                <a:extLst>
                  <a:ext uri="{0D108BD9-81ED-4DB2-BD59-A6C34878D82A}">
                    <a16:rowId xmlns:a16="http://schemas.microsoft.com/office/drawing/2014/main" val="1085472589"/>
                  </a:ext>
                </a:extLst>
              </a:tr>
              <a:tr h="306977">
                <a:tc>
                  <a:txBody>
                    <a:bodyPr/>
                    <a:lstStyle/>
                    <a:p>
                      <a:pPr lvl="0" algn="l">
                        <a:buNone/>
                      </a:pPr>
                      <a:r>
                        <a:rPr lang="en-US" sz="1200" err="1">
                          <a:effectLst/>
                        </a:rPr>
                        <a:t>city_fuel_economy</a:t>
                      </a:r>
                      <a:endParaRPr lang="en-US" sz="1200"/>
                    </a:p>
                  </a:txBody>
                  <a:tcPr/>
                </a:tc>
                <a:tc>
                  <a:txBody>
                    <a:bodyPr/>
                    <a:lstStyle/>
                    <a:p>
                      <a:pPr lvl="0" algn="l">
                        <a:buNone/>
                      </a:pPr>
                      <a:r>
                        <a:rPr lang="en-US" sz="1200">
                          <a:effectLst/>
                        </a:rPr>
                        <a:t>0.000316</a:t>
                      </a:r>
                      <a:endParaRPr lang="en-US" sz="1200"/>
                    </a:p>
                  </a:txBody>
                  <a:tcPr/>
                </a:tc>
                <a:tc>
                  <a:txBody>
                    <a:bodyPr/>
                    <a:lstStyle/>
                    <a:p>
                      <a:pPr algn="l"/>
                      <a:endParaRPr lang="en-US" sz="1200"/>
                    </a:p>
                  </a:txBody>
                  <a:tcPr/>
                </a:tc>
                <a:extLst>
                  <a:ext uri="{0D108BD9-81ED-4DB2-BD59-A6C34878D82A}">
                    <a16:rowId xmlns:a16="http://schemas.microsoft.com/office/drawing/2014/main" val="2384989015"/>
                  </a:ext>
                </a:extLst>
              </a:tr>
              <a:tr h="306977">
                <a:tc>
                  <a:txBody>
                    <a:bodyPr/>
                    <a:lstStyle/>
                    <a:p>
                      <a:pPr lvl="0" algn="l">
                        <a:buNone/>
                      </a:pPr>
                      <a:r>
                        <a:rPr lang="en-US" sz="1200" err="1">
                          <a:effectLst/>
                        </a:rPr>
                        <a:t>model_name_idx</a:t>
                      </a:r>
                      <a:endParaRPr lang="en-US" sz="1200"/>
                    </a:p>
                  </a:txBody>
                  <a:tcPr/>
                </a:tc>
                <a:tc>
                  <a:txBody>
                    <a:bodyPr/>
                    <a:lstStyle/>
                    <a:p>
                      <a:pPr lvl="0" algn="l">
                        <a:buNone/>
                      </a:pPr>
                      <a:r>
                        <a:rPr lang="en-US" sz="1200">
                          <a:effectLst/>
                        </a:rPr>
                        <a:t>0.000261</a:t>
                      </a:r>
                      <a:endParaRPr lang="en-US" sz="1200"/>
                    </a:p>
                  </a:txBody>
                  <a:tcPr/>
                </a:tc>
                <a:tc>
                  <a:txBody>
                    <a:bodyPr/>
                    <a:lstStyle/>
                    <a:p>
                      <a:pPr algn="l"/>
                      <a:endParaRPr lang="en-US" sz="1200"/>
                    </a:p>
                  </a:txBody>
                  <a:tcPr/>
                </a:tc>
                <a:extLst>
                  <a:ext uri="{0D108BD9-81ED-4DB2-BD59-A6C34878D82A}">
                    <a16:rowId xmlns:a16="http://schemas.microsoft.com/office/drawing/2014/main" val="2619560119"/>
                  </a:ext>
                </a:extLst>
              </a:tr>
              <a:tr h="306977">
                <a:tc>
                  <a:txBody>
                    <a:bodyPr/>
                    <a:lstStyle/>
                    <a:p>
                      <a:pPr lvl="0" algn="l">
                        <a:buNone/>
                      </a:pPr>
                      <a:r>
                        <a:rPr lang="en-US" sz="1200" err="1">
                          <a:effectLst/>
                        </a:rPr>
                        <a:t>highway_fuel_economy</a:t>
                      </a:r>
                      <a:endParaRPr lang="en-US" sz="1200"/>
                    </a:p>
                  </a:txBody>
                  <a:tcPr/>
                </a:tc>
                <a:tc>
                  <a:txBody>
                    <a:bodyPr/>
                    <a:lstStyle/>
                    <a:p>
                      <a:pPr lvl="0" algn="l">
                        <a:buNone/>
                      </a:pPr>
                      <a:r>
                        <a:rPr lang="en-US" sz="1200">
                          <a:effectLst/>
                        </a:rPr>
                        <a:t>0.000228</a:t>
                      </a:r>
                      <a:endParaRPr lang="en-US" sz="1200"/>
                    </a:p>
                  </a:txBody>
                  <a:tcPr/>
                </a:tc>
                <a:tc>
                  <a:txBody>
                    <a:bodyPr/>
                    <a:lstStyle/>
                    <a:p>
                      <a:pPr algn="l"/>
                      <a:endParaRPr lang="en-US" sz="1200"/>
                    </a:p>
                  </a:txBody>
                  <a:tcPr/>
                </a:tc>
                <a:extLst>
                  <a:ext uri="{0D108BD9-81ED-4DB2-BD59-A6C34878D82A}">
                    <a16:rowId xmlns:a16="http://schemas.microsoft.com/office/drawing/2014/main" val="3160453150"/>
                  </a:ext>
                </a:extLst>
              </a:tr>
              <a:tr h="306977">
                <a:tc>
                  <a:txBody>
                    <a:bodyPr/>
                    <a:lstStyle/>
                    <a:p>
                      <a:pPr lvl="0" algn="l">
                        <a:buNone/>
                      </a:pPr>
                      <a:r>
                        <a:rPr lang="en-US" sz="1200" err="1">
                          <a:effectLst/>
                        </a:rPr>
                        <a:t>make_name_idx</a:t>
                      </a:r>
                      <a:endParaRPr lang="en-US" sz="1200"/>
                    </a:p>
                  </a:txBody>
                  <a:tcPr/>
                </a:tc>
                <a:tc>
                  <a:txBody>
                    <a:bodyPr/>
                    <a:lstStyle/>
                    <a:p>
                      <a:pPr lvl="0" algn="l">
                        <a:buNone/>
                      </a:pPr>
                      <a:r>
                        <a:rPr lang="en-US" sz="1200">
                          <a:effectLst/>
                        </a:rPr>
                        <a:t>0.000206</a:t>
                      </a:r>
                      <a:endParaRPr lang="en-US" sz="1200"/>
                    </a:p>
                  </a:txBody>
                  <a:tcPr/>
                </a:tc>
                <a:tc>
                  <a:txBody>
                    <a:bodyPr/>
                    <a:lstStyle/>
                    <a:p>
                      <a:pPr algn="l"/>
                      <a:endParaRPr lang="en-US" sz="1200"/>
                    </a:p>
                  </a:txBody>
                  <a:tcPr/>
                </a:tc>
                <a:extLst>
                  <a:ext uri="{0D108BD9-81ED-4DB2-BD59-A6C34878D82A}">
                    <a16:rowId xmlns:a16="http://schemas.microsoft.com/office/drawing/2014/main" val="1977033384"/>
                  </a:ext>
                </a:extLst>
              </a:tr>
              <a:tr h="306977">
                <a:tc>
                  <a:txBody>
                    <a:bodyPr/>
                    <a:lstStyle/>
                    <a:p>
                      <a:pPr lvl="0" algn="l">
                        <a:buNone/>
                      </a:pPr>
                      <a:r>
                        <a:rPr lang="en-US" sz="1200">
                          <a:effectLst/>
                        </a:rPr>
                        <a:t>year</a:t>
                      </a:r>
                      <a:endParaRPr lang="en-US" sz="1200"/>
                    </a:p>
                  </a:txBody>
                  <a:tcPr/>
                </a:tc>
                <a:tc>
                  <a:txBody>
                    <a:bodyPr/>
                    <a:lstStyle/>
                    <a:p>
                      <a:pPr lvl="0" algn="l">
                        <a:buNone/>
                      </a:pPr>
                      <a:r>
                        <a:rPr lang="en-US" sz="1200">
                          <a:effectLst/>
                        </a:rPr>
                        <a:t>0.000008</a:t>
                      </a:r>
                      <a:endParaRPr lang="en-US" sz="1200"/>
                    </a:p>
                  </a:txBody>
                  <a:tcPr/>
                </a:tc>
                <a:tc>
                  <a:txBody>
                    <a:bodyPr/>
                    <a:lstStyle/>
                    <a:p>
                      <a:pPr algn="l"/>
                      <a:endParaRPr lang="en-US" sz="1200"/>
                    </a:p>
                  </a:txBody>
                  <a:tcPr/>
                </a:tc>
                <a:extLst>
                  <a:ext uri="{0D108BD9-81ED-4DB2-BD59-A6C34878D82A}">
                    <a16:rowId xmlns:a16="http://schemas.microsoft.com/office/drawing/2014/main" val="1379946652"/>
                  </a:ext>
                </a:extLst>
              </a:tr>
              <a:tr h="306977">
                <a:tc>
                  <a:txBody>
                    <a:bodyPr/>
                    <a:lstStyle/>
                    <a:p>
                      <a:pPr lvl="0" algn="l">
                        <a:buNone/>
                      </a:pPr>
                      <a:r>
                        <a:rPr lang="en-US" sz="1200" err="1">
                          <a:effectLst/>
                        </a:rPr>
                        <a:t>width_category_idx</a:t>
                      </a:r>
                      <a:endParaRPr lang="en-US" sz="1200"/>
                    </a:p>
                  </a:txBody>
                  <a:tcPr/>
                </a:tc>
                <a:tc>
                  <a:txBody>
                    <a:bodyPr/>
                    <a:lstStyle/>
                    <a:p>
                      <a:pPr lvl="0" algn="l">
                        <a:buNone/>
                      </a:pPr>
                      <a:r>
                        <a:rPr lang="en-US" sz="1200">
                          <a:effectLst/>
                        </a:rPr>
                        <a:t>-0.000163</a:t>
                      </a:r>
                      <a:endParaRPr lang="en-US" sz="1200"/>
                    </a:p>
                  </a:txBody>
                  <a:tcPr/>
                </a:tc>
                <a:tc>
                  <a:txBody>
                    <a:bodyPr/>
                    <a:lstStyle/>
                    <a:p>
                      <a:pPr algn="l"/>
                      <a:endParaRPr lang="en-US" sz="1200"/>
                    </a:p>
                  </a:txBody>
                  <a:tcPr/>
                </a:tc>
                <a:extLst>
                  <a:ext uri="{0D108BD9-81ED-4DB2-BD59-A6C34878D82A}">
                    <a16:rowId xmlns:a16="http://schemas.microsoft.com/office/drawing/2014/main" val="698850240"/>
                  </a:ext>
                </a:extLst>
              </a:tr>
              <a:tr h="306977">
                <a:tc>
                  <a:txBody>
                    <a:bodyPr/>
                    <a:lstStyle/>
                    <a:p>
                      <a:pPr lvl="0" algn="l">
                        <a:buNone/>
                      </a:pPr>
                      <a:r>
                        <a:rPr lang="en-US" sz="1200" err="1">
                          <a:effectLst/>
                        </a:rPr>
                        <a:t>maximum_seating</a:t>
                      </a:r>
                      <a:endParaRPr lang="en-US" sz="1200"/>
                    </a:p>
                  </a:txBody>
                  <a:tcPr/>
                </a:tc>
                <a:tc>
                  <a:txBody>
                    <a:bodyPr/>
                    <a:lstStyle/>
                    <a:p>
                      <a:pPr lvl="0" algn="l">
                        <a:buNone/>
                      </a:pPr>
                      <a:r>
                        <a:rPr lang="en-US" sz="1200">
                          <a:effectLst/>
                        </a:rPr>
                        <a:t>-0.000247</a:t>
                      </a:r>
                      <a:endParaRPr lang="en-US" sz="1200"/>
                    </a:p>
                  </a:txBody>
                  <a:tcPr/>
                </a:tc>
                <a:tc>
                  <a:txBody>
                    <a:bodyPr/>
                    <a:lstStyle/>
                    <a:p>
                      <a:pPr lvl="0" algn="l">
                        <a:buNone/>
                      </a:pPr>
                      <a:endParaRPr lang="en-US" sz="1200"/>
                    </a:p>
                  </a:txBody>
                  <a:tcPr/>
                </a:tc>
                <a:extLst>
                  <a:ext uri="{0D108BD9-81ED-4DB2-BD59-A6C34878D82A}">
                    <a16:rowId xmlns:a16="http://schemas.microsoft.com/office/drawing/2014/main" val="3274388462"/>
                  </a:ext>
                </a:extLst>
              </a:tr>
              <a:tr h="306977">
                <a:tc>
                  <a:txBody>
                    <a:bodyPr/>
                    <a:lstStyle/>
                    <a:p>
                      <a:pPr lvl="0" algn="l">
                        <a:buNone/>
                      </a:pPr>
                      <a:r>
                        <a:rPr lang="en-US" sz="1200" err="1">
                          <a:effectLst/>
                        </a:rPr>
                        <a:t>owner_count</a:t>
                      </a:r>
                      <a:endParaRPr lang="en-US" sz="1200"/>
                    </a:p>
                  </a:txBody>
                  <a:tcPr/>
                </a:tc>
                <a:tc>
                  <a:txBody>
                    <a:bodyPr/>
                    <a:lstStyle/>
                    <a:p>
                      <a:pPr lvl="0" algn="l">
                        <a:buNone/>
                      </a:pPr>
                      <a:r>
                        <a:rPr lang="en-US" sz="1200">
                          <a:effectLst/>
                        </a:rPr>
                        <a:t>-0.000265</a:t>
                      </a:r>
                      <a:endParaRPr lang="en-US" sz="1200"/>
                    </a:p>
                  </a:txBody>
                  <a:tcPr/>
                </a:tc>
                <a:tc>
                  <a:txBody>
                    <a:bodyPr/>
                    <a:lstStyle/>
                    <a:p>
                      <a:pPr lvl="0" algn="l">
                        <a:buNone/>
                      </a:pPr>
                      <a:endParaRPr lang="en-US" sz="1200"/>
                    </a:p>
                  </a:txBody>
                  <a:tcPr/>
                </a:tc>
                <a:extLst>
                  <a:ext uri="{0D108BD9-81ED-4DB2-BD59-A6C34878D82A}">
                    <a16:rowId xmlns:a16="http://schemas.microsoft.com/office/drawing/2014/main" val="1321365647"/>
                  </a:ext>
                </a:extLst>
              </a:tr>
              <a:tr h="306977">
                <a:tc>
                  <a:txBody>
                    <a:bodyPr/>
                    <a:lstStyle/>
                    <a:p>
                      <a:pPr lvl="0" algn="l">
                        <a:buNone/>
                      </a:pPr>
                      <a:r>
                        <a:rPr lang="en-US" sz="1200" err="1">
                          <a:effectLst/>
                        </a:rPr>
                        <a:t>HasAccidents</a:t>
                      </a:r>
                      <a:endParaRPr lang="en-US" sz="1200"/>
                    </a:p>
                  </a:txBody>
                  <a:tcPr/>
                </a:tc>
                <a:tc>
                  <a:txBody>
                    <a:bodyPr/>
                    <a:lstStyle/>
                    <a:p>
                      <a:pPr lvl="0" algn="l">
                        <a:buNone/>
                      </a:pPr>
                      <a:r>
                        <a:rPr lang="en-US" sz="1200">
                          <a:effectLst/>
                        </a:rPr>
                        <a:t>-0.000272</a:t>
                      </a:r>
                      <a:endParaRPr lang="en-US" sz="1200"/>
                    </a:p>
                  </a:txBody>
                  <a:tcPr/>
                </a:tc>
                <a:tc>
                  <a:txBody>
                    <a:bodyPr/>
                    <a:lstStyle/>
                    <a:p>
                      <a:pPr lvl="0" algn="l">
                        <a:buNone/>
                      </a:pPr>
                      <a:endParaRPr lang="en-US" sz="1200"/>
                    </a:p>
                  </a:txBody>
                  <a:tcPr/>
                </a:tc>
                <a:extLst>
                  <a:ext uri="{0D108BD9-81ED-4DB2-BD59-A6C34878D82A}">
                    <a16:rowId xmlns:a16="http://schemas.microsoft.com/office/drawing/2014/main" val="4274157140"/>
                  </a:ext>
                </a:extLst>
              </a:tr>
              <a:tr h="306977">
                <a:tc>
                  <a:txBody>
                    <a:bodyPr/>
                    <a:lstStyle/>
                    <a:p>
                      <a:pPr lvl="0" algn="l">
                        <a:buNone/>
                      </a:pPr>
                      <a:r>
                        <a:rPr lang="en-US" sz="1200" err="1">
                          <a:effectLst/>
                        </a:rPr>
                        <a:t>torque_ftlb</a:t>
                      </a:r>
                      <a:endParaRPr lang="en-US" sz="1200"/>
                    </a:p>
                  </a:txBody>
                  <a:tcPr/>
                </a:tc>
                <a:tc>
                  <a:txBody>
                    <a:bodyPr/>
                    <a:lstStyle/>
                    <a:p>
                      <a:pPr lvl="0" algn="l">
                        <a:buNone/>
                      </a:pPr>
                      <a:r>
                        <a:rPr lang="en-US" sz="1200">
                          <a:effectLst/>
                        </a:rPr>
                        <a:t>-0.000284</a:t>
                      </a:r>
                      <a:endParaRPr lang="en-US" sz="1200"/>
                    </a:p>
                  </a:txBody>
                  <a:tcPr/>
                </a:tc>
                <a:tc>
                  <a:txBody>
                    <a:bodyPr/>
                    <a:lstStyle/>
                    <a:p>
                      <a:pPr lvl="0" algn="l">
                        <a:buNone/>
                      </a:pPr>
                      <a:endParaRPr lang="en-US" sz="1200"/>
                    </a:p>
                  </a:txBody>
                  <a:tcPr/>
                </a:tc>
                <a:extLst>
                  <a:ext uri="{0D108BD9-81ED-4DB2-BD59-A6C34878D82A}">
                    <a16:rowId xmlns:a16="http://schemas.microsoft.com/office/drawing/2014/main" val="888785536"/>
                  </a:ext>
                </a:extLst>
              </a:tr>
              <a:tr h="306977">
                <a:tc>
                  <a:txBody>
                    <a:bodyPr/>
                    <a:lstStyle/>
                    <a:p>
                      <a:pPr lvl="0" algn="l">
                        <a:buNone/>
                      </a:pPr>
                      <a:r>
                        <a:rPr lang="en-US" sz="1200">
                          <a:effectLst/>
                        </a:rPr>
                        <a:t>horsepower</a:t>
                      </a:r>
                      <a:endParaRPr lang="en-US" sz="1200"/>
                    </a:p>
                  </a:txBody>
                  <a:tcPr/>
                </a:tc>
                <a:tc>
                  <a:txBody>
                    <a:bodyPr/>
                    <a:lstStyle/>
                    <a:p>
                      <a:pPr lvl="0" algn="l">
                        <a:buNone/>
                      </a:pPr>
                      <a:r>
                        <a:rPr lang="en-US" sz="1200">
                          <a:effectLst/>
                        </a:rPr>
                        <a:t>-0.000445</a:t>
                      </a:r>
                      <a:endParaRPr lang="en-US" sz="1200"/>
                    </a:p>
                  </a:txBody>
                  <a:tcPr/>
                </a:tc>
                <a:tc>
                  <a:txBody>
                    <a:bodyPr/>
                    <a:lstStyle/>
                    <a:p>
                      <a:pPr lvl="0" algn="l">
                        <a:buNone/>
                      </a:pPr>
                      <a:endParaRPr lang="en-US" sz="1200"/>
                    </a:p>
                  </a:txBody>
                  <a:tcPr/>
                </a:tc>
                <a:extLst>
                  <a:ext uri="{0D108BD9-81ED-4DB2-BD59-A6C34878D82A}">
                    <a16:rowId xmlns:a16="http://schemas.microsoft.com/office/drawing/2014/main" val="1752668170"/>
                  </a:ext>
                </a:extLst>
              </a:tr>
              <a:tr h="306977">
                <a:tc>
                  <a:txBody>
                    <a:bodyPr/>
                    <a:lstStyle/>
                    <a:p>
                      <a:pPr lvl="0" algn="l">
                        <a:buNone/>
                      </a:pPr>
                      <a:r>
                        <a:rPr lang="en-US" sz="1200" err="1">
                          <a:effectLst/>
                        </a:rPr>
                        <a:t>engine_displacement</a:t>
                      </a:r>
                      <a:endParaRPr lang="en-US" sz="1200"/>
                    </a:p>
                  </a:txBody>
                  <a:tcPr/>
                </a:tc>
                <a:tc>
                  <a:txBody>
                    <a:bodyPr/>
                    <a:lstStyle/>
                    <a:p>
                      <a:pPr lvl="0" algn="l">
                        <a:buNone/>
                      </a:pPr>
                      <a:r>
                        <a:rPr lang="en-US" sz="1200">
                          <a:effectLst/>
                        </a:rPr>
                        <a:t>-0.000573</a:t>
                      </a:r>
                      <a:endParaRPr lang="en-US" sz="1200"/>
                    </a:p>
                  </a:txBody>
                  <a:tcPr/>
                </a:tc>
                <a:tc>
                  <a:txBody>
                    <a:bodyPr/>
                    <a:lstStyle/>
                    <a:p>
                      <a:pPr lvl="0" algn="l">
                        <a:buNone/>
                      </a:pPr>
                      <a:endParaRPr lang="en-US" sz="1200"/>
                    </a:p>
                  </a:txBody>
                  <a:tcPr/>
                </a:tc>
                <a:extLst>
                  <a:ext uri="{0D108BD9-81ED-4DB2-BD59-A6C34878D82A}">
                    <a16:rowId xmlns:a16="http://schemas.microsoft.com/office/drawing/2014/main" val="4051896946"/>
                  </a:ext>
                </a:extLst>
              </a:tr>
              <a:tr h="306977">
                <a:tc>
                  <a:txBody>
                    <a:bodyPr/>
                    <a:lstStyle/>
                    <a:p>
                      <a:pPr lvl="0" algn="l">
                        <a:buNone/>
                      </a:pPr>
                      <a:r>
                        <a:rPr lang="en-US" sz="1200" err="1">
                          <a:effectLst/>
                        </a:rPr>
                        <a:t>length_category_idx</a:t>
                      </a:r>
                      <a:endParaRPr lang="en-US" sz="1200"/>
                    </a:p>
                  </a:txBody>
                  <a:tcPr/>
                </a:tc>
                <a:tc>
                  <a:txBody>
                    <a:bodyPr/>
                    <a:lstStyle/>
                    <a:p>
                      <a:pPr lvl="0" algn="l">
                        <a:buNone/>
                      </a:pPr>
                      <a:r>
                        <a:rPr lang="en-US" sz="1200">
                          <a:effectLst/>
                        </a:rPr>
                        <a:t>-0.000606</a:t>
                      </a:r>
                      <a:endParaRPr lang="en-US" sz="1200"/>
                    </a:p>
                  </a:txBody>
                  <a:tcPr/>
                </a:tc>
                <a:tc>
                  <a:txBody>
                    <a:bodyPr/>
                    <a:lstStyle/>
                    <a:p>
                      <a:pPr lvl="0" algn="l">
                        <a:buNone/>
                      </a:pPr>
                      <a:endParaRPr lang="en-US" sz="1200"/>
                    </a:p>
                  </a:txBody>
                  <a:tcPr/>
                </a:tc>
                <a:extLst>
                  <a:ext uri="{0D108BD9-81ED-4DB2-BD59-A6C34878D82A}">
                    <a16:rowId xmlns:a16="http://schemas.microsoft.com/office/drawing/2014/main" val="3824145723"/>
                  </a:ext>
                </a:extLst>
              </a:tr>
              <a:tr h="306977">
                <a:tc>
                  <a:txBody>
                    <a:bodyPr/>
                    <a:lstStyle/>
                    <a:p>
                      <a:pPr lvl="0" algn="l">
                        <a:buNone/>
                      </a:pPr>
                      <a:r>
                        <a:rPr lang="en-US" sz="1200">
                          <a:effectLst/>
                        </a:rPr>
                        <a:t>mileage</a:t>
                      </a:r>
                      <a:endParaRPr lang="en-US" sz="1200"/>
                    </a:p>
                  </a:txBody>
                  <a:tcPr/>
                </a:tc>
                <a:tc>
                  <a:txBody>
                    <a:bodyPr/>
                    <a:lstStyle/>
                    <a:p>
                      <a:pPr lvl="0" algn="l">
                        <a:buNone/>
                      </a:pPr>
                      <a:r>
                        <a:rPr lang="en-US" sz="1200">
                          <a:effectLst/>
                        </a:rPr>
                        <a:t>-0.000902</a:t>
                      </a:r>
                      <a:endParaRPr lang="en-US" sz="1200"/>
                    </a:p>
                  </a:txBody>
                  <a:tcPr/>
                </a:tc>
                <a:tc>
                  <a:txBody>
                    <a:bodyPr/>
                    <a:lstStyle/>
                    <a:p>
                      <a:pPr lvl="0" algn="l">
                        <a:buNone/>
                      </a:pPr>
                      <a:endParaRPr lang="en-US" sz="1200"/>
                    </a:p>
                  </a:txBody>
                  <a:tcPr/>
                </a:tc>
                <a:extLst>
                  <a:ext uri="{0D108BD9-81ED-4DB2-BD59-A6C34878D82A}">
                    <a16:rowId xmlns:a16="http://schemas.microsoft.com/office/drawing/2014/main" val="4149412414"/>
                  </a:ext>
                </a:extLst>
              </a:tr>
            </a:tbl>
          </a:graphicData>
        </a:graphic>
      </p:graphicFrame>
    </p:spTree>
    <p:extLst>
      <p:ext uri="{BB962C8B-B14F-4D97-AF65-F5344CB8AC3E}">
        <p14:creationId xmlns:p14="http://schemas.microsoft.com/office/powerpoint/2010/main" val="414876218"/>
      </p:ext>
    </p:extLst>
  </p:cSld>
  <p:clrMapOvr>
    <a:masterClrMapping/>
  </p:clrMapOvr>
  <mc:AlternateContent xmlns:mc="http://schemas.openxmlformats.org/markup-compatibility/2006" xmlns:p14="http://schemas.microsoft.com/office/powerpoint/2010/main">
    <mc:Choice Requires="p14">
      <p:transition spd="slow" p14:dur="2000" advTm="106017"/>
    </mc:Choice>
    <mc:Fallback xmlns="">
      <p:transition spd="slow" advTm="10601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14</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Modeling and Prediction (2 of 4)</a:t>
            </a:r>
          </a:p>
        </p:txBody>
      </p:sp>
      <p:sp>
        <p:nvSpPr>
          <p:cNvPr id="6" name="TextBox 5">
            <a:extLst>
              <a:ext uri="{FF2B5EF4-FFF2-40B4-BE49-F238E27FC236}">
                <a16:creationId xmlns:a16="http://schemas.microsoft.com/office/drawing/2014/main" id="{1576299B-8A9F-4B72-8C2A-B9D8F7D9AA5D}"/>
              </a:ext>
            </a:extLst>
          </p:cNvPr>
          <p:cNvSpPr txBox="1"/>
          <p:nvPr/>
        </p:nvSpPr>
        <p:spPr>
          <a:xfrm>
            <a:off x="118720" y="1164879"/>
            <a:ext cx="8991600" cy="923330"/>
          </a:xfrm>
          <a:prstGeom prst="rect">
            <a:avLst/>
          </a:prstGeom>
          <a:noFill/>
        </p:spPr>
        <p:txBody>
          <a:bodyPr wrap="square" rtlCol="0" anchor="t">
            <a:spAutoFit/>
          </a:bodyPr>
          <a:lstStyle/>
          <a:p>
            <a:r>
              <a:rPr lang="en-US" b="1">
                <a:latin typeface="Arial" panose="020B0604020202020204" pitchFamily="34" charset="0"/>
                <a:ea typeface="+mn-lt"/>
                <a:cs typeface="Arial" panose="020B0604020202020204" pitchFamily="34" charset="0"/>
              </a:rPr>
              <a:t>Random Forest</a:t>
            </a:r>
          </a:p>
          <a:p>
            <a:pPr marL="285750" indent="-285750">
              <a:buFont typeface="Arial" panose="020B0604020202020204" pitchFamily="34" charset="0"/>
              <a:buChar char="•"/>
            </a:pPr>
            <a:r>
              <a:rPr lang="en-US">
                <a:latin typeface="Arial" panose="020B0604020202020204" pitchFamily="34" charset="0"/>
                <a:ea typeface="+mn-lt"/>
                <a:cs typeface="Arial" panose="020B0604020202020204" pitchFamily="34" charset="0"/>
              </a:rPr>
              <a:t>Utilized </a:t>
            </a:r>
            <a:r>
              <a:rPr lang="en-US" err="1">
                <a:latin typeface="Arial" panose="020B0604020202020204" pitchFamily="34" charset="0"/>
                <a:ea typeface="+mn-lt"/>
                <a:cs typeface="Arial" panose="020B0604020202020204" pitchFamily="34" charset="0"/>
              </a:rPr>
              <a:t>Kmeans</a:t>
            </a:r>
            <a:endParaRPr lang="en-US">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ea typeface="+mn-lt"/>
                <a:cs typeface="Arial" panose="020B0604020202020204" pitchFamily="34" charset="0"/>
              </a:rPr>
              <a:t>Plotted and looked for “elbow”</a:t>
            </a:r>
            <a:endParaRPr lang="en-US">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13351C37-9868-4216-814B-35BB4C369E9D}"/>
              </a:ext>
            </a:extLst>
          </p:cNvPr>
          <p:cNvPicPr>
            <a:picLocks noChangeAspect="1"/>
          </p:cNvPicPr>
          <p:nvPr/>
        </p:nvPicPr>
        <p:blipFill>
          <a:blip r:embed="rId2"/>
          <a:stretch>
            <a:fillRect/>
          </a:stretch>
        </p:blipFill>
        <p:spPr>
          <a:xfrm>
            <a:off x="5212080" y="1010919"/>
            <a:ext cx="3360414" cy="3369545"/>
          </a:xfrm>
          <a:prstGeom prst="rect">
            <a:avLst/>
          </a:prstGeom>
        </p:spPr>
      </p:pic>
    </p:spTree>
    <p:extLst>
      <p:ext uri="{BB962C8B-B14F-4D97-AF65-F5344CB8AC3E}">
        <p14:creationId xmlns:p14="http://schemas.microsoft.com/office/powerpoint/2010/main" val="627733012"/>
      </p:ext>
    </p:extLst>
  </p:cSld>
  <p:clrMapOvr>
    <a:masterClrMapping/>
  </p:clrMapOvr>
  <mc:AlternateContent xmlns:mc="http://schemas.openxmlformats.org/markup-compatibility/2006" xmlns:p14="http://schemas.microsoft.com/office/powerpoint/2010/main">
    <mc:Choice Requires="p14">
      <p:transition spd="slow" p14:dur="2000" advTm="136759"/>
    </mc:Choice>
    <mc:Fallback xmlns="">
      <p:transition spd="slow" advTm="13675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15</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Modeling and Prediction (3 of 4)</a:t>
            </a:r>
          </a:p>
        </p:txBody>
      </p:sp>
      <p:sp>
        <p:nvSpPr>
          <p:cNvPr id="6" name="TextBox 5">
            <a:extLst>
              <a:ext uri="{FF2B5EF4-FFF2-40B4-BE49-F238E27FC236}">
                <a16:creationId xmlns:a16="http://schemas.microsoft.com/office/drawing/2014/main" id="{1576299B-8A9F-4B72-8C2A-B9D8F7D9AA5D}"/>
              </a:ext>
            </a:extLst>
          </p:cNvPr>
          <p:cNvSpPr txBox="1"/>
          <p:nvPr/>
        </p:nvSpPr>
        <p:spPr>
          <a:xfrm>
            <a:off x="118720" y="1164879"/>
            <a:ext cx="8991600" cy="923330"/>
          </a:xfrm>
          <a:prstGeom prst="rect">
            <a:avLst/>
          </a:prstGeom>
          <a:noFill/>
        </p:spPr>
        <p:txBody>
          <a:bodyPr wrap="square" rtlCol="0" anchor="t">
            <a:spAutoFit/>
          </a:bodyPr>
          <a:lstStyle/>
          <a:p>
            <a:r>
              <a:rPr lang="en-US" b="1">
                <a:latin typeface="Arial" panose="020B0604020202020204" pitchFamily="34" charset="0"/>
                <a:ea typeface="+mn-lt"/>
                <a:cs typeface="Arial" panose="020B0604020202020204" pitchFamily="34" charset="0"/>
              </a:rPr>
              <a:t>Cluster Analysis</a:t>
            </a:r>
          </a:p>
          <a:p>
            <a:pPr marL="285750" indent="-285750">
              <a:buFont typeface="Arial" panose="020B0604020202020204" pitchFamily="34" charset="0"/>
              <a:buChar char="•"/>
            </a:pPr>
            <a:r>
              <a:rPr lang="en-US">
                <a:latin typeface="Arial" panose="020B0604020202020204" pitchFamily="34" charset="0"/>
                <a:ea typeface="+mn-lt"/>
                <a:cs typeface="Arial" panose="020B0604020202020204" pitchFamily="34" charset="0"/>
              </a:rPr>
              <a:t>Utilized </a:t>
            </a:r>
            <a:r>
              <a:rPr lang="en-US" err="1">
                <a:latin typeface="Arial" panose="020B0604020202020204" pitchFamily="34" charset="0"/>
                <a:ea typeface="+mn-lt"/>
                <a:cs typeface="Arial" panose="020B0604020202020204" pitchFamily="34" charset="0"/>
              </a:rPr>
              <a:t>Kmeans</a:t>
            </a:r>
            <a:endParaRPr lang="en-US">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ea typeface="+mn-lt"/>
                <a:cs typeface="Arial" panose="020B0604020202020204" pitchFamily="34" charset="0"/>
              </a:rPr>
              <a:t>Plotted and looked for “elbow”</a:t>
            </a:r>
            <a:endParaRPr lang="en-US">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CCE4413-D58B-4198-BC74-22409399072D}"/>
              </a:ext>
            </a:extLst>
          </p:cNvPr>
          <p:cNvPicPr>
            <a:picLocks noChangeAspect="1"/>
          </p:cNvPicPr>
          <p:nvPr/>
        </p:nvPicPr>
        <p:blipFill>
          <a:blip r:embed="rId2"/>
          <a:stretch>
            <a:fillRect/>
          </a:stretch>
        </p:blipFill>
        <p:spPr>
          <a:xfrm>
            <a:off x="99633" y="2117271"/>
            <a:ext cx="3502087" cy="2273068"/>
          </a:xfrm>
          <a:prstGeom prst="rect">
            <a:avLst/>
          </a:prstGeom>
        </p:spPr>
      </p:pic>
      <p:sp>
        <p:nvSpPr>
          <p:cNvPr id="13" name="Rectangle 12">
            <a:extLst>
              <a:ext uri="{FF2B5EF4-FFF2-40B4-BE49-F238E27FC236}">
                <a16:creationId xmlns:a16="http://schemas.microsoft.com/office/drawing/2014/main" id="{7E94FDB5-4277-4478-8DB0-74A19AE12290}"/>
              </a:ext>
            </a:extLst>
          </p:cNvPr>
          <p:cNvSpPr/>
          <p:nvPr/>
        </p:nvSpPr>
        <p:spPr>
          <a:xfrm>
            <a:off x="396240" y="4467324"/>
            <a:ext cx="7772400" cy="1826141"/>
          </a:xfrm>
          <a:prstGeom prst="rect">
            <a:avLst/>
          </a:prstGeom>
        </p:spPr>
        <p:txBody>
          <a:bodyPr wrap="square">
            <a:spAutoFit/>
          </a:bodyPr>
          <a:lstStyle/>
          <a:p>
            <a:pPr>
              <a:spcAft>
                <a:spcPts val="1000"/>
              </a:spcAft>
            </a:pPr>
            <a:r>
              <a:rPr lang="en-US" sz="1200" b="1">
                <a:latin typeface="Arial" panose="020B0604020202020204" pitchFamily="34" charset="0"/>
                <a:ea typeface="Calibri" panose="020F0502020204030204" pitchFamily="34" charset="0"/>
                <a:cs typeface="Times New Roman" panose="02020603050405020304" pitchFamily="18" charset="0"/>
              </a:rPr>
              <a:t>Cluster 0: </a:t>
            </a:r>
            <a:r>
              <a:rPr lang="en-US" sz="1200">
                <a:latin typeface="Arial" panose="020B0604020202020204" pitchFamily="34" charset="0"/>
                <a:ea typeface="Calibri" panose="020F0502020204030204" pitchFamily="34" charset="0"/>
                <a:cs typeface="Times New Roman" panose="02020603050405020304" pitchFamily="18" charset="0"/>
              </a:rPr>
              <a:t>Consist of accidents that lead to injury, occur primarily during the day, least likely to occur during rough water conditions, and least likely to occur during poor visibility.</a:t>
            </a:r>
            <a:endParaRPr lang="en-US" sz="1200">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1200" b="1">
                <a:latin typeface="Arial" panose="020B0604020202020204" pitchFamily="34" charset="0"/>
                <a:ea typeface="Calibri" panose="020F0502020204030204" pitchFamily="34" charset="0"/>
                <a:cs typeface="Times New Roman" panose="02020603050405020304" pitchFamily="18" charset="0"/>
              </a:rPr>
              <a:t>Cluster 1: </a:t>
            </a:r>
            <a:r>
              <a:rPr lang="en-US" sz="1200">
                <a:latin typeface="Arial" panose="020B0604020202020204" pitchFamily="34" charset="0"/>
                <a:ea typeface="Calibri" panose="020F0502020204030204" pitchFamily="34" charset="0"/>
                <a:cs typeface="Times New Roman" panose="02020603050405020304" pitchFamily="18" charset="0"/>
              </a:rPr>
              <a:t>Consists of accidents that did not lead to death, and may or may not have lead to injury, occur during the day, due not usually occur during rough water or poor visibility (but are more likely than cluster 0 to occur during rough water and poor visibility conditions). </a:t>
            </a:r>
            <a:endParaRPr lang="en-US" sz="1200">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1200" b="1">
                <a:latin typeface="Arial" panose="020B0604020202020204" pitchFamily="34" charset="0"/>
                <a:ea typeface="Calibri" panose="020F0502020204030204" pitchFamily="34" charset="0"/>
                <a:cs typeface="Times New Roman" panose="02020603050405020304" pitchFamily="18" charset="0"/>
              </a:rPr>
              <a:t>Cluster 2: </a:t>
            </a:r>
            <a:r>
              <a:rPr lang="en-US" sz="1200">
                <a:latin typeface="Arial" panose="020B0604020202020204" pitchFamily="34" charset="0"/>
                <a:ea typeface="Calibri" panose="020F0502020204030204" pitchFamily="34" charset="0"/>
                <a:cs typeface="Times New Roman" panose="02020603050405020304" pitchFamily="18" charset="0"/>
              </a:rPr>
              <a:t>Consists of accidents that lead to death, often have injuries, occur primarily during the day but are more likely than the other clusters to occur during the night, more likely than the other clusters to occur during rough water conditions, and more likely than the other clusters to occur during poor visibility.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13351C37-9868-4216-814B-35BB4C369E9D}"/>
              </a:ext>
            </a:extLst>
          </p:cNvPr>
          <p:cNvPicPr>
            <a:picLocks noChangeAspect="1"/>
          </p:cNvPicPr>
          <p:nvPr/>
        </p:nvPicPr>
        <p:blipFill>
          <a:blip r:embed="rId3"/>
          <a:stretch>
            <a:fillRect/>
          </a:stretch>
        </p:blipFill>
        <p:spPr>
          <a:xfrm>
            <a:off x="5212080" y="1010919"/>
            <a:ext cx="3360414" cy="3369545"/>
          </a:xfrm>
          <a:prstGeom prst="rect">
            <a:avLst/>
          </a:prstGeom>
        </p:spPr>
      </p:pic>
    </p:spTree>
    <p:extLst>
      <p:ext uri="{BB962C8B-B14F-4D97-AF65-F5344CB8AC3E}">
        <p14:creationId xmlns:p14="http://schemas.microsoft.com/office/powerpoint/2010/main" val="2349914428"/>
      </p:ext>
    </p:extLst>
  </p:cSld>
  <p:clrMapOvr>
    <a:masterClrMapping/>
  </p:clrMapOvr>
  <mc:AlternateContent xmlns:mc="http://schemas.openxmlformats.org/markup-compatibility/2006" xmlns:p14="http://schemas.microsoft.com/office/powerpoint/2010/main">
    <mc:Choice Requires="p14">
      <p:transition spd="slow" p14:dur="2000" advTm="136759"/>
    </mc:Choice>
    <mc:Fallback xmlns="">
      <p:transition spd="slow" advTm="13675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16</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Fleet Prediction Analysis (4 of 4)</a:t>
            </a:r>
          </a:p>
        </p:txBody>
      </p:sp>
      <p:sp>
        <p:nvSpPr>
          <p:cNvPr id="6" name="TextBox 5">
            <a:extLst>
              <a:ext uri="{FF2B5EF4-FFF2-40B4-BE49-F238E27FC236}">
                <a16:creationId xmlns:a16="http://schemas.microsoft.com/office/drawing/2014/main" id="{1576299B-8A9F-4B72-8C2A-B9D8F7D9AA5D}"/>
              </a:ext>
            </a:extLst>
          </p:cNvPr>
          <p:cNvSpPr txBox="1"/>
          <p:nvPr/>
        </p:nvSpPr>
        <p:spPr>
          <a:xfrm>
            <a:off x="118721" y="1164879"/>
            <a:ext cx="5024780" cy="4924425"/>
          </a:xfrm>
          <a:prstGeom prst="rect">
            <a:avLst/>
          </a:prstGeom>
          <a:noFill/>
        </p:spPr>
        <p:txBody>
          <a:bodyPr wrap="square" rtlCol="0" anchor="t">
            <a:spAutoFit/>
          </a:bodyPr>
          <a:lstStyle/>
          <a:p>
            <a:r>
              <a:rPr lang="en-US" b="1">
                <a:latin typeface="Arial" panose="020B0604020202020204" pitchFamily="34" charset="0"/>
                <a:ea typeface="+mn-lt"/>
                <a:cs typeface="Arial" panose="020B0604020202020204" pitchFamily="34" charset="0"/>
              </a:rPr>
              <a:t>Logistic Regression and Random Forest Classifier</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spcAft>
                <a:spcPts val="1200"/>
              </a:spcAft>
              <a:buFont typeface="Arial" panose="020B0604020202020204" pitchFamily="34" charset="0"/>
              <a:buChar char="•"/>
            </a:pPr>
            <a:r>
              <a:rPr lang="en-US" sz="1500">
                <a:latin typeface="Arial" panose="020B0604020202020204" pitchFamily="34" charset="0"/>
                <a:cs typeface="Arial" panose="020B0604020202020204" pitchFamily="34" charset="0"/>
              </a:rPr>
              <a:t>Help answer business question 4.A of examining previous vehicle usage history to predict if vehicles were ever used in a commercial fleet</a:t>
            </a:r>
          </a:p>
          <a:p>
            <a:pPr marL="285750" indent="-285750">
              <a:spcAft>
                <a:spcPts val="1200"/>
              </a:spcAft>
              <a:buFont typeface="Arial" panose="020B0604020202020204" pitchFamily="34" charset="0"/>
              <a:buChar char="•"/>
            </a:pPr>
            <a:r>
              <a:rPr lang="en-US" sz="1500">
                <a:latin typeface="Arial" panose="020B0604020202020204" pitchFamily="34" charset="0"/>
                <a:cs typeface="Arial" panose="020B0604020202020204" pitchFamily="34" charset="0"/>
              </a:rPr>
              <a:t>Used grid searches to train logistical regression (LR) and random forest (RF) classifier model and compared results</a:t>
            </a:r>
          </a:p>
          <a:p>
            <a:pPr marL="742950" lvl="1" indent="-285750">
              <a:spcAft>
                <a:spcPts val="1200"/>
              </a:spcAft>
              <a:buFont typeface="Arial" panose="020B0604020202020204" pitchFamily="34" charset="0"/>
              <a:buChar char="•"/>
            </a:pPr>
            <a:r>
              <a:rPr lang="en-US" sz="1500">
                <a:latin typeface="Arial" panose="020B0604020202020204" pitchFamily="34" charset="0"/>
                <a:cs typeface="Arial" panose="020B0604020202020204" pitchFamily="34" charset="0"/>
              </a:rPr>
              <a:t>LR used scaled features to enable feature importance inference</a:t>
            </a:r>
          </a:p>
          <a:p>
            <a:pPr marL="285750" indent="-285750">
              <a:spcAft>
                <a:spcPts val="1200"/>
              </a:spcAft>
              <a:buFont typeface="Arial" panose="020B0604020202020204" pitchFamily="34" charset="0"/>
              <a:buChar char="•"/>
            </a:pPr>
            <a:r>
              <a:rPr lang="en-US" sz="1500">
                <a:latin typeface="Arial" panose="020B0604020202020204" pitchFamily="34" charset="0"/>
                <a:cs typeface="Arial" panose="020B0604020202020204" pitchFamily="34" charset="0"/>
              </a:rPr>
              <a:t>The RF model outperformed the LR model with and Area under ROC score of </a:t>
            </a:r>
            <a:r>
              <a:rPr lang="en-US" sz="1500">
                <a:effectLst/>
                <a:latin typeface="Arial" panose="020B0604020202020204" pitchFamily="34" charset="0"/>
                <a:ea typeface="Times New Roman" panose="02020603050405020304" pitchFamily="18" charset="0"/>
                <a:cs typeface="Arial" panose="020B0604020202020204" pitchFamily="34" charset="0"/>
              </a:rPr>
              <a:t>0.931 vs 0.874</a:t>
            </a:r>
          </a:p>
          <a:p>
            <a:pPr marL="285750" indent="-285750">
              <a:spcAft>
                <a:spcPts val="1200"/>
              </a:spcAft>
              <a:buFont typeface="Arial" panose="020B0604020202020204" pitchFamily="34" charset="0"/>
              <a:buChar char="•"/>
            </a:pPr>
            <a:r>
              <a:rPr lang="en-US" sz="1500">
                <a:latin typeface="Arial" panose="020B0604020202020204" pitchFamily="34" charset="0"/>
                <a:ea typeface="Calibri" panose="020F0502020204030204" pitchFamily="34" charset="0"/>
                <a:cs typeface="Arial" panose="020B0604020202020204" pitchFamily="34" charset="0"/>
              </a:rPr>
              <a:t>The models demonstrated some overlap in feature importance</a:t>
            </a:r>
          </a:p>
          <a:p>
            <a:pPr marL="742950" lvl="1" indent="-285750">
              <a:spcAft>
                <a:spcPts val="1200"/>
              </a:spcAft>
              <a:buFont typeface="Arial" panose="020B0604020202020204" pitchFamily="34" charset="0"/>
              <a:buChar char="•"/>
            </a:pPr>
            <a:r>
              <a:rPr lang="en-US" sz="1500">
                <a:latin typeface="Arial" panose="020B0604020202020204" pitchFamily="34" charset="0"/>
                <a:ea typeface="Calibri" panose="020F0502020204030204" pitchFamily="34" charset="0"/>
                <a:cs typeface="Arial" panose="020B0604020202020204" pitchFamily="34" charset="0"/>
              </a:rPr>
              <a:t>RF model would most likely need to be retrained at least annually to maintain accuracy</a:t>
            </a:r>
            <a:endParaRPr lang="en-US" sz="1500">
              <a:effectLst/>
              <a:latin typeface="Arial" panose="020B060402020202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179DC0E9-969A-4AD3-8F1D-FACB19E647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99982" y="377190"/>
            <a:ext cx="3620523" cy="2537193"/>
          </a:xfrm>
          <a:prstGeom prst="rect">
            <a:avLst/>
          </a:prstGeom>
          <a:noFill/>
          <a:ln>
            <a:noFill/>
          </a:ln>
        </p:spPr>
      </p:pic>
      <p:graphicFrame>
        <p:nvGraphicFramePr>
          <p:cNvPr id="2" name="Table 1">
            <a:extLst>
              <a:ext uri="{FF2B5EF4-FFF2-40B4-BE49-F238E27FC236}">
                <a16:creationId xmlns:a16="http://schemas.microsoft.com/office/drawing/2014/main" id="{522A5BF0-69E7-4D6F-9901-F85D7FB8F5A8}"/>
              </a:ext>
            </a:extLst>
          </p:cNvPr>
          <p:cNvGraphicFramePr>
            <a:graphicFrameLocks noGrp="1"/>
          </p:cNvGraphicFramePr>
          <p:nvPr>
            <p:extLst>
              <p:ext uri="{D42A27DB-BD31-4B8C-83A1-F6EECF244321}">
                <p14:modId xmlns:p14="http://schemas.microsoft.com/office/powerpoint/2010/main" val="1338752096"/>
              </p:ext>
            </p:extLst>
          </p:nvPr>
        </p:nvGraphicFramePr>
        <p:xfrm>
          <a:off x="5105400" y="3409090"/>
          <a:ext cx="1905001" cy="2192816"/>
        </p:xfrm>
        <a:graphic>
          <a:graphicData uri="http://schemas.openxmlformats.org/drawingml/2006/table">
            <a:tbl>
              <a:tblPr firstRow="1" firstCol="1" bandRow="1">
                <a:tableStyleId>{5C22544A-7EE6-4342-B048-85BDC9FD1C3A}</a:tableStyleId>
              </a:tblPr>
              <a:tblGrid>
                <a:gridCol w="1228725">
                  <a:extLst>
                    <a:ext uri="{9D8B030D-6E8A-4147-A177-3AD203B41FA5}">
                      <a16:colId xmlns:a16="http://schemas.microsoft.com/office/drawing/2014/main" val="2348598019"/>
                    </a:ext>
                  </a:extLst>
                </a:gridCol>
                <a:gridCol w="676276">
                  <a:extLst>
                    <a:ext uri="{9D8B030D-6E8A-4147-A177-3AD203B41FA5}">
                      <a16:colId xmlns:a16="http://schemas.microsoft.com/office/drawing/2014/main" val="3101869797"/>
                    </a:ext>
                  </a:extLst>
                </a:gridCol>
              </a:tblGrid>
              <a:tr h="202920">
                <a:tc>
                  <a:txBody>
                    <a:bodyPr/>
                    <a:lstStyle/>
                    <a:p>
                      <a:pPr marL="0" marR="0" algn="ctr">
                        <a:lnSpc>
                          <a:spcPct val="107000"/>
                        </a:lnSpc>
                        <a:spcBef>
                          <a:spcPts val="0"/>
                        </a:spcBef>
                        <a:spcAft>
                          <a:spcPts val="0"/>
                        </a:spcAft>
                      </a:pPr>
                      <a:r>
                        <a:rPr lang="en-US" sz="1000">
                          <a:effectLst/>
                          <a:latin typeface="Arial" panose="020B0604020202020204" pitchFamily="34" charset="0"/>
                          <a:cs typeface="Arial" panose="020B0604020202020204" pitchFamily="34" charset="0"/>
                        </a:rPr>
                        <a:t>Feature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a:effectLst/>
                          <a:latin typeface="Arial" panose="020B0604020202020204" pitchFamily="34" charset="0"/>
                          <a:cs typeface="Arial" panose="020B0604020202020204" pitchFamily="34" charset="0"/>
                        </a:rPr>
                        <a:t>Weight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89819320"/>
                  </a:ext>
                </a:extLst>
              </a:tr>
              <a:tr h="217040">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year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0.312616</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05517432"/>
                  </a:ext>
                </a:extLst>
              </a:tr>
              <a:tr h="180975">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is_new</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0.185632</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2529881812"/>
                  </a:ext>
                </a:extLst>
              </a:tr>
              <a:tr h="190500">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Mileage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0.151958</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00368087"/>
                  </a:ext>
                </a:extLst>
              </a:tr>
              <a:tr h="191732">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model_name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0.076587</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96537341"/>
                  </a:ext>
                </a:extLst>
              </a:tr>
              <a:tr h="227984">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franchise_dealer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0.062528</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2913464793"/>
                  </a:ext>
                </a:extLst>
              </a:tr>
              <a:tr h="180359">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savings_amount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0.054503</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5885042"/>
                  </a:ext>
                </a:extLst>
              </a:tr>
              <a:tr h="200025">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City</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0.032236</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56622021"/>
                  </a:ext>
                </a:extLst>
              </a:tr>
              <a:tr h="191706">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make_name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0.028527</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8968962"/>
                  </a:ext>
                </a:extLst>
              </a:tr>
              <a:tr h="18159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Price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0.025108</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62490636"/>
                  </a:ext>
                </a:extLst>
              </a:tr>
              <a:tr h="227984">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owner_count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0.016571</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1008242500"/>
                  </a:ext>
                </a:extLst>
              </a:tr>
            </a:tbl>
          </a:graphicData>
        </a:graphic>
      </p:graphicFrame>
      <p:graphicFrame>
        <p:nvGraphicFramePr>
          <p:cNvPr id="11" name="Table 10">
            <a:extLst>
              <a:ext uri="{FF2B5EF4-FFF2-40B4-BE49-F238E27FC236}">
                <a16:creationId xmlns:a16="http://schemas.microsoft.com/office/drawing/2014/main" id="{0FBB1926-A3E1-4C88-A778-D8A667BEFD33}"/>
              </a:ext>
            </a:extLst>
          </p:cNvPr>
          <p:cNvGraphicFramePr>
            <a:graphicFrameLocks noGrp="1"/>
          </p:cNvGraphicFramePr>
          <p:nvPr>
            <p:extLst>
              <p:ext uri="{D42A27DB-BD31-4B8C-83A1-F6EECF244321}">
                <p14:modId xmlns:p14="http://schemas.microsoft.com/office/powerpoint/2010/main" val="2093325837"/>
              </p:ext>
            </p:extLst>
          </p:nvPr>
        </p:nvGraphicFramePr>
        <p:xfrm>
          <a:off x="7096124" y="3419019"/>
          <a:ext cx="2047875" cy="2172156"/>
        </p:xfrm>
        <a:graphic>
          <a:graphicData uri="http://schemas.openxmlformats.org/drawingml/2006/table">
            <a:tbl>
              <a:tblPr firstRow="1" firstCol="1" bandRow="1">
                <a:tableStyleId>{5C22544A-7EE6-4342-B048-85BDC9FD1C3A}</a:tableStyleId>
              </a:tblPr>
              <a:tblGrid>
                <a:gridCol w="1288904">
                  <a:extLst>
                    <a:ext uri="{9D8B030D-6E8A-4147-A177-3AD203B41FA5}">
                      <a16:colId xmlns:a16="http://schemas.microsoft.com/office/drawing/2014/main" val="27660225"/>
                    </a:ext>
                  </a:extLst>
                </a:gridCol>
                <a:gridCol w="758971">
                  <a:extLst>
                    <a:ext uri="{9D8B030D-6E8A-4147-A177-3AD203B41FA5}">
                      <a16:colId xmlns:a16="http://schemas.microsoft.com/office/drawing/2014/main" val="3760994988"/>
                    </a:ext>
                  </a:extLst>
                </a:gridCol>
              </a:tblGrid>
              <a:tr h="210006">
                <a:tc>
                  <a:txBody>
                    <a:bodyPr/>
                    <a:lstStyle/>
                    <a:p>
                      <a:pPr marL="0" marR="0" algn="ctr">
                        <a:lnSpc>
                          <a:spcPct val="107000"/>
                        </a:lnSpc>
                        <a:spcBef>
                          <a:spcPts val="0"/>
                        </a:spcBef>
                        <a:spcAft>
                          <a:spcPts val="0"/>
                        </a:spcAft>
                      </a:pPr>
                      <a:r>
                        <a:rPr lang="en-US" sz="1000">
                          <a:effectLst/>
                          <a:latin typeface="Arial" panose="020B0604020202020204" pitchFamily="34" charset="0"/>
                          <a:cs typeface="Arial" panose="020B0604020202020204" pitchFamily="34" charset="0"/>
                        </a:rPr>
                        <a:t>Feature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a:effectLst/>
                          <a:latin typeface="Arial" panose="020B0604020202020204" pitchFamily="34" charset="0"/>
                          <a:cs typeface="Arial" panose="020B0604020202020204" pitchFamily="34" charset="0"/>
                        </a:rPr>
                        <a:t>Weight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75407001"/>
                  </a:ext>
                </a:extLst>
              </a:tr>
              <a:tr h="19098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is_new</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4.94394</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913280805"/>
                  </a:ext>
                </a:extLst>
              </a:tr>
              <a:tr h="19098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salvage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1.57354</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71215071"/>
                  </a:ext>
                </a:extLst>
              </a:tr>
              <a:tr h="19098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torque_grade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0.87469</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3134133"/>
                  </a:ext>
                </a:extLst>
              </a:tr>
              <a:tr h="190981">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is_cpo</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0.67043</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11832320"/>
                  </a:ext>
                </a:extLst>
              </a:tr>
              <a:tr h="198076">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franchise_dealer</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0.5861</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3970652205"/>
                  </a:ext>
                </a:extLst>
              </a:tr>
              <a:tr h="190981">
                <a:tc>
                  <a:txBody>
                    <a:bodyPr/>
                    <a:lstStyle/>
                    <a:p>
                      <a:pPr marL="0" marR="0">
                        <a:lnSpc>
                          <a:spcPct val="107000"/>
                        </a:lnSpc>
                        <a:spcBef>
                          <a:spcPts val="0"/>
                        </a:spcBef>
                        <a:spcAft>
                          <a:spcPts val="0"/>
                        </a:spcAft>
                      </a:pPr>
                      <a:r>
                        <a:rPr lang="en-US" sz="1000" err="1">
                          <a:effectLst/>
                          <a:latin typeface="Arial" panose="020B0604020202020204" pitchFamily="34" charset="0"/>
                          <a:cs typeface="Arial" panose="020B0604020202020204" pitchFamily="34" charset="0"/>
                        </a:rPr>
                        <a:t>owner_count</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0.50653</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833250943"/>
                  </a:ext>
                </a:extLst>
              </a:tr>
              <a:tr h="218594">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frame_damaged</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0.35975</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83647704"/>
                  </a:ext>
                </a:extLst>
              </a:tr>
              <a:tr h="19098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theft_title</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0.33304</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6030528"/>
                  </a:ext>
                </a:extLst>
              </a:tr>
              <a:tr h="190981">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is_oemcpo</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0.28309</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74395772"/>
                  </a:ext>
                </a:extLst>
              </a:tr>
              <a:tr h="208613">
                <a:tc>
                  <a:txBody>
                    <a:bodyPr/>
                    <a:lstStyle/>
                    <a:p>
                      <a:pPr marL="0" marR="0">
                        <a:lnSpc>
                          <a:spcPct val="107000"/>
                        </a:lnSpc>
                        <a:spcBef>
                          <a:spcPts val="0"/>
                        </a:spcBef>
                        <a:spcAft>
                          <a:spcPts val="0"/>
                        </a:spcAft>
                      </a:pPr>
                      <a:r>
                        <a:rPr lang="en-US" sz="1000">
                          <a:effectLst/>
                          <a:latin typeface="Arial" panose="020B0604020202020204" pitchFamily="34" charset="0"/>
                          <a:cs typeface="Arial" panose="020B0604020202020204" pitchFamily="34" charset="0"/>
                        </a:rPr>
                        <a:t>maximum_seating</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000">
                          <a:effectLst/>
                          <a:latin typeface="Arial" panose="020B0604020202020204" pitchFamily="34" charset="0"/>
                          <a:cs typeface="Arial" panose="020B0604020202020204" pitchFamily="34" charset="0"/>
                        </a:rPr>
                        <a:t>0.27119</a:t>
                      </a:r>
                      <a:endParaRPr lang="en-US" sz="1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78288583"/>
                  </a:ext>
                </a:extLst>
              </a:tr>
            </a:tbl>
          </a:graphicData>
        </a:graphic>
      </p:graphicFrame>
      <p:sp>
        <p:nvSpPr>
          <p:cNvPr id="12" name="TextBox 11">
            <a:extLst>
              <a:ext uri="{FF2B5EF4-FFF2-40B4-BE49-F238E27FC236}">
                <a16:creationId xmlns:a16="http://schemas.microsoft.com/office/drawing/2014/main" id="{6AF40505-16FE-48F8-A4AF-2D4214EF4DA3}"/>
              </a:ext>
            </a:extLst>
          </p:cNvPr>
          <p:cNvSpPr txBox="1"/>
          <p:nvPr/>
        </p:nvSpPr>
        <p:spPr>
          <a:xfrm>
            <a:off x="5319032" y="2916330"/>
            <a:ext cx="1777093" cy="461665"/>
          </a:xfrm>
          <a:prstGeom prst="rect">
            <a:avLst/>
          </a:prstGeom>
          <a:noFill/>
        </p:spPr>
        <p:txBody>
          <a:bodyPr wrap="square" rtlCol="0">
            <a:spAutoFit/>
          </a:bodyPr>
          <a:lstStyle/>
          <a:p>
            <a:pPr algn="ctr"/>
            <a:r>
              <a:rPr lang="en-US" sz="1200" b="1">
                <a:latin typeface="Arial" panose="020B0604020202020204" pitchFamily="34" charset="0"/>
                <a:cs typeface="Arial" panose="020B0604020202020204" pitchFamily="34" charset="0"/>
              </a:rPr>
              <a:t>Random Forest</a:t>
            </a:r>
            <a:br>
              <a:rPr lang="en-US" sz="1200" b="1">
                <a:latin typeface="Arial" panose="020B0604020202020204" pitchFamily="34" charset="0"/>
                <a:cs typeface="Arial" panose="020B0604020202020204" pitchFamily="34" charset="0"/>
              </a:rPr>
            </a:br>
            <a:r>
              <a:rPr lang="en-US" sz="1200" b="1">
                <a:latin typeface="Arial" panose="020B0604020202020204" pitchFamily="34" charset="0"/>
                <a:cs typeface="Arial" panose="020B0604020202020204" pitchFamily="34" charset="0"/>
              </a:rPr>
              <a:t>Feature Importance</a:t>
            </a:r>
          </a:p>
        </p:txBody>
      </p:sp>
      <p:sp>
        <p:nvSpPr>
          <p:cNvPr id="14" name="TextBox 13">
            <a:extLst>
              <a:ext uri="{FF2B5EF4-FFF2-40B4-BE49-F238E27FC236}">
                <a16:creationId xmlns:a16="http://schemas.microsoft.com/office/drawing/2014/main" id="{5477264B-BA3C-448E-8C80-E73462D68040}"/>
              </a:ext>
            </a:extLst>
          </p:cNvPr>
          <p:cNvSpPr txBox="1"/>
          <p:nvPr/>
        </p:nvSpPr>
        <p:spPr>
          <a:xfrm>
            <a:off x="7195892" y="2912464"/>
            <a:ext cx="1777093" cy="461665"/>
          </a:xfrm>
          <a:prstGeom prst="rect">
            <a:avLst/>
          </a:prstGeom>
          <a:noFill/>
        </p:spPr>
        <p:txBody>
          <a:bodyPr wrap="square" rtlCol="0">
            <a:spAutoFit/>
          </a:bodyPr>
          <a:lstStyle/>
          <a:p>
            <a:pPr algn="ctr"/>
            <a:r>
              <a:rPr lang="en-US" sz="1200" b="1">
                <a:latin typeface="Arial" panose="020B0604020202020204" pitchFamily="34" charset="0"/>
                <a:cs typeface="Arial" panose="020B0604020202020204" pitchFamily="34" charset="0"/>
              </a:rPr>
              <a:t>Logistic Regression</a:t>
            </a:r>
            <a:br>
              <a:rPr lang="en-US" sz="1200" b="1">
                <a:latin typeface="Arial" panose="020B0604020202020204" pitchFamily="34" charset="0"/>
                <a:cs typeface="Arial" panose="020B0604020202020204" pitchFamily="34" charset="0"/>
              </a:rPr>
            </a:br>
            <a:r>
              <a:rPr lang="en-US" sz="1200" b="1">
                <a:latin typeface="Arial" panose="020B0604020202020204" pitchFamily="34" charset="0"/>
                <a:cs typeface="Arial" panose="020B0604020202020204" pitchFamily="34" charset="0"/>
              </a:rPr>
              <a:t>Feature Importance</a:t>
            </a:r>
          </a:p>
        </p:txBody>
      </p:sp>
    </p:spTree>
    <p:extLst>
      <p:ext uri="{BB962C8B-B14F-4D97-AF65-F5344CB8AC3E}">
        <p14:creationId xmlns:p14="http://schemas.microsoft.com/office/powerpoint/2010/main" val="250669300"/>
      </p:ext>
    </p:extLst>
  </p:cSld>
  <p:clrMapOvr>
    <a:masterClrMapping/>
  </p:clrMapOvr>
  <mc:AlternateContent xmlns:mc="http://schemas.openxmlformats.org/markup-compatibility/2006" xmlns:p14="http://schemas.microsoft.com/office/powerpoint/2010/main">
    <mc:Choice Requires="p14">
      <p:transition spd="slow" p14:dur="2000" advTm="111279"/>
    </mc:Choice>
    <mc:Fallback xmlns="">
      <p:transition spd="slow" advTm="11127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17</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a:t>Closing</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135612" y="1165224"/>
            <a:ext cx="7876817" cy="4744086"/>
          </a:xfrm>
        </p:spPr>
        <p:txBody>
          <a:bodyPr vert="horz" lIns="91440" tIns="45720" rIns="91440" bIns="45720" rtlCol="0" anchor="t">
            <a:normAutofit/>
          </a:bodyPr>
          <a:lstStyle/>
          <a:p>
            <a:pPr>
              <a:buNone/>
            </a:pPr>
            <a:r>
              <a:rPr lang="en-US">
                <a:latin typeface="Arial"/>
                <a:cs typeface="Arial"/>
              </a:rPr>
              <a:t>Summary of Modeling</a:t>
            </a:r>
            <a:endParaRPr lang="en-US"/>
          </a:p>
          <a:p>
            <a:r>
              <a:rPr lang="en-US" sz="2400">
                <a:latin typeface="Arial"/>
                <a:cs typeface="Arial"/>
              </a:rPr>
              <a:t>With respect to modeling price, it appears our best model was _________________</a:t>
            </a:r>
            <a:endParaRPr lang="en-US" sz="2400"/>
          </a:p>
          <a:p>
            <a:pPr marL="0" indent="0">
              <a:buNone/>
            </a:pPr>
            <a:endParaRPr lang="en-US"/>
          </a:p>
        </p:txBody>
      </p:sp>
    </p:spTree>
    <p:extLst>
      <p:ext uri="{BB962C8B-B14F-4D97-AF65-F5344CB8AC3E}">
        <p14:creationId xmlns:p14="http://schemas.microsoft.com/office/powerpoint/2010/main" val="755855825"/>
      </p:ext>
    </p:extLst>
  </p:cSld>
  <p:clrMapOvr>
    <a:masterClrMapping/>
  </p:clrMapOvr>
  <mc:AlternateContent xmlns:mc="http://schemas.openxmlformats.org/markup-compatibility/2006" xmlns:p14="http://schemas.microsoft.com/office/powerpoint/2010/main">
    <mc:Choice Requires="p14">
      <p:transition spd="slow" p14:dur="2000" advTm="98139"/>
    </mc:Choice>
    <mc:Fallback xmlns="">
      <p:transition spd="slow" advTm="9813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18</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a:t>Closing</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135612" y="1165224"/>
            <a:ext cx="7876817" cy="4744086"/>
          </a:xfrm>
        </p:spPr>
        <p:txBody>
          <a:bodyPr vert="horz" lIns="91440" tIns="45720" rIns="91440" bIns="45720" rtlCol="0" anchor="t">
            <a:normAutofit/>
          </a:bodyPr>
          <a:lstStyle/>
          <a:p>
            <a:pPr marL="0" indent="0">
              <a:buNone/>
            </a:pPr>
            <a:r>
              <a:rPr lang="en-US" dirty="0">
                <a:latin typeface="Arial"/>
                <a:cs typeface="Arial"/>
              </a:rPr>
              <a:t>Next Steps</a:t>
            </a:r>
            <a:endParaRPr lang="en-US" sz="2000" dirty="0">
              <a:latin typeface="Arial"/>
              <a:cs typeface="Arial"/>
            </a:endParaRPr>
          </a:p>
          <a:p>
            <a:r>
              <a:rPr lang="en-US" sz="2000" dirty="0">
                <a:latin typeface="Arial"/>
                <a:cs typeface="Arial"/>
              </a:rPr>
              <a:t>Regression modeling</a:t>
            </a:r>
          </a:p>
          <a:p>
            <a:pPr lvl="1"/>
            <a:r>
              <a:rPr lang="en-US" sz="1800" dirty="0">
                <a:latin typeface="Arial"/>
                <a:cs typeface="Arial"/>
              </a:rPr>
              <a:t>Expand the grid search</a:t>
            </a:r>
          </a:p>
          <a:p>
            <a:pPr lvl="1"/>
            <a:r>
              <a:rPr lang="en-US" sz="1800" dirty="0">
                <a:latin typeface="Arial"/>
                <a:cs typeface="Arial"/>
              </a:rPr>
              <a:t>Improve the stepwise procedure</a:t>
            </a:r>
          </a:p>
          <a:p>
            <a:pPr lvl="1"/>
            <a:r>
              <a:rPr lang="en-US" sz="1800" dirty="0">
                <a:latin typeface="Arial"/>
                <a:cs typeface="Arial"/>
              </a:rPr>
              <a:t>Restructure/Transform some of the features and remodel</a:t>
            </a:r>
          </a:p>
          <a:p>
            <a:r>
              <a:rPr lang="en-US" sz="2000" dirty="0">
                <a:latin typeface="Arial"/>
                <a:cs typeface="Arial"/>
              </a:rPr>
              <a:t>XXX</a:t>
            </a:r>
          </a:p>
          <a:p>
            <a:r>
              <a:rPr lang="en-US" sz="2000" dirty="0">
                <a:latin typeface="Arial"/>
                <a:cs typeface="Arial"/>
              </a:rPr>
              <a:t>XXX</a:t>
            </a:r>
          </a:p>
          <a:p>
            <a:r>
              <a:rPr lang="en-US" sz="2000" dirty="0">
                <a:latin typeface="Arial"/>
                <a:cs typeface="Arial"/>
              </a:rPr>
              <a:t>XXX</a:t>
            </a:r>
          </a:p>
          <a:p>
            <a:r>
              <a:rPr lang="en-US" sz="2000" dirty="0">
                <a:latin typeface="Arial"/>
                <a:cs typeface="Arial"/>
              </a:rPr>
              <a:t>Complete the report (Report and code no later than 29 November)</a:t>
            </a:r>
            <a:endParaRPr lang="en-US" sz="2000" dirty="0"/>
          </a:p>
        </p:txBody>
      </p:sp>
    </p:spTree>
    <p:extLst>
      <p:ext uri="{BB962C8B-B14F-4D97-AF65-F5344CB8AC3E}">
        <p14:creationId xmlns:p14="http://schemas.microsoft.com/office/powerpoint/2010/main" val="800682927"/>
      </p:ext>
    </p:extLst>
  </p:cSld>
  <p:clrMapOvr>
    <a:masterClrMapping/>
  </p:clrMapOvr>
  <mc:AlternateContent xmlns:mc="http://schemas.openxmlformats.org/markup-compatibility/2006" xmlns:p14="http://schemas.microsoft.com/office/powerpoint/2010/main">
    <mc:Choice Requires="p14">
      <p:transition spd="slow" p14:dur="2000" advTm="98139"/>
    </mc:Choice>
    <mc:Fallback xmlns="">
      <p:transition spd="slow" advTm="9813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19</a:t>
            </a:fld>
            <a:endParaRPr lang="en-US"/>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0" y="1069430"/>
            <a:ext cx="9144000" cy="4744086"/>
          </a:xfrm>
        </p:spPr>
        <p:txBody>
          <a:bodyPr vert="horz" lIns="91440" tIns="45720" rIns="91440" bIns="45720" rtlCol="0" anchor="t">
            <a:normAutofit/>
          </a:bodyPr>
          <a:lstStyle/>
          <a:p>
            <a:pPr marL="0" indent="0" algn="ctr">
              <a:buNone/>
            </a:pPr>
            <a:r>
              <a:rPr lang="en-US" sz="4000"/>
              <a:t>Thank you!</a:t>
            </a:r>
          </a:p>
          <a:p>
            <a:pPr marL="0" indent="0" algn="ctr">
              <a:buNone/>
            </a:pPr>
            <a:endParaRPr lang="en-US" sz="4000"/>
          </a:p>
          <a:p>
            <a:pPr marL="0" indent="0" algn="ctr">
              <a:buNone/>
            </a:pPr>
            <a:r>
              <a:rPr lang="en-US" sz="4000"/>
              <a:t>Questions?</a:t>
            </a:r>
            <a:endParaRPr lang="en-US" sz="2200"/>
          </a:p>
        </p:txBody>
      </p:sp>
    </p:spTree>
    <p:extLst>
      <p:ext uri="{BB962C8B-B14F-4D97-AF65-F5344CB8AC3E}">
        <p14:creationId xmlns:p14="http://schemas.microsoft.com/office/powerpoint/2010/main" val="708858028"/>
      </p:ext>
    </p:extLst>
  </p:cSld>
  <p:clrMapOvr>
    <a:masterClrMapping/>
  </p:clrMapOvr>
  <mc:AlternateContent xmlns:mc="http://schemas.openxmlformats.org/markup-compatibility/2006" xmlns:p14="http://schemas.microsoft.com/office/powerpoint/2010/main">
    <mc:Choice Requires="p14">
      <p:transition spd="slow" p14:dur="2000" advTm="16295"/>
    </mc:Choice>
    <mc:Fallback xmlns="">
      <p:transition spd="slow" advTm="1629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2</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a:t>Purpose &amp; Agenda</a:t>
            </a:r>
          </a:p>
        </p:txBody>
      </p:sp>
      <p:sp>
        <p:nvSpPr>
          <p:cNvPr id="2" name="TextBox 1"/>
          <p:cNvSpPr txBox="1"/>
          <p:nvPr/>
        </p:nvSpPr>
        <p:spPr>
          <a:xfrm>
            <a:off x="152400" y="1116449"/>
            <a:ext cx="8991600" cy="4278094"/>
          </a:xfrm>
          <a:prstGeom prst="rect">
            <a:avLst/>
          </a:prstGeom>
          <a:noFill/>
        </p:spPr>
        <p:txBody>
          <a:bodyPr wrap="square" lIns="91440" tIns="45720" rIns="91440" bIns="45720" rtlCol="0" anchor="t">
            <a:spAutoFit/>
          </a:bodyPr>
          <a:lstStyle/>
          <a:p>
            <a:r>
              <a:rPr lang="en-US" sz="2400" b="1" dirty="0">
                <a:latin typeface="Arial"/>
                <a:cs typeface="Arial"/>
              </a:rPr>
              <a:t>Purpose</a:t>
            </a:r>
          </a:p>
          <a:p>
            <a:r>
              <a:rPr lang="en-US" sz="2000" dirty="0">
                <a:latin typeface="Arial"/>
                <a:cs typeface="Arial"/>
              </a:rPr>
              <a:t>This brief is an executive level in-progress review of analysis on used vehicle buying that offers inference and prediction models to improve transactions for buyers and sellers.</a:t>
            </a:r>
            <a:endParaRPr lang="en-US" sz="2000" dirty="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r>
              <a:rPr lang="en-US" sz="2400" b="1" dirty="0">
                <a:latin typeface="Arial"/>
                <a:cs typeface="Arial"/>
              </a:rPr>
              <a:t>Agenda</a:t>
            </a:r>
          </a:p>
          <a:p>
            <a:pPr marL="342900" indent="-342900">
              <a:buFont typeface="Arial" panose="020B0604020202020204" pitchFamily="34" charset="0"/>
              <a:buChar char="•"/>
            </a:pPr>
            <a:r>
              <a:rPr lang="en-US" sz="2000" dirty="0">
                <a:latin typeface="Arial"/>
                <a:cs typeface="Arial"/>
              </a:rPr>
              <a:t>Project Summary</a:t>
            </a:r>
          </a:p>
          <a:p>
            <a:pPr marL="342900" indent="-342900">
              <a:buFont typeface="Arial" panose="020B0604020202020204" pitchFamily="34" charset="0"/>
              <a:buChar char="•"/>
            </a:pPr>
            <a:r>
              <a:rPr lang="en-US" sz="2000" dirty="0">
                <a:latin typeface="Arial"/>
                <a:cs typeface="Arial"/>
              </a:rPr>
              <a:t>Research Questions</a:t>
            </a:r>
          </a:p>
          <a:p>
            <a:pPr marL="342900" indent="-342900">
              <a:buFont typeface="Arial" panose="020B0604020202020204" pitchFamily="34" charset="0"/>
              <a:buChar char="•"/>
            </a:pPr>
            <a:r>
              <a:rPr lang="en-US" sz="2000" dirty="0">
                <a:latin typeface="Arial"/>
                <a:cs typeface="Arial"/>
              </a:rPr>
              <a:t>Data Summary and Treatment</a:t>
            </a:r>
          </a:p>
          <a:p>
            <a:pPr marL="342900" indent="-342900">
              <a:buFont typeface="Arial" panose="020B0604020202020204" pitchFamily="34" charset="0"/>
              <a:buChar char="•"/>
            </a:pPr>
            <a:r>
              <a:rPr lang="en-US" sz="2000" dirty="0">
                <a:latin typeface="Arial"/>
                <a:cs typeface="Arial"/>
              </a:rPr>
              <a:t>Exploratory Data Analysis</a:t>
            </a:r>
            <a:endParaRPr lang="en-US" sz="2000">
              <a:latin typeface="Arial"/>
              <a:cs typeface="Arial" panose="020B0604020202020204" pitchFamily="34" charset="0"/>
            </a:endParaRPr>
          </a:p>
          <a:p>
            <a:pPr marL="342900" indent="-342900">
              <a:buFont typeface="Arial" panose="020B0604020202020204" pitchFamily="34" charset="0"/>
              <a:buChar char="•"/>
            </a:pPr>
            <a:r>
              <a:rPr lang="en-US" sz="2000" dirty="0">
                <a:latin typeface="Arial"/>
                <a:cs typeface="Arial"/>
              </a:rPr>
              <a:t>Modeling</a:t>
            </a:r>
          </a:p>
          <a:p>
            <a:pPr marL="342900" indent="-342900">
              <a:buFont typeface="Arial" panose="020B0604020202020204" pitchFamily="34" charset="0"/>
              <a:buChar char="•"/>
            </a:pPr>
            <a:r>
              <a:rPr lang="en-US" sz="2000" dirty="0">
                <a:latin typeface="Arial"/>
                <a:cs typeface="Arial"/>
              </a:rPr>
              <a:t>Next Steps</a:t>
            </a:r>
            <a:endParaRPr lang="en-US" sz="1400" dirty="0">
              <a:latin typeface="Arial"/>
              <a:cs typeface="Arial"/>
            </a:endParaRPr>
          </a:p>
        </p:txBody>
      </p:sp>
    </p:spTree>
    <p:extLst>
      <p:ext uri="{BB962C8B-B14F-4D97-AF65-F5344CB8AC3E}">
        <p14:creationId xmlns:p14="http://schemas.microsoft.com/office/powerpoint/2010/main" val="2783370525"/>
      </p:ext>
    </p:extLst>
  </p:cSld>
  <p:clrMapOvr>
    <a:masterClrMapping/>
  </p:clrMapOvr>
  <mc:AlternateContent xmlns:mc="http://schemas.openxmlformats.org/markup-compatibility/2006" xmlns:p14="http://schemas.microsoft.com/office/powerpoint/2010/main">
    <mc:Choice Requires="p14">
      <p:transition spd="slow" p14:dur="2000" advTm="31864"/>
    </mc:Choice>
    <mc:Fallback xmlns="">
      <p:transition spd="slow" advTm="318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2DD47220-88CF-452B-A8E1-711DCAD649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9741" y="3072580"/>
            <a:ext cx="3124200" cy="3130100"/>
          </a:xfrm>
          <a:prstGeom prst="rect">
            <a:avLst/>
          </a:prstGeom>
        </p:spPr>
      </p:pic>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3</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a:t>Project Summary</a:t>
            </a:r>
          </a:p>
        </p:txBody>
      </p:sp>
      <p:sp>
        <p:nvSpPr>
          <p:cNvPr id="2" name="TextBox 1"/>
          <p:cNvSpPr txBox="1"/>
          <p:nvPr/>
        </p:nvSpPr>
        <p:spPr>
          <a:xfrm>
            <a:off x="152400" y="1116449"/>
            <a:ext cx="8851194" cy="2277547"/>
          </a:xfrm>
          <a:prstGeom prst="rect">
            <a:avLst/>
          </a:prstGeom>
          <a:noFill/>
        </p:spPr>
        <p:txBody>
          <a:bodyPr wrap="square" lIns="91440" tIns="45720" rIns="91440" bIns="45720" rtlCol="0" anchor="t">
            <a:spAutoFit/>
          </a:bodyPr>
          <a:lstStyle/>
          <a:p>
            <a:r>
              <a:rPr lang="en-US" b="1" dirty="0">
                <a:latin typeface="Arial"/>
                <a:ea typeface="+mn-lt"/>
                <a:cs typeface="Arial"/>
              </a:rPr>
              <a:t>Project Objective:  </a:t>
            </a:r>
            <a:endParaRPr lang="en-US" sz="1600" dirty="0">
              <a:latin typeface="Arial"/>
              <a:ea typeface="+mn-lt"/>
              <a:cs typeface="Arial"/>
            </a:endParaRPr>
          </a:p>
          <a:p>
            <a:pPr marL="342900" indent="-342900">
              <a:buFont typeface="Arial"/>
              <a:buChar char="•"/>
            </a:pPr>
            <a:r>
              <a:rPr lang="en-US" sz="1800" dirty="0">
                <a:effectLst/>
                <a:latin typeface="Arial"/>
                <a:ea typeface="Calibri" panose="020F0502020204030204" pitchFamily="34" charset="0"/>
                <a:cs typeface="Times New Roman"/>
              </a:rPr>
              <a:t>Improve</a:t>
            </a:r>
            <a:r>
              <a:rPr lang="en-US" dirty="0">
                <a:latin typeface="Arial"/>
                <a:ea typeface="Calibri" panose="020F0502020204030204" pitchFamily="34" charset="0"/>
                <a:cs typeface="Times New Roman"/>
              </a:rPr>
              <a:t> </a:t>
            </a:r>
            <a:r>
              <a:rPr lang="en-US" sz="1800" dirty="0">
                <a:effectLst/>
                <a:latin typeface="Arial"/>
                <a:ea typeface="Calibri" panose="020F0502020204030204" pitchFamily="34" charset="0"/>
                <a:cs typeface="Times New Roman"/>
              </a:rPr>
              <a:t> Buyer and Seller experience through inference and prediction models</a:t>
            </a:r>
          </a:p>
          <a:p>
            <a:endParaRPr lang="en-US" sz="1600" dirty="0">
              <a:latin typeface="Arial" panose="020B0604020202020204" pitchFamily="34" charset="0"/>
              <a:ea typeface="+mn-lt"/>
              <a:cs typeface="Arial" panose="020B0604020202020204" pitchFamily="34" charset="0"/>
            </a:endParaRPr>
          </a:p>
          <a:p>
            <a:r>
              <a:rPr lang="en-US" b="1" dirty="0">
                <a:latin typeface="Arial"/>
                <a:ea typeface="+mn-lt"/>
                <a:cs typeface="Arial"/>
              </a:rPr>
              <a:t>Problem Statement: </a:t>
            </a:r>
            <a:r>
              <a:rPr lang="en-US" sz="1600" b="1" dirty="0">
                <a:latin typeface="Arial"/>
                <a:ea typeface="+mn-lt"/>
                <a:cs typeface="Arial"/>
              </a:rPr>
              <a:t> </a:t>
            </a:r>
            <a:endParaRPr lang="en-US" sz="1400" b="1" dirty="0">
              <a:latin typeface="Arial"/>
              <a:ea typeface="+mn-lt"/>
              <a:cs typeface="Arial"/>
            </a:endParaRPr>
          </a:p>
          <a:p>
            <a:pPr marL="285750" indent="-285750">
              <a:buFont typeface="Arial" panose="020B0604020202020204" pitchFamily="34" charset="0"/>
              <a:buChar char="•"/>
            </a:pPr>
            <a:r>
              <a:rPr lang="en-US" dirty="0">
                <a:latin typeface="Arial"/>
                <a:cs typeface="Times New Roman"/>
              </a:rPr>
              <a:t>Curre</a:t>
            </a:r>
            <a:r>
              <a:rPr lang="en-US" sz="1800" dirty="0">
                <a:effectLst/>
                <a:latin typeface="Arial"/>
                <a:ea typeface="Calibri" panose="020F0502020204030204" pitchFamily="34" charset="0"/>
                <a:cs typeface="Times New Roman"/>
              </a:rPr>
              <a:t>nt processes for determining the price of a used vehicle creates pain points for both U.S. vehicle buyers and sellers as they struggle to determine a vehicle’s fair market value.</a:t>
            </a:r>
            <a:r>
              <a:rPr lang="en-US" dirty="0">
                <a:latin typeface="Arial"/>
                <a:ea typeface="Calibri" panose="020F0502020204030204" pitchFamily="34" charset="0"/>
                <a:cs typeface="Times New Roman"/>
              </a:rPr>
              <a:t> </a:t>
            </a:r>
            <a:r>
              <a:rPr lang="en-US" sz="1800" dirty="0">
                <a:effectLst/>
                <a:latin typeface="Arial"/>
                <a:ea typeface="Calibri" panose="020F0502020204030204" pitchFamily="34" charset="0"/>
                <a:cs typeface="Times New Roman"/>
              </a:rPr>
              <a:t> However, the valuation process can be improved through effective modeling.</a:t>
            </a:r>
            <a:r>
              <a:rPr lang="en-US" dirty="0">
                <a:latin typeface="Arial"/>
                <a:ea typeface="Calibri" panose="020F0502020204030204" pitchFamily="34" charset="0"/>
                <a:cs typeface="Times New Roman"/>
              </a:rPr>
              <a:t> </a:t>
            </a:r>
            <a:endParaRPr lang="en-US" dirty="0">
              <a:latin typeface="Calibri"/>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3C8453E-8C0A-4525-BC94-5D48D3A00474}"/>
              </a:ext>
            </a:extLst>
          </p:cNvPr>
          <p:cNvSpPr txBox="1"/>
          <p:nvPr/>
        </p:nvSpPr>
        <p:spPr>
          <a:xfrm>
            <a:off x="207977" y="3428561"/>
            <a:ext cx="518276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ea typeface="+mn-lt"/>
                <a:cs typeface="Arial"/>
              </a:rPr>
              <a:t>Approach: </a:t>
            </a:r>
            <a:r>
              <a:rPr lang="en-US" dirty="0">
                <a:latin typeface="Arial"/>
                <a:cs typeface="Times New Roman"/>
              </a:rPr>
              <a:t>​</a:t>
            </a:r>
          </a:p>
          <a:p>
            <a:pPr marL="285750" indent="-285750">
              <a:buFont typeface="Arial" panose="020B0604020202020204" pitchFamily="34" charset="0"/>
              <a:buChar char="•"/>
            </a:pPr>
            <a:r>
              <a:rPr lang="en-US" dirty="0">
                <a:latin typeface="Arial"/>
                <a:cs typeface="Times New Roman"/>
              </a:rPr>
              <a:t>Through descriptive statistics, visualizations, and modelling, identify key differentiating features that help explain the variance in vehicle prices and market timings</a:t>
            </a:r>
            <a:r>
              <a:rPr lang="en-US" dirty="0">
                <a:latin typeface="Arial"/>
                <a:cs typeface="Arial"/>
              </a:rPr>
              <a:t>​</a:t>
            </a:r>
          </a:p>
          <a:p>
            <a:pPr marL="285750" indent="-285750">
              <a:buFont typeface="Arial" panose="020B0604020202020204" pitchFamily="34" charset="0"/>
              <a:buChar char="•"/>
            </a:pPr>
            <a:r>
              <a:rPr lang="en-US" dirty="0">
                <a:latin typeface="Arial"/>
                <a:cs typeface="Arial"/>
              </a:rPr>
              <a:t>We followed the basic outline of Cross-industry Standard Process for Data Mining (CRISP-DM)</a:t>
            </a:r>
          </a:p>
          <a:p>
            <a:pPr marL="285750" indent="-285750">
              <a:buFont typeface="Arial" panose="020B0604020202020204" pitchFamily="34" charset="0"/>
              <a:buChar char="•"/>
            </a:pPr>
            <a:r>
              <a:rPr lang="en-US" dirty="0">
                <a:latin typeface="Arial"/>
                <a:cs typeface="Arial"/>
              </a:rPr>
              <a:t>Iterated business rules from which to launch independent modeling</a:t>
            </a:r>
          </a:p>
        </p:txBody>
      </p:sp>
      <p:sp>
        <p:nvSpPr>
          <p:cNvPr id="6" name="TextBox 5">
            <a:extLst>
              <a:ext uri="{FF2B5EF4-FFF2-40B4-BE49-F238E27FC236}">
                <a16:creationId xmlns:a16="http://schemas.microsoft.com/office/drawing/2014/main" id="{CF7FA973-B929-4088-A1C6-0F40DEDE1C1D}"/>
              </a:ext>
            </a:extLst>
          </p:cNvPr>
          <p:cNvSpPr txBox="1"/>
          <p:nvPr/>
        </p:nvSpPr>
        <p:spPr>
          <a:xfrm>
            <a:off x="5197086" y="6142183"/>
            <a:ext cx="3946914" cy="200055"/>
          </a:xfrm>
          <a:prstGeom prst="rect">
            <a:avLst/>
          </a:prstGeom>
          <a:noFill/>
        </p:spPr>
        <p:txBody>
          <a:bodyPr wrap="none" rtlCol="0">
            <a:spAutoFit/>
          </a:bodyPr>
          <a:lstStyle/>
          <a:p>
            <a:r>
              <a:rPr lang="en-US" sz="700" dirty="0">
                <a:latin typeface="Arial" panose="020B0604020202020204" pitchFamily="34" charset="0"/>
                <a:cs typeface="Arial" panose="020B0604020202020204" pitchFamily="34" charset="0"/>
              </a:rPr>
              <a:t>Image Source: https://en.wikipedia.org/wiki/Cross-industry_standard_process_for_data_mining</a:t>
            </a:r>
          </a:p>
        </p:txBody>
      </p:sp>
      <p:sp>
        <p:nvSpPr>
          <p:cNvPr id="9" name="TextBox 8">
            <a:extLst>
              <a:ext uri="{FF2B5EF4-FFF2-40B4-BE49-F238E27FC236}">
                <a16:creationId xmlns:a16="http://schemas.microsoft.com/office/drawing/2014/main" id="{43BE4EB3-6083-4DD5-9723-8DB1A1E385F7}"/>
              </a:ext>
            </a:extLst>
          </p:cNvPr>
          <p:cNvSpPr txBox="1"/>
          <p:nvPr/>
        </p:nvSpPr>
        <p:spPr>
          <a:xfrm>
            <a:off x="6627091" y="3292302"/>
            <a:ext cx="94448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CRISP-DM</a:t>
            </a:r>
          </a:p>
        </p:txBody>
      </p:sp>
      <p:sp>
        <p:nvSpPr>
          <p:cNvPr id="10" name="Rectangle: Rounded Corners 9">
            <a:extLst>
              <a:ext uri="{FF2B5EF4-FFF2-40B4-BE49-F238E27FC236}">
                <a16:creationId xmlns:a16="http://schemas.microsoft.com/office/drawing/2014/main" id="{A75C59E2-F915-43AE-AC74-69EB0920DE1C}"/>
              </a:ext>
            </a:extLst>
          </p:cNvPr>
          <p:cNvSpPr/>
          <p:nvPr/>
        </p:nvSpPr>
        <p:spPr>
          <a:xfrm>
            <a:off x="8061960" y="3850641"/>
            <a:ext cx="767080" cy="256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latin typeface="Arial" panose="020B0604020202020204" pitchFamily="34" charset="0"/>
                <a:cs typeface="Arial" panose="020B0604020202020204" pitchFamily="34" charset="0"/>
              </a:rPr>
              <a:t>Business Rules</a:t>
            </a:r>
          </a:p>
        </p:txBody>
      </p:sp>
    </p:spTree>
    <p:extLst>
      <p:ext uri="{BB962C8B-B14F-4D97-AF65-F5344CB8AC3E}">
        <p14:creationId xmlns:p14="http://schemas.microsoft.com/office/powerpoint/2010/main" val="1235417246"/>
      </p:ext>
    </p:extLst>
  </p:cSld>
  <p:clrMapOvr>
    <a:masterClrMapping/>
  </p:clrMapOvr>
  <mc:AlternateContent xmlns:mc="http://schemas.openxmlformats.org/markup-compatibility/2006" xmlns:p14="http://schemas.microsoft.com/office/powerpoint/2010/main">
    <mc:Choice Requires="p14">
      <p:transition spd="slow" p14:dur="2000" advTm="77233"/>
    </mc:Choice>
    <mc:Fallback xmlns="">
      <p:transition spd="slow" advTm="772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4</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a:t>Project Summary</a:t>
            </a:r>
          </a:p>
        </p:txBody>
      </p:sp>
      <p:sp>
        <p:nvSpPr>
          <p:cNvPr id="2" name="TextBox 1"/>
          <p:cNvSpPr txBox="1"/>
          <p:nvPr/>
        </p:nvSpPr>
        <p:spPr>
          <a:xfrm>
            <a:off x="152400" y="1116449"/>
            <a:ext cx="8991600" cy="4339650"/>
          </a:xfrm>
          <a:prstGeom prst="rect">
            <a:avLst/>
          </a:prstGeom>
          <a:noFill/>
        </p:spPr>
        <p:txBody>
          <a:bodyPr wrap="square" rtlCol="0" anchor="t">
            <a:spAutoFit/>
          </a:bodyPr>
          <a:lstStyle/>
          <a:p>
            <a:r>
              <a:rPr lang="en-US" sz="2000" b="1" dirty="0">
                <a:latin typeface="Arial" panose="020B0604020202020204" pitchFamily="34" charset="0"/>
                <a:ea typeface="+mn-lt"/>
                <a:cs typeface="Arial" panose="020B0604020202020204" pitchFamily="34" charset="0"/>
              </a:rPr>
              <a:t>Data:</a:t>
            </a:r>
            <a:r>
              <a:rPr lang="en-US" sz="2000" dirty="0">
                <a:latin typeface="Arial" panose="020B0604020202020204" pitchFamily="34" charset="0"/>
                <a:ea typeface="+mn-lt"/>
                <a:cs typeface="Arial" panose="020B0604020202020204" pitchFamily="34" charset="0"/>
              </a:rPr>
              <a:t> </a:t>
            </a:r>
            <a:endParaRPr lang="en-US" dirty="0">
              <a:latin typeface="Arial" panose="020B0604020202020204" pitchFamily="34" charset="0"/>
              <a:ea typeface="+mn-lt"/>
              <a:cs typeface="Arial" panose="020B0604020202020204" pitchFamily="34" charset="0"/>
            </a:endParaRPr>
          </a:p>
          <a:p>
            <a:pPr marL="342900" indent="-342900">
              <a:buFont typeface="Arial"/>
              <a:buChar char="•"/>
            </a:pPr>
            <a:r>
              <a:rPr lang="en-US" sz="2000" dirty="0">
                <a:latin typeface="Arial" panose="020B0604020202020204" pitchFamily="34" charset="0"/>
                <a:ea typeface="Calibri" panose="020F0502020204030204" pitchFamily="34" charset="0"/>
                <a:cs typeface="Times New Roman" panose="02020603050405020304" pitchFamily="18" charset="0"/>
              </a:rPr>
              <a:t>R</a:t>
            </a:r>
            <a:r>
              <a:rPr lang="en-US" sz="2000" dirty="0">
                <a:effectLst/>
                <a:latin typeface="Arial" panose="020B0604020202020204" pitchFamily="34" charset="0"/>
                <a:ea typeface="Calibri" panose="020F0502020204030204" pitchFamily="34" charset="0"/>
                <a:cs typeface="Times New Roman" panose="02020603050405020304" pitchFamily="18" charset="0"/>
              </a:rPr>
              <a:t>eal data on U.S. used vehicles from sale data on CarGurus updated on 21 September, 2020</a:t>
            </a:r>
            <a:endParaRPr lang="en-US" sz="2000" dirty="0">
              <a:latin typeface="Arial" panose="020B0604020202020204" pitchFamily="34" charset="0"/>
              <a:ea typeface="+mn-lt"/>
              <a:cs typeface="Arial" panose="020B0604020202020204" pitchFamily="34" charset="0"/>
            </a:endParaRPr>
          </a:p>
          <a:p>
            <a:pPr marL="342900" indent="-342900">
              <a:buFont typeface="Arial"/>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3,000,000 observation across 66 features</a:t>
            </a:r>
          </a:p>
          <a:p>
            <a:pPr marL="342900" indent="-342900">
              <a:buFont typeface="Arial"/>
              <a:buChar char="•"/>
            </a:pPr>
            <a:r>
              <a:rPr lang="en-US" sz="2000" dirty="0">
                <a:latin typeface="Arial" panose="020B0604020202020204" pitchFamily="34" charset="0"/>
                <a:ea typeface="Calibri" panose="020F0502020204030204" pitchFamily="34" charset="0"/>
                <a:cs typeface="Times New Roman" panose="02020603050405020304" pitchFamily="18" charset="0"/>
              </a:rPr>
              <a:t>After cleaning we reduced to 595,365 across 55 features</a:t>
            </a:r>
          </a:p>
          <a:p>
            <a:pPr marL="800100" lvl="1" indent="-342900">
              <a:buFont typeface="Arial"/>
              <a:buChar char="•"/>
            </a:pPr>
            <a:r>
              <a:rPr lang="en-US" dirty="0">
                <a:effectLst/>
                <a:latin typeface="Arial" panose="020B0604020202020204" pitchFamily="34" charset="0"/>
                <a:ea typeface="Calibri" panose="020F0502020204030204" pitchFamily="34" charset="0"/>
                <a:cs typeface="Times New Roman" panose="02020603050405020304" pitchFamily="18" charset="0"/>
              </a:rPr>
              <a:t>Dropped several columns deemed unimportant</a:t>
            </a:r>
          </a:p>
          <a:p>
            <a:pPr marL="800100" lvl="1" indent="-342900">
              <a:buFont typeface="Arial"/>
              <a:buChar char="•"/>
            </a:pPr>
            <a:r>
              <a:rPr lang="en-US" dirty="0">
                <a:latin typeface="Arial" panose="020B0604020202020204" pitchFamily="34" charset="0"/>
                <a:ea typeface="Calibri" panose="020F0502020204030204" pitchFamily="34" charset="0"/>
                <a:cs typeface="Times New Roman" panose="02020603050405020304" pitchFamily="18" charset="0"/>
              </a:rPr>
              <a:t>Scoped out all observations price &gt; $90,000 (modeling for average buyer)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a:buChar char="•"/>
            </a:pPr>
            <a:endParaRPr lang="en-US" sz="2000" dirty="0">
              <a:latin typeface="Arial" panose="020B0604020202020204" pitchFamily="34" charset="0"/>
              <a:ea typeface="+mn-lt"/>
              <a:cs typeface="Arial" panose="020B0604020202020204" pitchFamily="34" charset="0"/>
            </a:endParaRPr>
          </a:p>
          <a:p>
            <a:endParaRPr lang="en-US" sz="2000" dirty="0">
              <a:latin typeface="Arial" panose="020B0604020202020204" pitchFamily="34" charset="0"/>
              <a:ea typeface="+mn-lt"/>
              <a:cs typeface="Arial" panose="020B0604020202020204" pitchFamily="34" charset="0"/>
            </a:endParaRPr>
          </a:p>
          <a:p>
            <a:r>
              <a:rPr lang="en-US" sz="2000" b="1" dirty="0">
                <a:latin typeface="Arial" panose="020B0604020202020204" pitchFamily="34" charset="0"/>
                <a:ea typeface="+mn-lt"/>
                <a:cs typeface="Arial" panose="020B0604020202020204" pitchFamily="34" charset="0"/>
              </a:rPr>
              <a:t>Key Predictors:</a:t>
            </a:r>
            <a:endParaRPr lang="en-US" b="1" dirty="0">
              <a:latin typeface="Arial" panose="020B0604020202020204" pitchFamily="34" charset="0"/>
              <a:ea typeface="+mn-lt"/>
              <a:cs typeface="Arial" panose="020B0604020202020204" pitchFamily="34" charset="0"/>
            </a:endParaRPr>
          </a:p>
          <a:p>
            <a:pPr marL="285750" indent="-285750">
              <a:buFont typeface="Arial"/>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Vehicle attributes [milage, horsepower, </a:t>
            </a:r>
            <a:r>
              <a:rPr lang="en-US" sz="2000" dirty="0" err="1">
                <a:effectLst/>
                <a:latin typeface="Arial" panose="020B0604020202020204" pitchFamily="34" charset="0"/>
                <a:ea typeface="Calibri" panose="020F0502020204030204" pitchFamily="34" charset="0"/>
                <a:cs typeface="Times New Roman" panose="02020603050405020304" pitchFamily="18" charset="0"/>
              </a:rPr>
              <a:t>body_type</a:t>
            </a: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en-US" sz="2000" dirty="0" err="1">
                <a:effectLst/>
                <a:latin typeface="Arial" panose="020B0604020202020204" pitchFamily="34" charset="0"/>
                <a:ea typeface="Calibri" panose="020F0502020204030204" pitchFamily="34" charset="0"/>
                <a:cs typeface="Times New Roman" panose="02020603050405020304" pitchFamily="18" charset="0"/>
              </a:rPr>
              <a:t>fuel_economy</a:t>
            </a:r>
            <a:r>
              <a:rPr lang="en-US" sz="2000" dirty="0">
                <a:effectLst/>
                <a:latin typeface="Arial" panose="020B0604020202020204" pitchFamily="34" charset="0"/>
                <a:ea typeface="Calibri" panose="020F0502020204030204" pitchFamily="34" charset="0"/>
                <a:cs typeface="Times New Roman" panose="02020603050405020304" pitchFamily="18" charset="0"/>
              </a:rPr>
              <a:t>]</a:t>
            </a:r>
          </a:p>
          <a:p>
            <a:pPr marL="285750" indent="-285750">
              <a:buFont typeface="Arial"/>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Sale attributes [</a:t>
            </a:r>
            <a:r>
              <a:rPr lang="en-US" sz="2000" dirty="0" err="1">
                <a:effectLst/>
                <a:latin typeface="Arial" panose="020B0604020202020204" pitchFamily="34" charset="0"/>
                <a:ea typeface="Calibri" panose="020F0502020204030204" pitchFamily="34" charset="0"/>
                <a:cs typeface="Times New Roman" panose="02020603050405020304" pitchFamily="18" charset="0"/>
              </a:rPr>
              <a:t>daysonmarket</a:t>
            </a: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en-US" sz="2000" dirty="0" err="1">
                <a:effectLst/>
                <a:latin typeface="Arial" panose="020B0604020202020204" pitchFamily="34" charset="0"/>
                <a:ea typeface="Calibri" panose="020F0502020204030204" pitchFamily="34" charset="0"/>
                <a:cs typeface="Times New Roman" panose="02020603050405020304" pitchFamily="18" charset="0"/>
              </a:rPr>
              <a:t>is_certified</a:t>
            </a: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en-US" sz="2000" dirty="0" err="1">
                <a:effectLst/>
                <a:latin typeface="Arial" panose="020B0604020202020204" pitchFamily="34" charset="0"/>
                <a:ea typeface="Calibri" panose="020F0502020204030204" pitchFamily="34" charset="0"/>
                <a:cs typeface="Times New Roman" panose="02020603050405020304" pitchFamily="18" charset="0"/>
              </a:rPr>
              <a:t>listed_date</a:t>
            </a:r>
            <a:r>
              <a:rPr lang="en-US" sz="2000" dirty="0">
                <a:effectLst/>
                <a:latin typeface="Arial" panose="020B060402020202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Regional attributes [city, </a:t>
            </a:r>
            <a:r>
              <a:rPr lang="en-US" sz="2000" dirty="0" err="1">
                <a:effectLst/>
                <a:latin typeface="Arial" panose="020B0604020202020204" pitchFamily="34" charset="0"/>
                <a:ea typeface="Calibri" panose="020F0502020204030204" pitchFamily="34" charset="0"/>
                <a:cs typeface="Times New Roman" panose="02020603050405020304" pitchFamily="18" charset="0"/>
              </a:rPr>
              <a:t>dealerzip</a:t>
            </a: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en-US" sz="2000" dirty="0" err="1">
                <a:effectLst/>
                <a:latin typeface="Arial" panose="020B0604020202020204" pitchFamily="34" charset="0"/>
                <a:ea typeface="Calibri" panose="020F0502020204030204" pitchFamily="34" charset="0"/>
                <a:cs typeface="Times New Roman" panose="02020603050405020304" pitchFamily="18" charset="0"/>
              </a:rPr>
              <a:t>lat</a:t>
            </a:r>
            <a:r>
              <a:rPr lang="en-US" sz="2000" dirty="0">
                <a:effectLst/>
                <a:latin typeface="Arial" panose="020B0604020202020204" pitchFamily="34" charset="0"/>
                <a:ea typeface="Calibri" panose="020F0502020204030204" pitchFamily="34" charset="0"/>
                <a:cs typeface="Times New Roman" panose="02020603050405020304" pitchFamily="18" charset="0"/>
              </a:rPr>
              <a:t>/long]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a:buChar char="•"/>
            </a:pPr>
            <a:endParaRPr lang="en-US" sz="2000" dirty="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1341184888"/>
      </p:ext>
    </p:extLst>
  </p:cSld>
  <p:clrMapOvr>
    <a:masterClrMapping/>
  </p:clrMapOvr>
  <mc:AlternateContent xmlns:mc="http://schemas.openxmlformats.org/markup-compatibility/2006" xmlns:p14="http://schemas.microsoft.com/office/powerpoint/2010/main">
    <mc:Choice Requires="p14">
      <p:transition spd="slow" p14:dur="2000" advTm="77233"/>
    </mc:Choice>
    <mc:Fallback xmlns="">
      <p:transition spd="slow" advTm="772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5</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a:t>Research Questions</a:t>
            </a:r>
          </a:p>
        </p:txBody>
      </p:sp>
      <p:sp>
        <p:nvSpPr>
          <p:cNvPr id="2" name="TextBox 1"/>
          <p:cNvSpPr txBox="1"/>
          <p:nvPr/>
        </p:nvSpPr>
        <p:spPr>
          <a:xfrm>
            <a:off x="152400" y="1116449"/>
            <a:ext cx="8991600" cy="5262979"/>
          </a:xfrm>
          <a:prstGeom prst="rect">
            <a:avLst/>
          </a:prstGeom>
          <a:noFill/>
        </p:spPr>
        <p:txBody>
          <a:bodyPr wrap="square" rtlCol="0" anchor="t">
            <a:spAutoFit/>
          </a:bodyPr>
          <a:lstStyle/>
          <a:p>
            <a:r>
              <a:rPr lang="en-US" sz="1600">
                <a:latin typeface="Arial" panose="020B0604020202020204" pitchFamily="34" charset="0"/>
                <a:cs typeface="Arial" panose="020B0604020202020204" pitchFamily="34" charset="0"/>
              </a:rPr>
              <a:t>Questions that focused the analysis:</a:t>
            </a:r>
          </a:p>
          <a:p>
            <a:endParaRPr lang="en-US" sz="1600">
              <a:latin typeface="Arial" panose="020B0604020202020204" pitchFamily="34" charset="0"/>
              <a:cs typeface="Arial" panose="020B0604020202020204" pitchFamily="34" charset="0"/>
            </a:endParaRPr>
          </a:p>
          <a:p>
            <a:pPr marL="457200" indent="-457200">
              <a:buAutoNum type="arabicPeriod"/>
            </a:pPr>
            <a:r>
              <a:rPr lang="en-US" sz="1400">
                <a:latin typeface="Arial" panose="020B0604020202020204" pitchFamily="34" charset="0"/>
                <a:ea typeface="+mn-lt"/>
                <a:cs typeface="Arial" panose="020B0604020202020204" pitchFamily="34" charset="0"/>
              </a:rPr>
              <a:t>Used Vehicle Market Patterns:</a:t>
            </a:r>
          </a:p>
          <a:p>
            <a:pPr marL="800100" lvl="1" indent="-342900">
              <a:buFont typeface="+mj-lt"/>
              <a:buAutoNum type="alphaUcPeriod"/>
            </a:pPr>
            <a:r>
              <a:rPr lang="en-US" sz="1100">
                <a:latin typeface="Arial" panose="020B0604020202020204" pitchFamily="34" charset="0"/>
                <a:ea typeface="+mn-lt"/>
                <a:cs typeface="Arial" panose="020B0604020202020204" pitchFamily="34" charset="0"/>
              </a:rPr>
              <a:t>What underlying patterns exist in the data? </a:t>
            </a:r>
            <a:r>
              <a:rPr lang="en-US" sz="1100" b="1">
                <a:latin typeface="Arial" panose="020B0604020202020204" pitchFamily="34" charset="0"/>
                <a:ea typeface="+mn-lt"/>
                <a:cs typeface="Arial" panose="020B0604020202020204" pitchFamily="34" charset="0"/>
              </a:rPr>
              <a:t>[Summary Statistics / EDA] </a:t>
            </a:r>
            <a:r>
              <a:rPr lang="en-US" sz="1100">
                <a:solidFill>
                  <a:srgbClr val="FF0000"/>
                </a:solidFill>
                <a:latin typeface="Arial" panose="020B0604020202020204" pitchFamily="34" charset="0"/>
                <a:ea typeface="+mn-lt"/>
                <a:cs typeface="Arial" panose="020B0604020202020204" pitchFamily="34" charset="0"/>
              </a:rPr>
              <a:t>Ralph/Brian/Patrick haves started this, just need to expand on it</a:t>
            </a:r>
          </a:p>
          <a:p>
            <a:pPr marL="800100" lvl="1" indent="-342900">
              <a:buFont typeface="+mj-lt"/>
              <a:buAutoNum type="alphaUcPeriod"/>
            </a:pPr>
            <a:r>
              <a:rPr lang="en-US" sz="1100">
                <a:latin typeface="Arial" panose="020B0604020202020204" pitchFamily="34" charset="0"/>
                <a:ea typeface="+mn-lt"/>
                <a:cs typeface="Arial" panose="020B0604020202020204" pitchFamily="34" charset="0"/>
              </a:rPr>
              <a:t>Is there something there that we can’t see? </a:t>
            </a:r>
            <a:r>
              <a:rPr lang="en-US" sz="1100" b="1">
                <a:latin typeface="Arial" panose="020B0604020202020204" pitchFamily="34" charset="0"/>
                <a:ea typeface="+mn-lt"/>
                <a:cs typeface="Arial" panose="020B0604020202020204" pitchFamily="34" charset="0"/>
              </a:rPr>
              <a:t>[K-Means Clustering/PCA] </a:t>
            </a:r>
            <a:r>
              <a:rPr lang="en-US" sz="1100">
                <a:solidFill>
                  <a:srgbClr val="FF0000"/>
                </a:solidFill>
                <a:latin typeface="Arial" panose="020B0604020202020204" pitchFamily="34" charset="0"/>
                <a:ea typeface="+mn-lt"/>
                <a:cs typeface="Arial" panose="020B0604020202020204" pitchFamily="34" charset="0"/>
              </a:rPr>
              <a:t>Kobi/Patrick time permitting</a:t>
            </a:r>
          </a:p>
          <a:p>
            <a:pPr marL="1257300" lvl="2" indent="-342900">
              <a:buFont typeface="+mj-lt"/>
              <a:buAutoNum type="alphaUcPeriod"/>
            </a:pPr>
            <a:r>
              <a:rPr lang="en-US" sz="1100">
                <a:latin typeface="Arial" panose="020B0604020202020204" pitchFamily="34" charset="0"/>
                <a:ea typeface="+mn-lt"/>
                <a:cs typeface="Arial" panose="020B0604020202020204" pitchFamily="34" charset="0"/>
              </a:rPr>
              <a:t>For example, we could use it to find top 5 markets based on </a:t>
            </a:r>
            <a:r>
              <a:rPr lang="en-US" sz="1100" err="1">
                <a:latin typeface="Arial" panose="020B0604020202020204" pitchFamily="34" charset="0"/>
                <a:ea typeface="+mn-lt"/>
                <a:cs typeface="Arial" panose="020B0604020202020204" pitchFamily="34" charset="0"/>
              </a:rPr>
              <a:t>lat</a:t>
            </a:r>
            <a:r>
              <a:rPr lang="en-US" sz="1100">
                <a:latin typeface="Arial" panose="020B0604020202020204" pitchFamily="34" charset="0"/>
                <a:ea typeface="+mn-lt"/>
                <a:cs typeface="Arial" panose="020B0604020202020204" pitchFamily="34" charset="0"/>
              </a:rPr>
              <a:t>/long </a:t>
            </a:r>
          </a:p>
          <a:p>
            <a:pPr marL="800100" lvl="1" indent="-342900">
              <a:buFont typeface="+mj-lt"/>
              <a:buAutoNum type="alphaUcPeriod"/>
            </a:pPr>
            <a:r>
              <a:rPr lang="en-US" sz="1100">
                <a:latin typeface="Arial" panose="020B0604020202020204" pitchFamily="34" charset="0"/>
                <a:ea typeface="+mn-lt"/>
                <a:cs typeface="Arial" panose="020B0604020202020204" pitchFamily="34" charset="0"/>
              </a:rPr>
              <a:t>How can the data be clustered/assigned a persona/group? </a:t>
            </a:r>
            <a:r>
              <a:rPr lang="en-US" sz="1100" b="1">
                <a:latin typeface="Arial" panose="020B0604020202020204" pitchFamily="34" charset="0"/>
                <a:ea typeface="+mn-lt"/>
                <a:cs typeface="Arial" panose="020B0604020202020204" pitchFamily="34" charset="0"/>
              </a:rPr>
              <a:t>[K-Means Clustering/PCA] </a:t>
            </a:r>
            <a:r>
              <a:rPr lang="en-US" sz="1100">
                <a:solidFill>
                  <a:srgbClr val="FF0000"/>
                </a:solidFill>
                <a:latin typeface="Arial" panose="020B0604020202020204" pitchFamily="34" charset="0"/>
                <a:ea typeface="+mn-lt"/>
                <a:cs typeface="Arial" panose="020B0604020202020204" pitchFamily="34" charset="0"/>
              </a:rPr>
              <a:t>Kobi/Patrick time permitting</a:t>
            </a:r>
          </a:p>
          <a:p>
            <a:pPr marL="457200" indent="-457200">
              <a:buAutoNum type="arabicPeriod"/>
            </a:pPr>
            <a:endParaRPr lang="en-US" sz="1400" b="1">
              <a:latin typeface="Arial" panose="020B0604020202020204" pitchFamily="34" charset="0"/>
              <a:ea typeface="+mn-lt"/>
              <a:cs typeface="Arial" panose="020B0604020202020204" pitchFamily="34" charset="0"/>
            </a:endParaRPr>
          </a:p>
          <a:p>
            <a:pPr marL="457200" indent="-457200">
              <a:buAutoNum type="arabicPeriod"/>
            </a:pPr>
            <a:r>
              <a:rPr lang="en-US" sz="1400">
                <a:latin typeface="Arial" panose="020B0604020202020204" pitchFamily="34" charset="0"/>
                <a:ea typeface="+mn-lt"/>
                <a:cs typeface="Arial" panose="020B0604020202020204" pitchFamily="34" charset="0"/>
              </a:rPr>
              <a:t>Price Setting and Price Expectations:  </a:t>
            </a:r>
            <a:r>
              <a:rPr lang="en-US" sz="1400">
                <a:solidFill>
                  <a:srgbClr val="FF0000"/>
                </a:solidFill>
                <a:latin typeface="Arial" panose="020B0604020202020204" pitchFamily="34" charset="0"/>
                <a:ea typeface="+mn-lt"/>
                <a:cs typeface="Arial" panose="020B0604020202020204" pitchFamily="34" charset="0"/>
              </a:rPr>
              <a:t>Ralph or Patrick</a:t>
            </a:r>
          </a:p>
          <a:p>
            <a:pPr marL="914400" lvl="1" indent="-457200">
              <a:buFont typeface="+mj-lt"/>
              <a:buAutoNum type="alphaUcPeriod"/>
            </a:pPr>
            <a:r>
              <a:rPr lang="en-US" sz="1100">
                <a:latin typeface="Arial" panose="020B0604020202020204" pitchFamily="34" charset="0"/>
                <a:ea typeface="+mn-lt"/>
                <a:cs typeface="Arial" panose="020B0604020202020204" pitchFamily="34" charset="0"/>
              </a:rPr>
              <a:t>How can sellers set fair prices and how can buyers benchmark for value determinations? </a:t>
            </a:r>
            <a:r>
              <a:rPr lang="en-US" sz="1100" b="1">
                <a:latin typeface="Arial" panose="020B0604020202020204" pitchFamily="34" charset="0"/>
                <a:ea typeface="+mn-lt"/>
                <a:cs typeface="Arial" panose="020B0604020202020204" pitchFamily="34" charset="0"/>
              </a:rPr>
              <a:t>[Prediction: OLS Regression Analysis/Stepwise] Ralph,  [Random Forest] Patrick</a:t>
            </a:r>
            <a:endParaRPr lang="en-US" sz="1100">
              <a:latin typeface="Arial" panose="020B0604020202020204" pitchFamily="34" charset="0"/>
              <a:ea typeface="+mn-lt"/>
              <a:cs typeface="Arial" panose="020B0604020202020204" pitchFamily="34" charset="0"/>
            </a:endParaRPr>
          </a:p>
          <a:p>
            <a:pPr marL="914400" lvl="1" indent="-457200">
              <a:buFont typeface="+mj-lt"/>
              <a:buAutoNum type="alphaUcPeriod"/>
            </a:pPr>
            <a:r>
              <a:rPr lang="en-US" sz="1100">
                <a:latin typeface="Arial" panose="020B0604020202020204" pitchFamily="34" charset="0"/>
                <a:ea typeface="+mn-lt"/>
                <a:cs typeface="Arial" panose="020B0604020202020204" pitchFamily="34" charset="0"/>
              </a:rPr>
              <a:t>What are the most important features that help predict the price of a used vehicle? </a:t>
            </a:r>
            <a:r>
              <a:rPr lang="en-US" sz="1100" b="1">
                <a:latin typeface="Arial" panose="020B0604020202020204" pitchFamily="34" charset="0"/>
                <a:ea typeface="+mn-lt"/>
                <a:cs typeface="Arial" panose="020B0604020202020204" pitchFamily="34" charset="0"/>
              </a:rPr>
              <a:t>[Inference: OLS Regression Analysis/Stepwise] Ralph,  [Random Forest] Patrick</a:t>
            </a:r>
          </a:p>
          <a:p>
            <a:pPr marL="914400" lvl="1" indent="-457200">
              <a:buFont typeface="+mj-lt"/>
              <a:buAutoNum type="alphaUcPeriod"/>
            </a:pPr>
            <a:r>
              <a:rPr lang="en-US" sz="1100">
                <a:latin typeface="Arial" panose="020B0604020202020204" pitchFamily="34" charset="0"/>
                <a:ea typeface="Times New Roman" panose="02020603050405020304" pitchFamily="18" charset="0"/>
              </a:rPr>
              <a:t>What impact does a vehicle having been in an accident have on price?</a:t>
            </a:r>
            <a:endParaRPr lang="en-US" sz="1100" b="1">
              <a:latin typeface="Arial" panose="020B0604020202020204" pitchFamily="34" charset="0"/>
              <a:ea typeface="+mn-lt"/>
              <a:cs typeface="Arial" panose="020B0604020202020204" pitchFamily="34" charset="0"/>
            </a:endParaRPr>
          </a:p>
          <a:p>
            <a:pPr marL="457200" indent="-457200">
              <a:buAutoNum type="arabicPeriod"/>
            </a:pPr>
            <a:endParaRPr lang="en-US" sz="1400">
              <a:latin typeface="Arial" panose="020B0604020202020204" pitchFamily="34" charset="0"/>
              <a:ea typeface="+mn-lt"/>
              <a:cs typeface="Arial" panose="020B0604020202020204" pitchFamily="34" charset="0"/>
            </a:endParaRPr>
          </a:p>
          <a:p>
            <a:pPr marL="457200" indent="-457200">
              <a:buFontTx/>
              <a:buAutoNum type="arabicPeriod"/>
            </a:pPr>
            <a:r>
              <a:rPr lang="en-US" sz="1400">
                <a:latin typeface="Arial" panose="020B0604020202020204" pitchFamily="34" charset="0"/>
                <a:ea typeface="+mn-lt"/>
                <a:cs typeface="Arial" panose="020B0604020202020204" pitchFamily="34" charset="0"/>
              </a:rPr>
              <a:t>Vehicle Time on Market: </a:t>
            </a:r>
            <a:r>
              <a:rPr lang="en-US" sz="1400">
                <a:solidFill>
                  <a:srgbClr val="FF0000"/>
                </a:solidFill>
                <a:latin typeface="Arial" panose="020B0604020202020204" pitchFamily="34" charset="0"/>
                <a:ea typeface="+mn-lt"/>
                <a:cs typeface="Arial" panose="020B0604020202020204" pitchFamily="34" charset="0"/>
              </a:rPr>
              <a:t>Kobi owns this</a:t>
            </a:r>
          </a:p>
          <a:p>
            <a:pPr marL="914400" lvl="1" indent="-457200">
              <a:buFont typeface="+mj-lt"/>
              <a:buAutoNum type="alphaUcPeriod"/>
            </a:pPr>
            <a:r>
              <a:rPr lang="en-US" sz="1100">
                <a:latin typeface="Arial" panose="020B0604020202020204" pitchFamily="34" charset="0"/>
                <a:ea typeface="Times New Roman" panose="02020603050405020304" pitchFamily="18" charset="0"/>
              </a:rPr>
              <a:t>What impact does a vehicle having been in an accident have on the time the vehicle spends on the market </a:t>
            </a:r>
            <a:r>
              <a:rPr lang="en-US" sz="1100" b="1">
                <a:latin typeface="Arial" panose="020B0604020202020204" pitchFamily="34" charset="0"/>
                <a:ea typeface="+mn-lt"/>
                <a:cs typeface="Arial" panose="020B0604020202020204" pitchFamily="34" charset="0"/>
              </a:rPr>
              <a:t>[Inference: Logistic Regression] </a:t>
            </a:r>
            <a:r>
              <a:rPr lang="en-US" sz="1100" i="1">
                <a:latin typeface="Arial" panose="020B0604020202020204" pitchFamily="34" charset="0"/>
                <a:ea typeface="+mn-lt"/>
                <a:cs typeface="Arial" panose="020B0604020202020204" pitchFamily="34" charset="0"/>
              </a:rPr>
              <a:t>Could also employ Random Forest here as the Prof recommended </a:t>
            </a:r>
          </a:p>
          <a:p>
            <a:pPr marL="914400" lvl="1" indent="-457200">
              <a:buFont typeface="+mj-lt"/>
              <a:buAutoNum type="alphaUcPeriod"/>
            </a:pPr>
            <a:r>
              <a:rPr lang="en-US" sz="1100">
                <a:latin typeface="Arial" panose="020B0604020202020204" pitchFamily="34" charset="0"/>
              </a:rPr>
              <a:t>Determine how a vehicle’s price (which will be used as a predictor, unlike the linear model) on the probability for a vehicle to be listed on the market for a long time.</a:t>
            </a:r>
            <a:r>
              <a:rPr lang="en-US" sz="1100" b="1">
                <a:latin typeface="Arial" panose="020B0604020202020204" pitchFamily="34" charset="0"/>
                <a:ea typeface="+mn-lt"/>
                <a:cs typeface="Arial" panose="020B0604020202020204" pitchFamily="34" charset="0"/>
              </a:rPr>
              <a:t> [Inference: Logistic Regression]</a:t>
            </a:r>
            <a:r>
              <a:rPr lang="en-US" sz="1100">
                <a:latin typeface="Arial" panose="020B0604020202020204" pitchFamily="34" charset="0"/>
              </a:rPr>
              <a:t> </a:t>
            </a:r>
            <a:r>
              <a:rPr lang="en-US" sz="1100" i="1">
                <a:latin typeface="Arial" panose="020B0604020202020204" pitchFamily="34" charset="0"/>
              </a:rPr>
              <a:t>We could also use Naive Bayes here to provide probabilities to each feature, but this is not covered in this class. Logistic regression may be tricky/unbalanced if we only do a binomial. We could do random forest here as well.</a:t>
            </a:r>
          </a:p>
          <a:p>
            <a:pPr lvl="1"/>
            <a:endParaRPr lang="en-US" sz="1100">
              <a:latin typeface="Arial" panose="020B0604020202020204" pitchFamily="34" charset="0"/>
              <a:ea typeface="Times New Roman" panose="02020603050405020304" pitchFamily="18" charset="0"/>
            </a:endParaRPr>
          </a:p>
          <a:p>
            <a:pPr marL="457200" indent="-457200">
              <a:buFontTx/>
              <a:buAutoNum type="arabicPeriod"/>
            </a:pPr>
            <a:r>
              <a:rPr lang="en-US" sz="1400">
                <a:latin typeface="Arial" panose="020B0604020202020204" pitchFamily="34" charset="0"/>
                <a:ea typeface="+mn-lt"/>
                <a:cs typeface="Arial" panose="020B0604020202020204" pitchFamily="34" charset="0"/>
              </a:rPr>
              <a:t>Previous Vehicle Usage and History: </a:t>
            </a:r>
            <a:r>
              <a:rPr lang="en-US" sz="1400">
                <a:solidFill>
                  <a:srgbClr val="FF0000"/>
                </a:solidFill>
                <a:latin typeface="Arial" panose="020B0604020202020204" pitchFamily="34" charset="0"/>
                <a:ea typeface="+mn-lt"/>
                <a:cs typeface="Arial" panose="020B0604020202020204" pitchFamily="34" charset="0"/>
              </a:rPr>
              <a:t>Brian owns this</a:t>
            </a:r>
          </a:p>
          <a:p>
            <a:pPr marL="914400" lvl="1" indent="-457200">
              <a:buFont typeface="+mj-lt"/>
              <a:buAutoNum type="alphaUcPeriod"/>
            </a:pPr>
            <a:r>
              <a:rPr lang="en-US" sz="1100">
                <a:effectLst/>
                <a:latin typeface="Arial" panose="020B0604020202020204" pitchFamily="34" charset="0"/>
                <a:ea typeface="Times New Roman" panose="02020603050405020304" pitchFamily="18" charset="0"/>
              </a:rPr>
              <a:t>How can we determine is a vehicle was previously part of a commercial fleet or a taxi to help buyers avoid heavy use vehicles. </a:t>
            </a:r>
            <a:r>
              <a:rPr lang="en-US" sz="1100" b="1">
                <a:effectLst/>
                <a:latin typeface="Arial" panose="020B0604020202020204" pitchFamily="34" charset="0"/>
                <a:ea typeface="Times New Roman" panose="02020603050405020304" pitchFamily="18" charset="0"/>
              </a:rPr>
              <a:t>Brian [Prediction</a:t>
            </a:r>
            <a:r>
              <a:rPr lang="en-US" sz="1100" b="1">
                <a:latin typeface="Arial" panose="020B0604020202020204" pitchFamily="34" charset="0"/>
                <a:ea typeface="Times New Roman" panose="02020603050405020304" pitchFamily="18" charset="0"/>
              </a:rPr>
              <a:t>: </a:t>
            </a:r>
            <a:r>
              <a:rPr lang="en-US" sz="1100" b="1">
                <a:effectLst/>
                <a:latin typeface="Arial" panose="020B0604020202020204" pitchFamily="34" charset="0"/>
                <a:ea typeface="Times New Roman" panose="02020603050405020304" pitchFamily="18" charset="0"/>
              </a:rPr>
              <a:t>logistic Regression]. </a:t>
            </a:r>
            <a:r>
              <a:rPr lang="en-US" sz="1100" i="1">
                <a:effectLst/>
                <a:latin typeface="Arial" panose="020B0604020202020204" pitchFamily="34" charset="0"/>
                <a:ea typeface="Times New Roman" panose="02020603050405020304" pitchFamily="18" charset="0"/>
              </a:rPr>
              <a:t>This would also be a good opportunity to use Random </a:t>
            </a:r>
            <a:r>
              <a:rPr lang="en-US" sz="1100" i="1">
                <a:latin typeface="Arial" panose="020B0604020202020204" pitchFamily="34" charset="0"/>
                <a:ea typeface="Times New Roman" panose="02020603050405020304" pitchFamily="18" charset="0"/>
              </a:rPr>
              <a:t>F</a:t>
            </a:r>
            <a:r>
              <a:rPr lang="en-US" sz="1100" i="1">
                <a:effectLst/>
                <a:latin typeface="Arial" panose="020B0604020202020204" pitchFamily="34" charset="0"/>
                <a:ea typeface="Times New Roman" panose="02020603050405020304" pitchFamily="18" charset="0"/>
              </a:rPr>
              <a:t>orest as well.</a:t>
            </a:r>
            <a:endParaRPr lang="en-US" sz="110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033467542"/>
      </p:ext>
    </p:extLst>
  </p:cSld>
  <p:clrMapOvr>
    <a:masterClrMapping/>
  </p:clrMapOvr>
  <mc:AlternateContent xmlns:mc="http://schemas.openxmlformats.org/markup-compatibility/2006" xmlns:p14="http://schemas.microsoft.com/office/powerpoint/2010/main">
    <mc:Choice Requires="p14">
      <p:transition spd="slow" p14:dur="2000" advTm="73842"/>
    </mc:Choice>
    <mc:Fallback xmlns="">
      <p:transition spd="slow" advTm="7384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6</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Data Summary</a:t>
            </a:r>
            <a:endParaRPr lang="en-US"/>
          </a:p>
        </p:txBody>
      </p:sp>
      <p:sp>
        <p:nvSpPr>
          <p:cNvPr id="2" name="TextBox 1"/>
          <p:cNvSpPr txBox="1"/>
          <p:nvPr/>
        </p:nvSpPr>
        <p:spPr>
          <a:xfrm>
            <a:off x="152400" y="1116449"/>
            <a:ext cx="8730584" cy="4801314"/>
          </a:xfrm>
          <a:prstGeom prst="rect">
            <a:avLst/>
          </a:prstGeom>
          <a:noFill/>
        </p:spPr>
        <p:txBody>
          <a:bodyPr wrap="square" rtlCol="0" anchor="t">
            <a:spAutoFit/>
          </a:bodyPr>
          <a:lstStyle/>
          <a:p>
            <a:r>
              <a:rPr lang="en-US" b="1" dirty="0">
                <a:latin typeface="Arial" panose="020B0604020202020204" pitchFamily="34" charset="0"/>
                <a:ea typeface="+mn-lt"/>
                <a:cs typeface="Arial" panose="020B0604020202020204" pitchFamily="34" charset="0"/>
              </a:rPr>
              <a:t>Treatment for Missing Data</a:t>
            </a:r>
          </a:p>
          <a:p>
            <a:pPr marL="285750" indent="-285750">
              <a:buFont typeface="Arial" panose="020B0604020202020204" pitchFamily="34" charset="0"/>
              <a:buChar char="•"/>
            </a:pPr>
            <a:r>
              <a:rPr lang="en-US" dirty="0">
                <a:latin typeface="Arial" panose="020B0604020202020204" pitchFamily="34" charset="0"/>
                <a:ea typeface="Calibri" panose="020F0502020204030204" pitchFamily="34" charset="0"/>
                <a:cs typeface="Arial" panose="020B0604020202020204" pitchFamily="34" charset="0"/>
              </a:rPr>
              <a:t>Boolean Columns: </a:t>
            </a:r>
          </a:p>
          <a:p>
            <a:pPr marL="742950" lvl="1" indent="-285750">
              <a:buFont typeface="Arial" panose="020B0604020202020204" pitchFamily="34" charset="0"/>
              <a:buChar char="•"/>
            </a:pPr>
            <a:r>
              <a:rPr lang="en-US" dirty="0">
                <a:latin typeface="Arial" panose="020B0604020202020204" pitchFamily="34" charset="0"/>
                <a:ea typeface="Calibri" panose="020F0502020204030204" pitchFamily="34" charset="0"/>
                <a:cs typeface="Arial" panose="020B0604020202020204" pitchFamily="34" charset="0"/>
              </a:rPr>
              <a:t>Set NAs to False</a:t>
            </a:r>
          </a:p>
          <a:p>
            <a:pPr marL="285750" indent="-285750">
              <a:buFont typeface="Arial" panose="020B0604020202020204" pitchFamily="34" charset="0"/>
              <a:buChar char="•"/>
            </a:pPr>
            <a:endParaRPr lang="en-US" dirty="0">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Categorical Columns for Body Type, Fuel Type, Transmission, Wheel System</a:t>
            </a:r>
          </a:p>
          <a:p>
            <a:pPr marL="742950" lvl="1"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Replace NAs with dominate value in category</a:t>
            </a:r>
          </a:p>
          <a:p>
            <a:pPr marL="285750" indent="-285750">
              <a:buFont typeface="Arial" panose="020B0604020202020204" pitchFamily="34" charset="0"/>
              <a:buChar char="•"/>
            </a:pPr>
            <a:endParaRPr lang="en-US" dirty="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Integer Columns:</a:t>
            </a:r>
          </a:p>
          <a:p>
            <a:pPr marL="742950" lvl="1"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Median Replace</a:t>
            </a:r>
          </a:p>
          <a:p>
            <a:pPr marL="285750" indent="-285750">
              <a:buFont typeface="Arial" panose="020B0604020202020204" pitchFamily="34" charset="0"/>
              <a:buChar char="•"/>
            </a:pPr>
            <a:endParaRPr lang="en-US" dirty="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Double Columns: </a:t>
            </a:r>
          </a:p>
          <a:p>
            <a:pPr marL="742950" lvl="1"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Mean Replace</a:t>
            </a:r>
          </a:p>
          <a:p>
            <a:pPr marL="285750" indent="-285750">
              <a:buFont typeface="Arial" panose="020B0604020202020204" pitchFamily="34" charset="0"/>
              <a:buChar char="•"/>
            </a:pPr>
            <a:endParaRPr lang="en-US" dirty="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Engine Type:</a:t>
            </a:r>
          </a:p>
          <a:p>
            <a:pPr marL="742950" lvl="1"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If cylinder count = 6,8,10, or 12: Set as “V” type</a:t>
            </a:r>
          </a:p>
          <a:p>
            <a:pPr marL="742950" lvl="1"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If cylinder count &lt; 6: Set as “I” type</a:t>
            </a:r>
          </a:p>
          <a:p>
            <a:pPr marL="742950" lvl="1"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All others set as “I” type </a:t>
            </a:r>
          </a:p>
        </p:txBody>
      </p:sp>
    </p:spTree>
    <p:extLst>
      <p:ext uri="{BB962C8B-B14F-4D97-AF65-F5344CB8AC3E}">
        <p14:creationId xmlns:p14="http://schemas.microsoft.com/office/powerpoint/2010/main" val="1121557090"/>
      </p:ext>
    </p:extLst>
  </p:cSld>
  <p:clrMapOvr>
    <a:masterClrMapping/>
  </p:clrMapOvr>
  <mc:AlternateContent xmlns:mc="http://schemas.openxmlformats.org/markup-compatibility/2006" xmlns:p14="http://schemas.microsoft.com/office/powerpoint/2010/main">
    <mc:Choice Requires="p14">
      <p:transition spd="slow" p14:dur="2000" advTm="167878"/>
    </mc:Choice>
    <mc:Fallback xmlns="">
      <p:transition spd="slow" advTm="1678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7</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Exploratory Data Analysis (1 of 4)</a:t>
            </a:r>
            <a:endParaRPr lang="en-US"/>
          </a:p>
        </p:txBody>
      </p:sp>
      <p:pic>
        <p:nvPicPr>
          <p:cNvPr id="12" name="Picture 11">
            <a:extLst>
              <a:ext uri="{FF2B5EF4-FFF2-40B4-BE49-F238E27FC236}">
                <a16:creationId xmlns:a16="http://schemas.microsoft.com/office/drawing/2014/main" id="{E0D423B2-21E3-43CB-B8FD-0E244943B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28" y="3907264"/>
            <a:ext cx="3566124" cy="23043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1327C59-BAC8-4798-A334-BD21B14EF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128" y="1066290"/>
            <a:ext cx="3373599" cy="27016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60A6BBA-3037-4C48-B4C2-D94A1607DB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1197" y="3800902"/>
            <a:ext cx="3876675" cy="23872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42396249-5385-409D-8678-48061794D5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1197" y="959928"/>
            <a:ext cx="3876675" cy="270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119551"/>
      </p:ext>
    </p:extLst>
  </p:cSld>
  <p:clrMapOvr>
    <a:masterClrMapping/>
  </p:clrMapOvr>
  <mc:AlternateContent xmlns:mc="http://schemas.openxmlformats.org/markup-compatibility/2006" xmlns:p14="http://schemas.microsoft.com/office/powerpoint/2010/main">
    <mc:Choice Requires="p14">
      <p:transition spd="slow" p14:dur="2000" advTm="48076"/>
    </mc:Choice>
    <mc:Fallback xmlns="">
      <p:transition spd="slow" advTm="480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8</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Exploratory Data Analysis (2 of 4)</a:t>
            </a:r>
            <a:endParaRPr lang="en-US"/>
          </a:p>
        </p:txBody>
      </p:sp>
      <p:pic>
        <p:nvPicPr>
          <p:cNvPr id="2" name="Picture 5" descr="Table&#10;&#10;Description automatically generated">
            <a:extLst>
              <a:ext uri="{FF2B5EF4-FFF2-40B4-BE49-F238E27FC236}">
                <a16:creationId xmlns:a16="http://schemas.microsoft.com/office/drawing/2014/main" id="{568578D1-254A-4ABC-9AB1-83EB9BC9EAD0}"/>
              </a:ext>
            </a:extLst>
          </p:cNvPr>
          <p:cNvPicPr>
            <a:picLocks noChangeAspect="1"/>
          </p:cNvPicPr>
          <p:nvPr/>
        </p:nvPicPr>
        <p:blipFill>
          <a:blip r:embed="rId2"/>
          <a:stretch>
            <a:fillRect/>
          </a:stretch>
        </p:blipFill>
        <p:spPr>
          <a:xfrm>
            <a:off x="281743" y="1149828"/>
            <a:ext cx="2743200" cy="1673428"/>
          </a:xfrm>
          <a:prstGeom prst="rect">
            <a:avLst/>
          </a:prstGeom>
          <a:ln>
            <a:solidFill>
              <a:schemeClr val="tx1"/>
            </a:solidFill>
          </a:ln>
        </p:spPr>
      </p:pic>
      <p:pic>
        <p:nvPicPr>
          <p:cNvPr id="6" name="Picture 6" descr="Table&#10;&#10;Description automatically generated">
            <a:extLst>
              <a:ext uri="{FF2B5EF4-FFF2-40B4-BE49-F238E27FC236}">
                <a16:creationId xmlns:a16="http://schemas.microsoft.com/office/drawing/2014/main" id="{7CA02F6C-7777-4B8E-A43D-5E8C936AE180}"/>
              </a:ext>
            </a:extLst>
          </p:cNvPr>
          <p:cNvPicPr>
            <a:picLocks noChangeAspect="1"/>
          </p:cNvPicPr>
          <p:nvPr/>
        </p:nvPicPr>
        <p:blipFill>
          <a:blip r:embed="rId3"/>
          <a:stretch>
            <a:fillRect/>
          </a:stretch>
        </p:blipFill>
        <p:spPr>
          <a:xfrm>
            <a:off x="3141352" y="1149023"/>
            <a:ext cx="2743200" cy="2079938"/>
          </a:xfrm>
          <a:prstGeom prst="rect">
            <a:avLst/>
          </a:prstGeom>
          <a:ln>
            <a:solidFill>
              <a:schemeClr val="tx1"/>
            </a:solidFill>
          </a:ln>
        </p:spPr>
      </p:pic>
      <p:pic>
        <p:nvPicPr>
          <p:cNvPr id="7" name="Picture 7" descr="Table&#10;&#10;Description automatically generated">
            <a:extLst>
              <a:ext uri="{FF2B5EF4-FFF2-40B4-BE49-F238E27FC236}">
                <a16:creationId xmlns:a16="http://schemas.microsoft.com/office/drawing/2014/main" id="{282460E3-6CCA-49A4-892F-C1C82BB37803}"/>
              </a:ext>
            </a:extLst>
          </p:cNvPr>
          <p:cNvPicPr>
            <a:picLocks noChangeAspect="1"/>
          </p:cNvPicPr>
          <p:nvPr/>
        </p:nvPicPr>
        <p:blipFill>
          <a:blip r:embed="rId4"/>
          <a:stretch>
            <a:fillRect/>
          </a:stretch>
        </p:blipFill>
        <p:spPr>
          <a:xfrm>
            <a:off x="6009396" y="1148470"/>
            <a:ext cx="2743200" cy="1574920"/>
          </a:xfrm>
          <a:prstGeom prst="rect">
            <a:avLst/>
          </a:prstGeom>
          <a:ln>
            <a:solidFill>
              <a:schemeClr val="tx1"/>
            </a:solidFill>
          </a:ln>
        </p:spPr>
      </p:pic>
      <p:pic>
        <p:nvPicPr>
          <p:cNvPr id="8" name="Picture 8" descr="Table&#10;&#10;Description automatically generated">
            <a:extLst>
              <a:ext uri="{FF2B5EF4-FFF2-40B4-BE49-F238E27FC236}">
                <a16:creationId xmlns:a16="http://schemas.microsoft.com/office/drawing/2014/main" id="{A6467D52-D253-4042-8F40-7323E90F43C1}"/>
              </a:ext>
            </a:extLst>
          </p:cNvPr>
          <p:cNvPicPr>
            <a:picLocks noChangeAspect="1"/>
          </p:cNvPicPr>
          <p:nvPr/>
        </p:nvPicPr>
        <p:blipFill>
          <a:blip r:embed="rId5"/>
          <a:stretch>
            <a:fillRect/>
          </a:stretch>
        </p:blipFill>
        <p:spPr>
          <a:xfrm>
            <a:off x="281743" y="2998114"/>
            <a:ext cx="2743200" cy="1637832"/>
          </a:xfrm>
          <a:prstGeom prst="rect">
            <a:avLst/>
          </a:prstGeom>
          <a:ln>
            <a:solidFill>
              <a:schemeClr val="tx1"/>
            </a:solidFill>
          </a:ln>
        </p:spPr>
      </p:pic>
      <p:pic>
        <p:nvPicPr>
          <p:cNvPr id="9" name="Picture 9" descr="Table&#10;&#10;Description automatically generated">
            <a:extLst>
              <a:ext uri="{FF2B5EF4-FFF2-40B4-BE49-F238E27FC236}">
                <a16:creationId xmlns:a16="http://schemas.microsoft.com/office/drawing/2014/main" id="{DCD28C97-344F-4550-9561-70C1DFACF68C}"/>
              </a:ext>
            </a:extLst>
          </p:cNvPr>
          <p:cNvPicPr>
            <a:picLocks noChangeAspect="1"/>
          </p:cNvPicPr>
          <p:nvPr/>
        </p:nvPicPr>
        <p:blipFill>
          <a:blip r:embed="rId6"/>
          <a:stretch>
            <a:fillRect/>
          </a:stretch>
        </p:blipFill>
        <p:spPr>
          <a:xfrm>
            <a:off x="3141352" y="3425704"/>
            <a:ext cx="2743200" cy="1693676"/>
          </a:xfrm>
          <a:prstGeom prst="rect">
            <a:avLst/>
          </a:prstGeom>
          <a:ln>
            <a:solidFill>
              <a:schemeClr val="tx1"/>
            </a:solidFill>
          </a:ln>
        </p:spPr>
      </p:pic>
      <p:pic>
        <p:nvPicPr>
          <p:cNvPr id="10" name="Picture 10" descr="Table&#10;&#10;Description automatically generated">
            <a:extLst>
              <a:ext uri="{FF2B5EF4-FFF2-40B4-BE49-F238E27FC236}">
                <a16:creationId xmlns:a16="http://schemas.microsoft.com/office/drawing/2014/main" id="{47A7152C-9511-40E1-9313-0B130C67FC3D}"/>
              </a:ext>
            </a:extLst>
          </p:cNvPr>
          <p:cNvPicPr>
            <a:picLocks noChangeAspect="1"/>
          </p:cNvPicPr>
          <p:nvPr/>
        </p:nvPicPr>
        <p:blipFill>
          <a:blip r:embed="rId7"/>
          <a:stretch>
            <a:fillRect/>
          </a:stretch>
        </p:blipFill>
        <p:spPr>
          <a:xfrm>
            <a:off x="6009396" y="2923131"/>
            <a:ext cx="2743200" cy="1315414"/>
          </a:xfrm>
          <a:prstGeom prst="rect">
            <a:avLst/>
          </a:prstGeom>
          <a:ln>
            <a:solidFill>
              <a:schemeClr val="tx1"/>
            </a:solidFill>
          </a:ln>
        </p:spPr>
      </p:pic>
      <p:pic>
        <p:nvPicPr>
          <p:cNvPr id="11" name="Picture 11" descr="Table&#10;&#10;Description automatically generated">
            <a:extLst>
              <a:ext uri="{FF2B5EF4-FFF2-40B4-BE49-F238E27FC236}">
                <a16:creationId xmlns:a16="http://schemas.microsoft.com/office/drawing/2014/main" id="{0E646827-B947-4862-A7C1-DF9D28670EA5}"/>
              </a:ext>
            </a:extLst>
          </p:cNvPr>
          <p:cNvPicPr>
            <a:picLocks noChangeAspect="1"/>
          </p:cNvPicPr>
          <p:nvPr/>
        </p:nvPicPr>
        <p:blipFill>
          <a:blip r:embed="rId8"/>
          <a:stretch>
            <a:fillRect/>
          </a:stretch>
        </p:blipFill>
        <p:spPr>
          <a:xfrm>
            <a:off x="281743" y="4789262"/>
            <a:ext cx="2743200" cy="1345349"/>
          </a:xfrm>
          <a:prstGeom prst="rect">
            <a:avLst/>
          </a:prstGeom>
          <a:ln>
            <a:solidFill>
              <a:schemeClr val="tx1"/>
            </a:solidFill>
          </a:ln>
        </p:spPr>
      </p:pic>
      <p:pic>
        <p:nvPicPr>
          <p:cNvPr id="12" name="Picture 12" descr="Table&#10;&#10;Description automatically generated">
            <a:extLst>
              <a:ext uri="{FF2B5EF4-FFF2-40B4-BE49-F238E27FC236}">
                <a16:creationId xmlns:a16="http://schemas.microsoft.com/office/drawing/2014/main" id="{6CB56EC1-3872-4CCA-9ABD-EE9E1D06289B}"/>
              </a:ext>
            </a:extLst>
          </p:cNvPr>
          <p:cNvPicPr>
            <a:picLocks noChangeAspect="1"/>
          </p:cNvPicPr>
          <p:nvPr/>
        </p:nvPicPr>
        <p:blipFill>
          <a:blip r:embed="rId9"/>
          <a:stretch>
            <a:fillRect/>
          </a:stretch>
        </p:blipFill>
        <p:spPr>
          <a:xfrm>
            <a:off x="6009396" y="4434708"/>
            <a:ext cx="2743200" cy="1244657"/>
          </a:xfrm>
          <a:prstGeom prst="rect">
            <a:avLst/>
          </a:prstGeom>
          <a:ln>
            <a:solidFill>
              <a:schemeClr val="tx1"/>
            </a:solidFill>
          </a:ln>
        </p:spPr>
      </p:pic>
      <p:sp>
        <p:nvSpPr>
          <p:cNvPr id="13" name="TextBox 12">
            <a:extLst>
              <a:ext uri="{FF2B5EF4-FFF2-40B4-BE49-F238E27FC236}">
                <a16:creationId xmlns:a16="http://schemas.microsoft.com/office/drawing/2014/main" id="{9E4B8669-DA05-4973-A35A-56948E58D739}"/>
              </a:ext>
            </a:extLst>
          </p:cNvPr>
          <p:cNvSpPr txBox="1"/>
          <p:nvPr/>
        </p:nvSpPr>
        <p:spPr>
          <a:xfrm rot="-1260000">
            <a:off x="5076462" y="147576"/>
            <a:ext cx="27431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6600"/>
                </a:solidFill>
              </a:rPr>
              <a:t>We'll probably just use one of these to drive home a point about class balance in our categorical predictors</a:t>
            </a:r>
          </a:p>
        </p:txBody>
      </p:sp>
    </p:spTree>
    <p:extLst>
      <p:ext uri="{BB962C8B-B14F-4D97-AF65-F5344CB8AC3E}">
        <p14:creationId xmlns:p14="http://schemas.microsoft.com/office/powerpoint/2010/main" val="3497757903"/>
      </p:ext>
    </p:extLst>
  </p:cSld>
  <p:clrMapOvr>
    <a:masterClrMapping/>
  </p:clrMapOvr>
  <mc:AlternateContent xmlns:mc="http://schemas.openxmlformats.org/markup-compatibility/2006" xmlns:p14="http://schemas.microsoft.com/office/powerpoint/2010/main">
    <mc:Choice Requires="p14">
      <p:transition spd="slow" p14:dur="2000" advTm="30769"/>
    </mc:Choice>
    <mc:Fallback xmlns="">
      <p:transition spd="slow" advTm="3076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9</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a:latin typeface="Arial"/>
                <a:cs typeface="Arial"/>
              </a:rPr>
              <a:t>Exploratory Data Analysis (2 of 3)</a:t>
            </a:r>
            <a:endParaRPr lang="en-US"/>
          </a:p>
        </p:txBody>
      </p:sp>
      <p:pic>
        <p:nvPicPr>
          <p:cNvPr id="7" name="Picture 7" descr="Table&#10;&#10;Description automatically generated">
            <a:extLst>
              <a:ext uri="{FF2B5EF4-FFF2-40B4-BE49-F238E27FC236}">
                <a16:creationId xmlns:a16="http://schemas.microsoft.com/office/drawing/2014/main" id="{FFBC13DC-8EDE-4CF4-B9BB-1A7E00D0085E}"/>
              </a:ext>
            </a:extLst>
          </p:cNvPr>
          <p:cNvPicPr>
            <a:picLocks noChangeAspect="1"/>
          </p:cNvPicPr>
          <p:nvPr/>
        </p:nvPicPr>
        <p:blipFill>
          <a:blip r:embed="rId2"/>
          <a:stretch>
            <a:fillRect/>
          </a:stretch>
        </p:blipFill>
        <p:spPr>
          <a:xfrm>
            <a:off x="281743" y="1244268"/>
            <a:ext cx="2743200" cy="1383323"/>
          </a:xfrm>
          <a:prstGeom prst="rect">
            <a:avLst/>
          </a:prstGeom>
          <a:ln>
            <a:solidFill>
              <a:schemeClr val="tx1"/>
            </a:solidFill>
          </a:ln>
        </p:spPr>
      </p:pic>
      <p:pic>
        <p:nvPicPr>
          <p:cNvPr id="8" name="Picture 8" descr="Table&#10;&#10;Description automatically generated">
            <a:extLst>
              <a:ext uri="{FF2B5EF4-FFF2-40B4-BE49-F238E27FC236}">
                <a16:creationId xmlns:a16="http://schemas.microsoft.com/office/drawing/2014/main" id="{6EBBECEA-A2DC-4F14-A0DD-A85183353BD2}"/>
              </a:ext>
            </a:extLst>
          </p:cNvPr>
          <p:cNvPicPr>
            <a:picLocks noChangeAspect="1"/>
          </p:cNvPicPr>
          <p:nvPr/>
        </p:nvPicPr>
        <p:blipFill>
          <a:blip r:embed="rId3"/>
          <a:stretch>
            <a:fillRect/>
          </a:stretch>
        </p:blipFill>
        <p:spPr>
          <a:xfrm>
            <a:off x="3090739" y="1243291"/>
            <a:ext cx="3299938" cy="1368408"/>
          </a:xfrm>
          <a:prstGeom prst="rect">
            <a:avLst/>
          </a:prstGeom>
          <a:ln>
            <a:solidFill>
              <a:schemeClr val="tx1"/>
            </a:solidFill>
          </a:ln>
        </p:spPr>
      </p:pic>
      <p:pic>
        <p:nvPicPr>
          <p:cNvPr id="9" name="Picture 9" descr="Table&#10;&#10;Description automatically generated">
            <a:extLst>
              <a:ext uri="{FF2B5EF4-FFF2-40B4-BE49-F238E27FC236}">
                <a16:creationId xmlns:a16="http://schemas.microsoft.com/office/drawing/2014/main" id="{F5810336-DA32-4FBA-8413-9C4C172A2FE8}"/>
              </a:ext>
            </a:extLst>
          </p:cNvPr>
          <p:cNvPicPr>
            <a:picLocks noChangeAspect="1"/>
          </p:cNvPicPr>
          <p:nvPr/>
        </p:nvPicPr>
        <p:blipFill>
          <a:blip r:embed="rId4"/>
          <a:stretch>
            <a:fillRect/>
          </a:stretch>
        </p:blipFill>
        <p:spPr>
          <a:xfrm>
            <a:off x="281743" y="2661654"/>
            <a:ext cx="2743200" cy="1112921"/>
          </a:xfrm>
          <a:prstGeom prst="rect">
            <a:avLst/>
          </a:prstGeom>
          <a:ln>
            <a:solidFill>
              <a:schemeClr val="tx1"/>
            </a:solidFill>
          </a:ln>
        </p:spPr>
      </p:pic>
      <p:pic>
        <p:nvPicPr>
          <p:cNvPr id="10" name="Picture 10" descr="Table&#10;&#10;Description automatically generated">
            <a:extLst>
              <a:ext uri="{FF2B5EF4-FFF2-40B4-BE49-F238E27FC236}">
                <a16:creationId xmlns:a16="http://schemas.microsoft.com/office/drawing/2014/main" id="{21EC483E-9AAA-4A49-A4A9-DF3B2C95D4DD}"/>
              </a:ext>
            </a:extLst>
          </p:cNvPr>
          <p:cNvPicPr>
            <a:picLocks noChangeAspect="1"/>
          </p:cNvPicPr>
          <p:nvPr/>
        </p:nvPicPr>
        <p:blipFill>
          <a:blip r:embed="rId5"/>
          <a:stretch>
            <a:fillRect/>
          </a:stretch>
        </p:blipFill>
        <p:spPr>
          <a:xfrm>
            <a:off x="3090739" y="2665001"/>
            <a:ext cx="2743200" cy="1123098"/>
          </a:xfrm>
          <a:prstGeom prst="rect">
            <a:avLst/>
          </a:prstGeom>
          <a:ln>
            <a:solidFill>
              <a:schemeClr val="tx1"/>
            </a:solidFill>
          </a:ln>
        </p:spPr>
      </p:pic>
      <p:pic>
        <p:nvPicPr>
          <p:cNvPr id="11" name="Picture 11" descr="Table&#10;&#10;Description automatically generated">
            <a:extLst>
              <a:ext uri="{FF2B5EF4-FFF2-40B4-BE49-F238E27FC236}">
                <a16:creationId xmlns:a16="http://schemas.microsoft.com/office/drawing/2014/main" id="{8362F5E2-DD80-4825-A6C1-F991D8265645}"/>
              </a:ext>
            </a:extLst>
          </p:cNvPr>
          <p:cNvPicPr>
            <a:picLocks noChangeAspect="1"/>
          </p:cNvPicPr>
          <p:nvPr/>
        </p:nvPicPr>
        <p:blipFill>
          <a:blip r:embed="rId6"/>
          <a:stretch>
            <a:fillRect/>
          </a:stretch>
        </p:blipFill>
        <p:spPr>
          <a:xfrm>
            <a:off x="5925042" y="2664775"/>
            <a:ext cx="2743200" cy="1359742"/>
          </a:xfrm>
          <a:prstGeom prst="rect">
            <a:avLst/>
          </a:prstGeom>
          <a:ln>
            <a:solidFill>
              <a:schemeClr val="tx1"/>
            </a:solidFill>
          </a:ln>
        </p:spPr>
      </p:pic>
      <p:pic>
        <p:nvPicPr>
          <p:cNvPr id="12" name="Picture 12" descr="Table&#10;&#10;Description automatically generated">
            <a:extLst>
              <a:ext uri="{FF2B5EF4-FFF2-40B4-BE49-F238E27FC236}">
                <a16:creationId xmlns:a16="http://schemas.microsoft.com/office/drawing/2014/main" id="{AFA86AA1-8878-4506-A85F-87EFE9826B74}"/>
              </a:ext>
            </a:extLst>
          </p:cNvPr>
          <p:cNvPicPr>
            <a:picLocks noChangeAspect="1"/>
          </p:cNvPicPr>
          <p:nvPr/>
        </p:nvPicPr>
        <p:blipFill>
          <a:blip r:embed="rId7"/>
          <a:stretch>
            <a:fillRect/>
          </a:stretch>
        </p:blipFill>
        <p:spPr>
          <a:xfrm>
            <a:off x="290178" y="3857209"/>
            <a:ext cx="2743200" cy="1016246"/>
          </a:xfrm>
          <a:prstGeom prst="rect">
            <a:avLst/>
          </a:prstGeom>
          <a:ln>
            <a:solidFill>
              <a:schemeClr val="tx1"/>
            </a:solidFill>
          </a:ln>
        </p:spPr>
      </p:pic>
      <p:pic>
        <p:nvPicPr>
          <p:cNvPr id="13" name="Picture 13" descr="Table&#10;&#10;Description automatically generated">
            <a:extLst>
              <a:ext uri="{FF2B5EF4-FFF2-40B4-BE49-F238E27FC236}">
                <a16:creationId xmlns:a16="http://schemas.microsoft.com/office/drawing/2014/main" id="{76D8ADAE-40D5-44CF-97B2-67984AAD721E}"/>
              </a:ext>
            </a:extLst>
          </p:cNvPr>
          <p:cNvPicPr>
            <a:picLocks noChangeAspect="1"/>
          </p:cNvPicPr>
          <p:nvPr/>
        </p:nvPicPr>
        <p:blipFill>
          <a:blip r:embed="rId8"/>
          <a:stretch>
            <a:fillRect/>
          </a:stretch>
        </p:blipFill>
        <p:spPr>
          <a:xfrm>
            <a:off x="3099174" y="3859316"/>
            <a:ext cx="2743200" cy="1383191"/>
          </a:xfrm>
          <a:prstGeom prst="rect">
            <a:avLst/>
          </a:prstGeom>
          <a:ln>
            <a:solidFill>
              <a:schemeClr val="tx1"/>
            </a:solidFill>
          </a:ln>
        </p:spPr>
      </p:pic>
      <p:pic>
        <p:nvPicPr>
          <p:cNvPr id="14" name="Picture 14" descr="Table&#10;&#10;Description automatically generated">
            <a:extLst>
              <a:ext uri="{FF2B5EF4-FFF2-40B4-BE49-F238E27FC236}">
                <a16:creationId xmlns:a16="http://schemas.microsoft.com/office/drawing/2014/main" id="{E70408D8-7B27-468F-902C-11AB4CCAECB8}"/>
              </a:ext>
            </a:extLst>
          </p:cNvPr>
          <p:cNvPicPr>
            <a:picLocks noChangeAspect="1"/>
          </p:cNvPicPr>
          <p:nvPr/>
        </p:nvPicPr>
        <p:blipFill>
          <a:blip r:embed="rId9"/>
          <a:stretch>
            <a:fillRect/>
          </a:stretch>
        </p:blipFill>
        <p:spPr>
          <a:xfrm>
            <a:off x="6397426" y="1243626"/>
            <a:ext cx="2743200" cy="1367736"/>
          </a:xfrm>
          <a:prstGeom prst="rect">
            <a:avLst/>
          </a:prstGeom>
          <a:ln>
            <a:solidFill>
              <a:schemeClr val="tx1"/>
            </a:solidFill>
          </a:ln>
        </p:spPr>
      </p:pic>
      <p:pic>
        <p:nvPicPr>
          <p:cNvPr id="15" name="Picture 15" descr="Table&#10;&#10;Description automatically generated">
            <a:extLst>
              <a:ext uri="{FF2B5EF4-FFF2-40B4-BE49-F238E27FC236}">
                <a16:creationId xmlns:a16="http://schemas.microsoft.com/office/drawing/2014/main" id="{20994C34-7C2C-4022-A2C1-37FC9D73EE87}"/>
              </a:ext>
            </a:extLst>
          </p:cNvPr>
          <p:cNvPicPr>
            <a:picLocks noChangeAspect="1"/>
          </p:cNvPicPr>
          <p:nvPr/>
        </p:nvPicPr>
        <p:blipFill>
          <a:blip r:embed="rId10"/>
          <a:stretch>
            <a:fillRect/>
          </a:stretch>
        </p:blipFill>
        <p:spPr>
          <a:xfrm>
            <a:off x="5933477" y="4084322"/>
            <a:ext cx="2743200" cy="1219984"/>
          </a:xfrm>
          <a:prstGeom prst="rect">
            <a:avLst/>
          </a:prstGeom>
          <a:ln>
            <a:solidFill>
              <a:schemeClr val="tx1"/>
            </a:solidFill>
          </a:ln>
        </p:spPr>
      </p:pic>
      <p:pic>
        <p:nvPicPr>
          <p:cNvPr id="16" name="Picture 16" descr="Table&#10;&#10;Description automatically generated">
            <a:extLst>
              <a:ext uri="{FF2B5EF4-FFF2-40B4-BE49-F238E27FC236}">
                <a16:creationId xmlns:a16="http://schemas.microsoft.com/office/drawing/2014/main" id="{FD07EC0A-DF08-4D60-81DF-0DF3038B2824}"/>
              </a:ext>
            </a:extLst>
          </p:cNvPr>
          <p:cNvPicPr>
            <a:picLocks noChangeAspect="1"/>
          </p:cNvPicPr>
          <p:nvPr/>
        </p:nvPicPr>
        <p:blipFill>
          <a:blip r:embed="rId11"/>
          <a:stretch>
            <a:fillRect/>
          </a:stretch>
        </p:blipFill>
        <p:spPr>
          <a:xfrm>
            <a:off x="290178" y="4968178"/>
            <a:ext cx="2743200" cy="1308065"/>
          </a:xfrm>
          <a:prstGeom prst="rect">
            <a:avLst/>
          </a:prstGeom>
          <a:ln>
            <a:solidFill>
              <a:schemeClr val="tx1"/>
            </a:solidFill>
          </a:ln>
        </p:spPr>
      </p:pic>
      <p:pic>
        <p:nvPicPr>
          <p:cNvPr id="17" name="Picture 17" descr="Table&#10;&#10;Description automatically generated">
            <a:extLst>
              <a:ext uri="{FF2B5EF4-FFF2-40B4-BE49-F238E27FC236}">
                <a16:creationId xmlns:a16="http://schemas.microsoft.com/office/drawing/2014/main" id="{F7968AE7-D6A0-433D-88AE-5288FE467522}"/>
              </a:ext>
            </a:extLst>
          </p:cNvPr>
          <p:cNvPicPr>
            <a:picLocks noChangeAspect="1"/>
          </p:cNvPicPr>
          <p:nvPr/>
        </p:nvPicPr>
        <p:blipFill>
          <a:blip r:embed="rId12"/>
          <a:stretch>
            <a:fillRect/>
          </a:stretch>
        </p:blipFill>
        <p:spPr>
          <a:xfrm>
            <a:off x="3099175" y="5271548"/>
            <a:ext cx="2743200" cy="1173707"/>
          </a:xfrm>
          <a:prstGeom prst="rect">
            <a:avLst/>
          </a:prstGeom>
          <a:ln>
            <a:solidFill>
              <a:schemeClr val="tx1"/>
            </a:solidFill>
          </a:ln>
        </p:spPr>
      </p:pic>
      <p:sp>
        <p:nvSpPr>
          <p:cNvPr id="2" name="TextBox 1">
            <a:extLst>
              <a:ext uri="{FF2B5EF4-FFF2-40B4-BE49-F238E27FC236}">
                <a16:creationId xmlns:a16="http://schemas.microsoft.com/office/drawing/2014/main" id="{F356502B-5122-4A3E-AA28-6F4C41500A11}"/>
              </a:ext>
            </a:extLst>
          </p:cNvPr>
          <p:cNvSpPr txBox="1"/>
          <p:nvPr/>
        </p:nvSpPr>
        <p:spPr>
          <a:xfrm rot="-1260000">
            <a:off x="5076462" y="147576"/>
            <a:ext cx="27431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6600"/>
                </a:solidFill>
              </a:rPr>
              <a:t>We'll probably just use one of these to drive home a point about class balance in our categorical predictors</a:t>
            </a:r>
          </a:p>
        </p:txBody>
      </p:sp>
    </p:spTree>
    <p:extLst>
      <p:ext uri="{BB962C8B-B14F-4D97-AF65-F5344CB8AC3E}">
        <p14:creationId xmlns:p14="http://schemas.microsoft.com/office/powerpoint/2010/main" val="155827796"/>
      </p:ext>
    </p:extLst>
  </p:cSld>
  <p:clrMapOvr>
    <a:masterClrMapping/>
  </p:clrMapOvr>
  <mc:AlternateContent xmlns:mc="http://schemas.openxmlformats.org/markup-compatibility/2006" xmlns:p14="http://schemas.microsoft.com/office/powerpoint/2010/main">
    <mc:Choice Requires="p14">
      <p:transition spd="slow" p14:dur="2000" advTm="37057"/>
    </mc:Choice>
    <mc:Fallback xmlns="">
      <p:transition spd="slow" advTm="37057"/>
    </mc:Fallback>
  </mc:AlternateContent>
</p:sld>
</file>

<file path=ppt/theme/theme1.xml><?xml version="1.0" encoding="utf-8"?>
<a:theme xmlns:a="http://schemas.openxmlformats.org/drawingml/2006/main" name="Waterjet Holdings Template">
  <a:themeElements>
    <a:clrScheme name="Waterjet Holdings">
      <a:dk1>
        <a:srgbClr val="474747"/>
      </a:dk1>
      <a:lt1>
        <a:srgbClr val="FFFFFF"/>
      </a:lt1>
      <a:dk2>
        <a:srgbClr val="005564"/>
      </a:dk2>
      <a:lt2>
        <a:srgbClr val="BFBFBF"/>
      </a:lt2>
      <a:accent1>
        <a:srgbClr val="005596"/>
      </a:accent1>
      <a:accent2>
        <a:srgbClr val="E36C09"/>
      </a:accent2>
      <a:accent3>
        <a:srgbClr val="76923C"/>
      </a:accent3>
      <a:accent4>
        <a:srgbClr val="5F0060"/>
      </a:accent4>
      <a:accent5>
        <a:srgbClr val="548DD4"/>
      </a:accent5>
      <a:accent6>
        <a:srgbClr val="953734"/>
      </a:accent6>
      <a:hlink>
        <a:srgbClr val="76923C"/>
      </a:hlink>
      <a:folHlink>
        <a:srgbClr val="C3D69B"/>
      </a:folHlink>
    </a:clrScheme>
    <a:fontScheme name="Waterjet Holdings">
      <a:majorFont>
        <a:latin typeface="Franklin Gothic Medium"/>
        <a:ea typeface=""/>
        <a:cs typeface=""/>
      </a:majorFont>
      <a:minorFont>
        <a:latin typeface="Franklin Gothic Book"/>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C43DAD6468C94EB5CA8961821636F2" ma:contentTypeVersion="4" ma:contentTypeDescription="Create a new document." ma:contentTypeScope="" ma:versionID="f026cc979fc114221399e560eb19d760">
  <xsd:schema xmlns:xsd="http://www.w3.org/2001/XMLSchema" xmlns:xs="http://www.w3.org/2001/XMLSchema" xmlns:p="http://schemas.microsoft.com/office/2006/metadata/properties" xmlns:ns2="3d6173bc-f643-4af8-84bf-2883b10e4cc3" targetNamespace="http://schemas.microsoft.com/office/2006/metadata/properties" ma:root="true" ma:fieldsID="3835bb7ab0f1ff332006153db1176884" ns2:_="">
    <xsd:import namespace="3d6173bc-f643-4af8-84bf-2883b10e4c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6173bc-f643-4af8-84bf-2883b10e4c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33BD26-ED12-4115-8C2A-764D77AAC174}">
  <ds:schemaRefs>
    <ds:schemaRef ds:uri="http://schemas.microsoft.com/sharepoint/v3/contenttype/forms"/>
  </ds:schemaRefs>
</ds:datastoreItem>
</file>

<file path=customXml/itemProps2.xml><?xml version="1.0" encoding="utf-8"?>
<ds:datastoreItem xmlns:ds="http://schemas.openxmlformats.org/officeDocument/2006/customXml" ds:itemID="{9A3F05B8-2F50-4346-8866-498ED2FB0612}">
  <ds:schemaRefs>
    <ds:schemaRef ds:uri="3d6173bc-f643-4af8-84bf-2883b10e4c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20F97EF-1A0A-4049-979C-2ACEAD476E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Waterjet Holdings Template</Template>
  <TotalTime>17</TotalTime>
  <Words>1980</Words>
  <Application>Microsoft Office PowerPoint</Application>
  <PresentationFormat>On-screen Show (4:3)</PresentationFormat>
  <Paragraphs>317</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Franklin Gothic Book</vt:lpstr>
      <vt:lpstr>Franklin Gothic Medium</vt:lpstr>
      <vt:lpstr>Wingdings</vt:lpstr>
      <vt:lpstr>Waterjet Holdings Template</vt:lpstr>
      <vt:lpstr>PowerPoint Presentation</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 Parlin</dc:creator>
  <cp:lastModifiedBy>Katie Parlin</cp:lastModifiedBy>
  <cp:revision>59</cp:revision>
  <cp:lastPrinted>2014-06-20T22:59:39Z</cp:lastPrinted>
  <dcterms:created xsi:type="dcterms:W3CDTF">2014-06-20T13:20:36Z</dcterms:created>
  <dcterms:modified xsi:type="dcterms:W3CDTF">2020-11-17T16:42:57Z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0x010100D9C43DAD6468C94EB5CA8961821636F2</vt:lpwstr>
  </property>
</Properties>
</file>