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rc6DSFYCBG0chNLGCCJrpKd9V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64A6E8-2DFF-4D82-B247-774451A8471E}">
  <a:tblStyle styleId="{5E64A6E8-2DFF-4D82-B247-774451A8471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Hi class, we are group 2. I am </a:t>
            </a:r>
            <a:r>
              <a:rPr b="1" lang="en-US"/>
              <a:t>glad </a:t>
            </a:r>
            <a:r>
              <a:rPr lang="en-US"/>
              <a:t>to introduce our </a:t>
            </a:r>
            <a:r>
              <a:rPr b="1" lang="en-US"/>
              <a:t>project </a:t>
            </a:r>
            <a:r>
              <a:rPr lang="en-US"/>
              <a:t>to you. My name is Zequn. …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On this page, we are showing our project’s workflow for theWe first performed several data cleaning steps, such as check duplicate values, check missing values, cast data types, create dummy variables; Then we performed a collinearity analysis on all numerical data, and remove any features that scored close to 1; Next we performed significant difference analysis on categorical variables and remove any features with P-value greater than 0.05; we tried some strategie to solve the class imbalance; then we build pipelines to train our models and check if there existing overfitting; last, we selected the best model based on the performance and applied hyperparameter tuning.</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hyperparameter tunning </a:t>
            </a:r>
            <a:r>
              <a:rPr lang="en-US"/>
              <a:t>读完翻</a:t>
            </a:r>
            <a:endParaRPr/>
          </a:p>
        </p:txBody>
      </p:sp>
      <p:sp>
        <p:nvSpPr>
          <p:cNvPr id="277" name="Google Shape;2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 this page we are showing the summary of our models; as you can see, the lr has better performance than rf in general, so we decided set the lr as our model final model; then we build the cv+ grid search on our lr model, the best parameters setting returned a poor result, therefore we applied the tv model as well to find the top 7 features. Finally, our tv model had a good performance.</a:t>
            </a:r>
            <a:endParaRPr/>
          </a:p>
        </p:txBody>
      </p:sp>
      <p:sp>
        <p:nvSpPr>
          <p:cNvPr id="285" name="Google Shape;2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47650" lvl="0" marL="285750" rtl="0" algn="l">
              <a:spcBef>
                <a:spcPts val="0"/>
              </a:spcBef>
              <a:spcAft>
                <a:spcPts val="0"/>
              </a:spcAft>
              <a:buClr>
                <a:srgbClr val="000000"/>
              </a:buClr>
              <a:buSzPts val="1200"/>
              <a:buChar char="•"/>
            </a:pPr>
            <a:r>
              <a:rPr lang="en-US" sz="1200">
                <a:latin typeface="Calibri"/>
                <a:ea typeface="Calibri"/>
                <a:cs typeface="Calibri"/>
                <a:sym typeface="Calibri"/>
              </a:rPr>
              <a:t>ROC curve: </a:t>
            </a:r>
            <a:endParaRPr sz="1200">
              <a:latin typeface="Calibri"/>
              <a:ea typeface="Calibri"/>
              <a:cs typeface="Calibri"/>
              <a:sym typeface="Calibri"/>
            </a:endParaRPr>
          </a:p>
          <a:p>
            <a:pPr indent="-247650" lvl="0" marL="285750" rtl="0" algn="l">
              <a:spcBef>
                <a:spcPts val="1000"/>
              </a:spcBef>
              <a:spcAft>
                <a:spcPts val="0"/>
              </a:spcAft>
              <a:buClr>
                <a:srgbClr val="000000"/>
              </a:buClr>
              <a:buSzPts val="1200"/>
              <a:buChar char="•"/>
            </a:pPr>
            <a:r>
              <a:rPr lang="en-US" sz="1200">
                <a:latin typeface="Calibri"/>
                <a:ea typeface="Calibri"/>
                <a:cs typeface="Calibri"/>
                <a:sym typeface="Calibri"/>
              </a:rPr>
              <a:t>LR model that predicts at chance will has an ROC curve that looks like the diagonal red line. That is not a discriminating model.</a:t>
            </a:r>
            <a:endParaRPr sz="1200">
              <a:latin typeface="Calibri"/>
              <a:ea typeface="Calibri"/>
              <a:cs typeface="Calibri"/>
              <a:sym typeface="Calibri"/>
            </a:endParaRPr>
          </a:p>
          <a:p>
            <a:pPr indent="-247650" lvl="0" marL="285750" rtl="0" algn="l">
              <a:spcBef>
                <a:spcPts val="1000"/>
              </a:spcBef>
              <a:spcAft>
                <a:spcPts val="0"/>
              </a:spcAft>
              <a:buClr>
                <a:srgbClr val="000000"/>
              </a:buClr>
              <a:buSzPts val="1200"/>
              <a:buChar char="•"/>
            </a:pPr>
            <a:r>
              <a:rPr lang="en-US" sz="1200">
                <a:latin typeface="Calibri"/>
                <a:ea typeface="Calibri"/>
                <a:cs typeface="Calibri"/>
                <a:sym typeface="Calibri"/>
              </a:rPr>
              <a:t>The further the curve is from the diagonal line, the better the model is at discriminating between positives and negatives in general.</a:t>
            </a:r>
            <a:endParaRPr sz="1200">
              <a:latin typeface="Calibri"/>
              <a:ea typeface="Calibri"/>
              <a:cs typeface="Calibri"/>
              <a:sym typeface="Calibri"/>
            </a:endParaRPr>
          </a:p>
          <a:p>
            <a:pPr indent="-247650" lvl="0" marL="285750" rtl="0" algn="l">
              <a:spcBef>
                <a:spcPts val="1000"/>
              </a:spcBef>
              <a:spcAft>
                <a:spcPts val="0"/>
              </a:spcAft>
              <a:buClr>
                <a:srgbClr val="000000"/>
              </a:buClr>
              <a:buSzPts val="1200"/>
              <a:buChar char="•"/>
            </a:pPr>
            <a:r>
              <a:rPr lang="en-US" sz="1200">
                <a:latin typeface="Calibri"/>
                <a:ea typeface="Calibri"/>
                <a:cs typeface="Calibri"/>
                <a:sym typeface="Calibri"/>
              </a:rPr>
              <a:t>PR curve:</a:t>
            </a:r>
            <a:endParaRPr sz="1200">
              <a:latin typeface="Calibri"/>
              <a:ea typeface="Calibri"/>
              <a:cs typeface="Calibri"/>
              <a:sym typeface="Calibri"/>
            </a:endParaRPr>
          </a:p>
          <a:p>
            <a:pPr indent="-247650" lvl="0" marL="285750" rtl="0" algn="l">
              <a:spcBef>
                <a:spcPts val="1000"/>
              </a:spcBef>
              <a:spcAft>
                <a:spcPts val="0"/>
              </a:spcAft>
              <a:buClr>
                <a:srgbClr val="000000"/>
              </a:buClr>
              <a:buSzPts val="1200"/>
              <a:buChar char="•"/>
            </a:pPr>
            <a:r>
              <a:rPr lang="en-US" sz="1200">
                <a:latin typeface="Calibri"/>
                <a:ea typeface="Calibri"/>
                <a:cs typeface="Calibri"/>
                <a:sym typeface="Calibri"/>
              </a:rPr>
              <a:t>summarize the trade-off between the true positive rate and the positive predictive value for a predictive model using different probability thresholds.</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291" name="Google Shape;2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41e122c2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41e122c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For MSE, it is not an appropriate cost function for our project. There are two main reasons that MSE is a bad choice for binary classification problems: first, using MSE means that we assume that the underlying data has been generated from a normal distribution, but the reality is our dataset is not following normal distribution; Secondly, the MSE loss function is non-convex for binary classification. In simple terms, if our model was trained with MSE , we were no longer building a logistic regression model but some other kind of linear classifier.</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During the project, we mainly encountered 2 problems. One is that the dataset is very large, with 380k records and 240 features. </a:t>
            </a:r>
            <a:r>
              <a:rPr lang="en-US" sz="1000">
                <a:solidFill>
                  <a:srgbClr val="CCCCCC"/>
                </a:solidFill>
              </a:rPr>
              <a:t>Even though we’ve manually filtered features which we thought are irrelevant, we still need to fit more than 200 features into models after encoding categorical features. With 380k records,</a:t>
            </a:r>
            <a:r>
              <a:rPr lang="en-US" sz="1000">
                <a:solidFill>
                  <a:srgbClr val="D9D9D9"/>
                </a:solidFill>
              </a:rPr>
              <a:t> </a:t>
            </a:r>
            <a:r>
              <a:rPr lang="en-US" sz="1000"/>
              <a:t>the procedure of model fitting was very time consuming. Sometimes even unsuccessful with limited memory. To deal with it, we tried PCA first, but </a:t>
            </a:r>
            <a:r>
              <a:rPr lang="en-US" sz="1000">
                <a:highlight>
                  <a:srgbClr val="FFFFFF"/>
                </a:highlight>
                <a:latin typeface="Roboto"/>
                <a:ea typeface="Roboto"/>
                <a:cs typeface="Roboto"/>
                <a:sym typeface="Roboto"/>
              </a:rPr>
              <a:t>we were running out of memory. Then, we implemented </a:t>
            </a:r>
            <a:r>
              <a:rPr lang="en-US" sz="1000">
                <a:highlight>
                  <a:srgbClr val="FFFFFF"/>
                </a:highlight>
              </a:rPr>
              <a:t>chi-square test. C</a:t>
            </a:r>
            <a:r>
              <a:rPr lang="en-US" sz="1000">
                <a:highlight>
                  <a:srgbClr val="FFFFFF"/>
                </a:highlight>
              </a:rPr>
              <a:t>hi-square test </a:t>
            </a:r>
            <a:r>
              <a:rPr lang="en-US" sz="1000">
                <a:highlight>
                  <a:srgbClr val="FFFFFF"/>
                </a:highlight>
              </a:rPr>
              <a:t>basically compares two variables in a contingency table to see if they are related. In our case, we are able to filter out those features which are less related to target variables. By doing that, we reduced the number of features down to less than 100.</a:t>
            </a:r>
            <a:r>
              <a:rPr lang="en-US" sz="1000">
                <a:highlight>
                  <a:srgbClr val="FFFFFF"/>
                </a:highlight>
                <a:latin typeface="Roboto"/>
                <a:ea typeface="Roboto"/>
                <a:cs typeface="Roboto"/>
                <a:sym typeface="Roboto"/>
              </a:rPr>
              <a:t> The running speed of model fitting decreased significantly. We may also try to use PCA again based on those selected features. </a:t>
            </a:r>
            <a:endParaRPr sz="1000">
              <a:highlight>
                <a:srgbClr val="FFFFFF"/>
              </a:highlight>
              <a:latin typeface="Roboto"/>
              <a:ea typeface="Roboto"/>
              <a:cs typeface="Roboto"/>
              <a:sym typeface="Roboto"/>
            </a:endParaRPr>
          </a:p>
          <a:p>
            <a:pPr indent="0" lvl="0" marL="0" rtl="0" algn="l">
              <a:spcBef>
                <a:spcPts val="0"/>
              </a:spcBef>
              <a:spcAft>
                <a:spcPts val="0"/>
              </a:spcAft>
              <a:buNone/>
            </a:pPr>
            <a:r>
              <a:rPr lang="en-US" sz="1000">
                <a:highlight>
                  <a:srgbClr val="FFFFFF"/>
                </a:highlight>
                <a:latin typeface="Roboto"/>
                <a:ea typeface="Roboto"/>
                <a:cs typeface="Roboto"/>
                <a:sym typeface="Roboto"/>
              </a:rPr>
              <a:t>The other challenge in this project is that we are dealing with an extremely imbalanced dataset. </a:t>
            </a:r>
            <a:r>
              <a:rPr lang="en-US" sz="1000">
                <a:highlight>
                  <a:srgbClr val="FFFFFF"/>
                </a:highlight>
                <a:latin typeface="Roboto"/>
                <a:ea typeface="Roboto"/>
                <a:cs typeface="Roboto"/>
                <a:sym typeface="Roboto"/>
              </a:rPr>
              <a:t>The class of infant alive versus not alive is 300k versus 2000. </a:t>
            </a:r>
            <a:r>
              <a:rPr lang="en-US" sz="1000">
                <a:highlight>
                  <a:srgbClr val="FFFFFF"/>
                </a:highlight>
                <a:latin typeface="Georgia"/>
                <a:ea typeface="Georgia"/>
                <a:cs typeface="Georgia"/>
                <a:sym typeface="Georgia"/>
              </a:rPr>
              <a:t>It can result in a serious bias towards the majority class. </a:t>
            </a:r>
            <a:r>
              <a:rPr lang="en-US" sz="1000">
                <a:highlight>
                  <a:srgbClr val="FFFFFF"/>
                </a:highlight>
                <a:latin typeface="Roboto"/>
                <a:ea typeface="Roboto"/>
                <a:cs typeface="Roboto"/>
                <a:sym typeface="Roboto"/>
              </a:rPr>
              <a:t>In fact, w</a:t>
            </a:r>
            <a:r>
              <a:rPr lang="en-US" sz="1000">
                <a:highlight>
                  <a:srgbClr val="FFFFFF"/>
                </a:highlight>
                <a:latin typeface="Roboto"/>
                <a:ea typeface="Roboto"/>
                <a:cs typeface="Roboto"/>
                <a:sym typeface="Roboto"/>
              </a:rPr>
              <a:t>hen we ran random forest model to predict congenital anomalies, the model directly predicted all the testing data as the majority class, which is no congenital anomalies. we used several data manipulation methods to balance the dataset. We tried oversample the rare class and undersample the majority class. Both achieve good performance. </a:t>
            </a:r>
            <a:r>
              <a:rPr lang="en-US" sz="1000">
                <a:highlight>
                  <a:srgbClr val="FFFFFF"/>
                </a:highlight>
              </a:rPr>
              <a:t>But those two methods does not provide any additional information to the model and we even lose some information with undersampling. During the research, we found another method which is to synthesize new examples from the minority class. The most widely used approach is called the Synthetic Minority Oversampling Technique, or SMOTE for short. </a:t>
            </a:r>
            <a:r>
              <a:rPr lang="en-US" sz="1000">
                <a:solidFill>
                  <a:srgbClr val="0000FF"/>
                </a:solidFill>
                <a:highlight>
                  <a:srgbClr val="FFFFFF"/>
                </a:highlight>
              </a:rPr>
              <a:t>The algorith</a:t>
            </a:r>
            <a:r>
              <a:rPr lang="en-US" sz="1000">
                <a:highlight>
                  <a:srgbClr val="FFFFFF"/>
                </a:highlight>
              </a:rPr>
              <a:t> </a:t>
            </a:r>
            <a:r>
              <a:rPr lang="en-US" sz="1000">
                <a:solidFill>
                  <a:srgbClr val="FF0000"/>
                </a:solidFill>
                <a:highlight>
                  <a:srgbClr val="FFFFFF"/>
                </a:highlight>
              </a:rPr>
              <a:t>work like this.</a:t>
            </a:r>
            <a:r>
              <a:rPr lang="en-US" sz="1000">
                <a:solidFill>
                  <a:srgbClr val="FF0000"/>
                </a:solidFill>
                <a:highlight>
                  <a:srgbClr val="FFFFFF"/>
                </a:highlight>
              </a:rPr>
              <a:t> In this plot, green data points reprensent majority class and red points are minority class.</a:t>
            </a:r>
            <a:r>
              <a:rPr lang="en-US" sz="1000">
                <a:highlight>
                  <a:srgbClr val="FFFFFF"/>
                </a:highlight>
              </a:rPr>
              <a:t> </a:t>
            </a:r>
            <a:r>
              <a:rPr lang="en-US" sz="1000">
                <a:solidFill>
                  <a:srgbClr val="FF0000"/>
                </a:solidFill>
                <a:highlight>
                  <a:srgbClr val="FFFFFF"/>
                </a:highlight>
              </a:rPr>
              <a:t>Smote algorithm works by selecting examples that are close in the feature space </a:t>
            </a:r>
            <a:r>
              <a:rPr lang="en-US" sz="1000">
                <a:solidFill>
                  <a:srgbClr val="FF0000"/>
                </a:solidFill>
                <a:highlight>
                  <a:srgbClr val="FFFFFF"/>
                </a:highlight>
              </a:rPr>
              <a:t>(using a distance measure)</a:t>
            </a:r>
            <a:r>
              <a:rPr lang="en-US" sz="1000">
                <a:solidFill>
                  <a:srgbClr val="FF0000"/>
                </a:solidFill>
                <a:highlight>
                  <a:srgbClr val="FFFFFF"/>
                </a:highlight>
              </a:rPr>
              <a:t>, </a:t>
            </a:r>
            <a:r>
              <a:rPr lang="en-US" sz="1000">
                <a:solidFill>
                  <a:srgbClr val="0000FF"/>
                </a:solidFill>
                <a:highlight>
                  <a:srgbClr val="FFFFFF"/>
                </a:highlight>
              </a:rPr>
              <a:t>drawing </a:t>
            </a:r>
            <a:r>
              <a:rPr lang="en-US" sz="1000">
                <a:solidFill>
                  <a:srgbClr val="FF0000"/>
                </a:solidFill>
                <a:highlight>
                  <a:srgbClr val="FFFFFF"/>
                </a:highlight>
              </a:rPr>
              <a:t>a line between the examples and </a:t>
            </a:r>
            <a:r>
              <a:rPr lang="en-US" sz="1000">
                <a:solidFill>
                  <a:srgbClr val="0000FF"/>
                </a:solidFill>
                <a:highlight>
                  <a:srgbClr val="FFFFFF"/>
                </a:highlight>
              </a:rPr>
              <a:t>drawing a new sample </a:t>
            </a:r>
            <a:r>
              <a:rPr lang="en-US" sz="1000">
                <a:solidFill>
                  <a:srgbClr val="FF0000"/>
                </a:solidFill>
                <a:highlight>
                  <a:srgbClr val="FFFFFF"/>
                </a:highlight>
              </a:rPr>
              <a:t>at a point along that line. </a:t>
            </a:r>
            <a:r>
              <a:rPr lang="en-US" sz="1000">
                <a:highlight>
                  <a:srgbClr val="FFFFFF"/>
                </a:highlight>
              </a:rPr>
              <a:t>However, this method could be </a:t>
            </a:r>
            <a:r>
              <a:rPr lang="en-US" sz="1000"/>
              <a:t>computationally expensive. We will try it but it’s possible that we can’t run it with our computer. </a:t>
            </a:r>
            <a:r>
              <a:rPr lang="en-US" sz="1000">
                <a:highlight>
                  <a:srgbClr val="FFFFFF"/>
                </a:highlight>
              </a:rPr>
              <a:t>The last method is to specify class weight. The weighting can penalize the model less for errors from the majority class and penalize the model more for errors from the minority class. It can be implemented in logistic regression model. We are playing around with those methods and find the one with the best performance.</a:t>
            </a:r>
            <a:endParaRPr sz="1000">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p:txBody>
      </p:sp>
      <p:sp>
        <p:nvSpPr>
          <p:cNvPr id="308" name="Google Shape;3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now, we found that logistic regression achieved the best performance on predicting newborns’ livability. In our model, 1 refers to alive and 0 refers to death. So the features with negative weight are factors that may lead to </a:t>
            </a:r>
            <a:r>
              <a:rPr lang="en-US">
                <a:solidFill>
                  <a:schemeClr val="dk1"/>
                </a:solidFill>
              </a:rPr>
              <a:t>newborns death. </a:t>
            </a:r>
            <a:r>
              <a:rPr lang="en-US"/>
              <a:t>According to feature importance, we can infer that mother’s smoking habit is the most important predictor on newborns livability.  Maternal age is also a predictor. It’s hard to explain mothers height and birth place. But we are still trying to improve the model and we may get a result with better interpretability. This is all about our current project progress. Thank you for listening.</a:t>
            </a:r>
            <a:endParaRPr/>
          </a:p>
        </p:txBody>
      </p:sp>
      <p:sp>
        <p:nvSpPr>
          <p:cNvPr id="318" name="Google Shape;3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c0b0187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now, we found that logistic regression achieved the best performance on predicting newborns’ livability. In our model, 1 refers to alive and 0 refer to death. So we’ll look at the negative weight. means that it’s related to According to feature importance, mother’s age and if she smoke contribute the most when predicting if newborns alive or not. This is all about our current project progress. Thank you. </a:t>
            </a:r>
            <a:endParaRPr/>
          </a:p>
        </p:txBody>
      </p:sp>
      <p:sp>
        <p:nvSpPr>
          <p:cNvPr id="328" name="Google Shape;328;gac0b01870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This is the </a:t>
            </a:r>
            <a:r>
              <a:rPr b="1" lang="en-US"/>
              <a:t>contents </a:t>
            </a:r>
            <a:r>
              <a:rPr lang="en-US"/>
              <a:t>of our </a:t>
            </a:r>
            <a:r>
              <a:rPr b="1" lang="en-US"/>
              <a:t>presentation </a:t>
            </a:r>
            <a:r>
              <a:rPr lang="en-US"/>
              <a:t>today. </a:t>
            </a:r>
            <a:r>
              <a:rPr lang="en-US"/>
              <a:t>We gonna introduce the </a:t>
            </a:r>
            <a:r>
              <a:rPr b="1" lang="en-US"/>
              <a:t>overview </a:t>
            </a:r>
            <a:r>
              <a:rPr lang="en-US"/>
              <a:t>first.</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a:t>
            </a:r>
            <a:endParaRPr/>
          </a:p>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t>
            </a:r>
            <a:r>
              <a:rPr b="1" lang="en-US" sz="1200">
                <a:solidFill>
                  <a:schemeClr val="dk1"/>
                </a:solidFill>
                <a:latin typeface="Times New Roman"/>
                <a:ea typeface="Times New Roman"/>
                <a:cs typeface="Times New Roman"/>
                <a:sym typeface="Times New Roman"/>
              </a:rPr>
              <a:t>Newborn infants</a:t>
            </a:r>
            <a:r>
              <a:rPr lang="en-US" sz="1200">
                <a:solidFill>
                  <a:schemeClr val="dk1"/>
                </a:solidFill>
                <a:latin typeface="Times New Roman"/>
                <a:ea typeface="Times New Roman"/>
                <a:cs typeface="Times New Roman"/>
                <a:sym typeface="Times New Roman"/>
              </a:rPr>
              <a:t> are the </a:t>
            </a:r>
            <a:r>
              <a:rPr b="1" lang="en-US" sz="1200">
                <a:solidFill>
                  <a:schemeClr val="dk1"/>
                </a:solidFill>
                <a:latin typeface="Times New Roman"/>
                <a:ea typeface="Times New Roman"/>
                <a:cs typeface="Times New Roman"/>
                <a:sym typeface="Times New Roman"/>
              </a:rPr>
              <a:t>hopes </a:t>
            </a:r>
            <a:r>
              <a:rPr lang="en-US" sz="1200">
                <a:solidFill>
                  <a:schemeClr val="dk1"/>
                </a:solidFill>
                <a:latin typeface="Times New Roman"/>
                <a:ea typeface="Times New Roman"/>
                <a:cs typeface="Times New Roman"/>
                <a:sym typeface="Times New Roman"/>
              </a:rPr>
              <a:t>of the parents and also the </a:t>
            </a:r>
            <a:r>
              <a:rPr b="1" lang="en-US" sz="1200">
                <a:solidFill>
                  <a:schemeClr val="dk1"/>
                </a:solidFill>
                <a:latin typeface="Times New Roman"/>
                <a:ea typeface="Times New Roman"/>
                <a:cs typeface="Times New Roman"/>
                <a:sym typeface="Times New Roman"/>
              </a:rPr>
              <a:t>future </a:t>
            </a:r>
            <a:r>
              <a:rPr lang="en-US" sz="1200">
                <a:solidFill>
                  <a:schemeClr val="dk1"/>
                </a:solidFill>
                <a:latin typeface="Times New Roman"/>
                <a:ea typeface="Times New Roman"/>
                <a:cs typeface="Times New Roman"/>
                <a:sym typeface="Times New Roman"/>
              </a:rPr>
              <a:t>of the world. People </a:t>
            </a:r>
            <a:r>
              <a:rPr b="1" lang="en-US" sz="1200">
                <a:solidFill>
                  <a:schemeClr val="dk1"/>
                </a:solidFill>
                <a:latin typeface="Times New Roman"/>
                <a:ea typeface="Times New Roman"/>
                <a:cs typeface="Times New Roman"/>
                <a:sym typeface="Times New Roman"/>
              </a:rPr>
              <a:t>all </a:t>
            </a:r>
            <a:r>
              <a:rPr lang="en-US" sz="1200">
                <a:solidFill>
                  <a:schemeClr val="dk1"/>
                </a:solidFill>
                <a:latin typeface="Times New Roman"/>
                <a:ea typeface="Times New Roman"/>
                <a:cs typeface="Times New Roman"/>
                <a:sym typeface="Times New Roman"/>
              </a:rPr>
              <a:t>hope that newborn infants could be </a:t>
            </a:r>
            <a:r>
              <a:rPr b="1" lang="en-US" sz="1200">
                <a:solidFill>
                  <a:schemeClr val="dk1"/>
                </a:solidFill>
                <a:latin typeface="Times New Roman"/>
                <a:ea typeface="Times New Roman"/>
                <a:cs typeface="Times New Roman"/>
                <a:sym typeface="Times New Roman"/>
              </a:rPr>
              <a:t>healthy</a:t>
            </a:r>
            <a:r>
              <a:rPr lang="en-US" sz="1200">
                <a:solidFill>
                  <a:schemeClr val="dk1"/>
                </a:solidFill>
                <a:latin typeface="Times New Roman"/>
                <a:ea typeface="Times New Roman"/>
                <a:cs typeface="Times New Roman"/>
                <a:sym typeface="Times New Roman"/>
              </a:rPr>
              <a:t>. However, there are still some </a:t>
            </a:r>
            <a:r>
              <a:rPr b="1" lang="en-US" sz="1200">
                <a:solidFill>
                  <a:schemeClr val="dk1"/>
                </a:solidFill>
                <a:latin typeface="Times New Roman"/>
                <a:ea typeface="Times New Roman"/>
                <a:cs typeface="Times New Roman"/>
                <a:sym typeface="Times New Roman"/>
              </a:rPr>
              <a:t>unfortunate </a:t>
            </a:r>
            <a:r>
              <a:rPr lang="en-US" sz="1200">
                <a:solidFill>
                  <a:schemeClr val="dk1"/>
                </a:solidFill>
                <a:latin typeface="Times New Roman"/>
                <a:ea typeface="Times New Roman"/>
                <a:cs typeface="Times New Roman"/>
                <a:sym typeface="Times New Roman"/>
              </a:rPr>
              <a:t>infants which are </a:t>
            </a:r>
            <a:r>
              <a:rPr b="1" lang="en-US" sz="1200">
                <a:solidFill>
                  <a:schemeClr val="dk1"/>
                </a:solidFill>
                <a:latin typeface="Times New Roman"/>
                <a:ea typeface="Times New Roman"/>
                <a:cs typeface="Times New Roman"/>
                <a:sym typeface="Times New Roman"/>
              </a:rPr>
              <a:t>not </a:t>
            </a:r>
            <a:r>
              <a:rPr lang="en-US" sz="1200">
                <a:solidFill>
                  <a:schemeClr val="dk1"/>
                </a:solidFill>
                <a:latin typeface="Times New Roman"/>
                <a:ea typeface="Times New Roman"/>
                <a:cs typeface="Times New Roman"/>
                <a:sym typeface="Times New Roman"/>
              </a:rPr>
              <a:t>healthy when they are born.’</a:t>
            </a:r>
            <a:endParaRPr/>
          </a:p>
          <a:p>
            <a:pPr indent="0" lvl="0" marL="0" rtl="0" algn="l">
              <a:spcBef>
                <a:spcPts val="0"/>
              </a:spcBef>
              <a:spcAft>
                <a:spcPts val="0"/>
              </a:spcAft>
              <a:buNone/>
            </a:pPr>
            <a:r>
              <a:rPr lang="en-US"/>
              <a:t>For helping </a:t>
            </a:r>
            <a:r>
              <a:rPr b="1" lang="en-US"/>
              <a:t>enhance </a:t>
            </a:r>
            <a:r>
              <a:rPr lang="en-US"/>
              <a:t>the </a:t>
            </a:r>
            <a:r>
              <a:rPr b="1" lang="en-US"/>
              <a:t>health rate</a:t>
            </a:r>
            <a:r>
              <a:rPr lang="en-US"/>
              <a:t> of newborn infants, we got the open data which is about </a:t>
            </a:r>
            <a:r>
              <a:rPr b="1" lang="en-US"/>
              <a:t>Natality Birth Data </a:t>
            </a:r>
            <a:r>
              <a:rPr lang="en-US"/>
              <a:t>of </a:t>
            </a:r>
            <a:r>
              <a:rPr lang="en-US"/>
              <a:t>infants’ health situations and the information of their parents. The data is from the National Bureau of Economic Research. The dataset records most situations of newborn infants in detail.</a:t>
            </a:r>
            <a:endParaRPr/>
          </a:p>
          <a:p>
            <a:pPr indent="0" lvl="0" marL="0" rtl="0" algn="l">
              <a:spcBef>
                <a:spcPts val="0"/>
              </a:spcBef>
              <a:spcAft>
                <a:spcPts val="0"/>
              </a:spcAft>
              <a:buNone/>
            </a:pPr>
            <a:r>
              <a:rPr lang="en-US"/>
              <a:t>We believe that analyzing the dataset will help us find the key factors of fetal viability and newborns’ health situation.</a:t>
            </a:r>
            <a:endParaRPr/>
          </a:p>
          <a:p>
            <a:pPr indent="0" lvl="0" marL="0" rtl="0" algn="l">
              <a:spcBef>
                <a:spcPts val="0"/>
              </a:spcBef>
              <a:spcAft>
                <a:spcPts val="0"/>
              </a:spcAft>
              <a:buNone/>
            </a:pPr>
            <a:r>
              <a:rPr lang="en-US"/>
              <a:t>Furthermore, analyzing the dataset could build a model which can predict the health of newborn infants.</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b49b244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b49b24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a:t>
            </a:r>
            <a:r>
              <a:rPr lang="en-US"/>
              <a:t>The main goal of this project is to perform data analytics on 2018 Natality Birth Data and find insights related to the newborn infants’ health.</a:t>
            </a:r>
            <a:endParaRPr/>
          </a:p>
          <a:p>
            <a:pPr indent="0" lvl="0" marL="0" rtl="0" algn="l">
              <a:spcBef>
                <a:spcPts val="0"/>
              </a:spcBef>
              <a:spcAft>
                <a:spcPts val="0"/>
              </a:spcAft>
              <a:buNone/>
            </a:pPr>
            <a:r>
              <a:rPr lang="en-US"/>
              <a:t>We build models to predict natality and infants’ health situations.</a:t>
            </a:r>
            <a:endParaRPr/>
          </a:p>
          <a:p>
            <a:pPr indent="0" lvl="0" marL="0" rtl="0" algn="l">
              <a:spcBef>
                <a:spcPts val="0"/>
              </a:spcBef>
              <a:spcAft>
                <a:spcPts val="0"/>
              </a:spcAft>
              <a:buNone/>
            </a:pPr>
            <a:r>
              <a:rPr lang="en-US"/>
              <a:t>We are also able to interpret the models and capture key influencing factors.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This is the roles and responsibilities of our group, everyone of our group will take one of tasks. </a:t>
            </a:r>
            <a:endParaRPr/>
          </a:p>
          <a:p>
            <a:pPr indent="0" lvl="0" marL="0" rtl="0" algn="l">
              <a:spcBef>
                <a:spcPts val="0"/>
              </a:spcBef>
              <a:spcAft>
                <a:spcPts val="0"/>
              </a:spcAft>
              <a:buNone/>
            </a:pPr>
            <a:r>
              <a:rPr lang="en-US"/>
              <a:t>Jing will predicting the congenital anomalies.</a:t>
            </a:r>
            <a:endParaRPr/>
          </a:p>
          <a:p>
            <a:pPr indent="0" lvl="0" marL="0" rtl="0" algn="l">
              <a:spcBef>
                <a:spcPts val="0"/>
              </a:spcBef>
              <a:spcAft>
                <a:spcPts val="0"/>
              </a:spcAft>
              <a:buNone/>
            </a:pPr>
            <a:r>
              <a:rPr lang="en-US"/>
              <a:t>I am working on the abnormal conditions.</a:t>
            </a:r>
            <a:endParaRPr/>
          </a:p>
          <a:p>
            <a:pPr indent="0" lvl="0" marL="0" rtl="0" algn="l">
              <a:spcBef>
                <a:spcPts val="0"/>
              </a:spcBef>
              <a:spcAft>
                <a:spcPts val="0"/>
              </a:spcAft>
              <a:buNone/>
            </a:pPr>
            <a:r>
              <a:rPr lang="en-US"/>
              <a:t>Y</a:t>
            </a:r>
            <a:r>
              <a:rPr lang="en-US"/>
              <a:t>ifan will do the data pre-processing and the predict important features of infant live.</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 </a:t>
            </a:r>
            <a:endParaRPr/>
          </a:p>
          <a:p>
            <a:pPr indent="0" lvl="0" marL="0" rtl="0" algn="l">
              <a:spcBef>
                <a:spcPts val="0"/>
              </a:spcBef>
              <a:spcAft>
                <a:spcPts val="0"/>
              </a:spcAft>
              <a:buNone/>
            </a:pPr>
            <a:r>
              <a:rPr lang="en-US"/>
              <a:t>The original data that we got is very huge. It contains about 3 million 8 hundred thousand rows, and 2 hundred and 40 columns. Each row represents one birth record in 2018.</a:t>
            </a:r>
            <a:endParaRPr/>
          </a:p>
          <a:p>
            <a:pPr indent="0" lvl="0" marL="0" rtl="0" algn="l">
              <a:spcBef>
                <a:spcPts val="0"/>
              </a:spcBef>
              <a:spcAft>
                <a:spcPts val="0"/>
              </a:spcAft>
              <a:buNone/>
            </a:pPr>
            <a:r>
              <a:rPr lang="en-US"/>
              <a:t>The predictors can be roughly be categorized into categories like: Basic birth info, Maternal Behavior, Pregnancy risk factors , and Characteristics of labor and delivery.</a:t>
            </a:r>
            <a:endParaRPr/>
          </a:p>
          <a:p>
            <a:pPr indent="0" lvl="0" marL="0" rtl="0" algn="l">
              <a:spcBef>
                <a:spcPts val="0"/>
              </a:spcBef>
              <a:spcAft>
                <a:spcPts val="0"/>
              </a:spcAft>
              <a:buNone/>
            </a:pPr>
            <a:r>
              <a:rPr lang="en-US"/>
              <a:t>The newborn mortality rate is 0.255%</a:t>
            </a:r>
            <a:endParaRPr/>
          </a:p>
          <a:p>
            <a:pPr indent="0" lvl="0" marL="0" rtl="0" algn="l">
              <a:spcBef>
                <a:spcPts val="0"/>
              </a:spcBef>
              <a:spcAft>
                <a:spcPts val="0"/>
              </a:spcAft>
              <a:buNone/>
            </a:pPr>
            <a:r>
              <a:rPr lang="en-US"/>
              <a:t>About 4 hundred and 20 thousand infants have abnormal conditions, which represent about 11% of the total.</a:t>
            </a:r>
            <a:endParaRPr/>
          </a:p>
          <a:p>
            <a:pPr indent="0" lvl="0" marL="0" rtl="0" algn="l">
              <a:spcBef>
                <a:spcPts val="0"/>
              </a:spcBef>
              <a:spcAft>
                <a:spcPts val="0"/>
              </a:spcAft>
              <a:buNone/>
            </a:pPr>
            <a:r>
              <a:rPr lang="en-US"/>
              <a:t>About 13 thousand infants have congenital anomalies which represent about 0.35 percent of the total.</a:t>
            </a:r>
            <a:endParaRPr/>
          </a:p>
        </p:txBody>
      </p:sp>
      <p:sp>
        <p:nvSpPr>
          <p:cNvPr id="190" name="Google Shape;1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ZC:This is the basic numerical data statistics, we could see the basic data of the feature. It helps us understand the data.</a:t>
            </a:r>
            <a:endParaRPr/>
          </a:p>
          <a:p>
            <a:pPr indent="0" lvl="0" marL="0" rtl="0" algn="l">
              <a:spcBef>
                <a:spcPts val="0"/>
              </a:spcBef>
              <a:spcAft>
                <a:spcPts val="0"/>
              </a:spcAft>
              <a:buNone/>
            </a:pPr>
            <a:r>
              <a:rPr lang="en-US"/>
              <a:t>	In this example, the 99 years old means unknown cases, this will be fixed later.</a:t>
            </a:r>
            <a:endParaRPr/>
          </a:p>
        </p:txBody>
      </p:sp>
      <p:sp>
        <p:nvSpPr>
          <p:cNvPr id="198" name="Google Shape;1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table On the left corner shows our final record numbers, as you can see, our dataset  exists class imbalance, we will fix this issue later; On the left, the pair plots show the relationship between mother’s age and smoking before pregnancy, it is interesting to see that smoking before pregnancy is a common phenomenon in different age groups.</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Determine which features are important to predict if newborns have congenital anomalies后翻页</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8"/>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8"/>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8"/>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全景图片">
  <p:cSld name="带描述的全景图片">
    <p:spTree>
      <p:nvGrpSpPr>
        <p:cNvPr id="76" name="Shape 76"/>
        <p:cNvGrpSpPr/>
        <p:nvPr/>
      </p:nvGrpSpPr>
      <p:grpSpPr>
        <a:xfrm>
          <a:off x="0" y="0"/>
          <a:ext cx="0" cy="0"/>
          <a:chOff x="0" y="0"/>
          <a:chExt cx="0" cy="0"/>
        </a:xfrm>
      </p:grpSpPr>
      <p:pic>
        <p:nvPicPr>
          <p:cNvPr descr="Celestia-R1---OverlayContentHD.png" id="77" name="Google Shape;77;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9"/>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29"/>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描述">
  <p:cSld name="标题和描述">
    <p:spTree>
      <p:nvGrpSpPr>
        <p:cNvPr id="84" name="Shape 84"/>
        <p:cNvGrpSpPr/>
        <p:nvPr/>
      </p:nvGrpSpPr>
      <p:grpSpPr>
        <a:xfrm>
          <a:off x="0" y="0"/>
          <a:ext cx="0" cy="0"/>
          <a:chOff x="0" y="0"/>
          <a:chExt cx="0" cy="0"/>
        </a:xfrm>
      </p:grpSpPr>
      <p:pic>
        <p:nvPicPr>
          <p:cNvPr descr="Celestia-R1---OverlayContentHD.png" id="85" name="Google Shape;85;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30"/>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引言">
  <p:cSld name="带描述的引言">
    <p:spTree>
      <p:nvGrpSpPr>
        <p:cNvPr id="91" name="Shape 91"/>
        <p:cNvGrpSpPr/>
        <p:nvPr/>
      </p:nvGrpSpPr>
      <p:grpSpPr>
        <a:xfrm>
          <a:off x="0" y="0"/>
          <a:ext cx="0" cy="0"/>
          <a:chOff x="0" y="0"/>
          <a:chExt cx="0" cy="0"/>
        </a:xfrm>
      </p:grpSpPr>
      <p:pic>
        <p:nvPicPr>
          <p:cNvPr descr="Celestia-R1---OverlayContentHD.png" id="92" name="Google Shape;92;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31"/>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31"/>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31"/>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31"/>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01" name="Shape 101"/>
        <p:cNvGrpSpPr/>
        <p:nvPr/>
      </p:nvGrpSpPr>
      <p:grpSpPr>
        <a:xfrm>
          <a:off x="0" y="0"/>
          <a:ext cx="0" cy="0"/>
          <a:chOff x="0" y="0"/>
          <a:chExt cx="0" cy="0"/>
        </a:xfrm>
      </p:grpSpPr>
      <p:pic>
        <p:nvPicPr>
          <p:cNvPr descr="Celestia-R1---OverlayContentHD.png" id="102" name="Google Shape;102;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32"/>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言名片">
  <p:cSld name="引言名片">
    <p:spTree>
      <p:nvGrpSpPr>
        <p:cNvPr id="108" name="Shape 108"/>
        <p:cNvGrpSpPr/>
        <p:nvPr/>
      </p:nvGrpSpPr>
      <p:grpSpPr>
        <a:xfrm>
          <a:off x="0" y="0"/>
          <a:ext cx="0" cy="0"/>
          <a:chOff x="0" y="0"/>
          <a:chExt cx="0" cy="0"/>
        </a:xfrm>
      </p:grpSpPr>
      <p:pic>
        <p:nvPicPr>
          <p:cNvPr descr="Celestia-R1---OverlayContentHD.png" id="109" name="Google Shape;109;p3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3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3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3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33"/>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真或假">
  <p:cSld name="真或假">
    <p:spTree>
      <p:nvGrpSpPr>
        <p:cNvPr id="118" name="Shape 118"/>
        <p:cNvGrpSpPr/>
        <p:nvPr/>
      </p:nvGrpSpPr>
      <p:grpSpPr>
        <a:xfrm>
          <a:off x="0" y="0"/>
          <a:ext cx="0" cy="0"/>
          <a:chOff x="0" y="0"/>
          <a:chExt cx="0" cy="0"/>
        </a:xfrm>
      </p:grpSpPr>
      <p:pic>
        <p:nvPicPr>
          <p:cNvPr descr="Celestia-R1---OverlayContentHD.png" id="119" name="Google Shape;119;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34"/>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4"/>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34"/>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3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26" name="Shape 126"/>
        <p:cNvGrpSpPr/>
        <p:nvPr/>
      </p:nvGrpSpPr>
      <p:grpSpPr>
        <a:xfrm>
          <a:off x="0" y="0"/>
          <a:ext cx="0" cy="0"/>
          <a:chOff x="0" y="0"/>
          <a:chExt cx="0" cy="0"/>
        </a:xfrm>
      </p:grpSpPr>
      <p:pic>
        <p:nvPicPr>
          <p:cNvPr descr="Celestia-R1---OverlayContentHD.png" id="127" name="Google Shape;127;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5"/>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6"/>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6"/>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46" name="Shape 146"/>
        <p:cNvGrpSpPr/>
        <p:nvPr/>
      </p:nvGrpSpPr>
      <p:grpSpPr>
        <a:xfrm>
          <a:off x="0" y="0"/>
          <a:ext cx="0" cy="0"/>
          <a:chOff x="0" y="0"/>
          <a:chExt cx="0" cy="0"/>
        </a:xfrm>
      </p:grpSpPr>
      <p:pic>
        <p:nvPicPr>
          <p:cNvPr descr="Celestia-R1---OverlayContentHD.png" id="147" name="Google Shape;147;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48" name="Google Shape;148;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50" name="Google Shape;150;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8" name="Shape 18"/>
        <p:cNvGrpSpPr/>
        <p:nvPr/>
      </p:nvGrpSpPr>
      <p:grpSpPr>
        <a:xfrm>
          <a:off x="0" y="0"/>
          <a:ext cx="0" cy="0"/>
          <a:chOff x="0" y="0"/>
          <a:chExt cx="0" cy="0"/>
        </a:xfrm>
      </p:grpSpPr>
      <p:pic>
        <p:nvPicPr>
          <p:cNvPr descr="Celestia-R1---OverlayContentHD.png" id="19" name="Google Shape;19;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5" name="Shape 25"/>
        <p:cNvGrpSpPr/>
        <p:nvPr/>
      </p:nvGrpSpPr>
      <p:grpSpPr>
        <a:xfrm>
          <a:off x="0" y="0"/>
          <a:ext cx="0" cy="0"/>
          <a:chOff x="0" y="0"/>
          <a:chExt cx="0" cy="0"/>
        </a:xfrm>
      </p:grpSpPr>
      <p:pic>
        <p:nvPicPr>
          <p:cNvPr descr="Celestia-R1---OverlayContentHD.png" id="26" name="Google Shape;26;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22"/>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2" name="Shape 32"/>
        <p:cNvGrpSpPr/>
        <p:nvPr/>
      </p:nvGrpSpPr>
      <p:grpSpPr>
        <a:xfrm>
          <a:off x="0" y="0"/>
          <a:ext cx="0" cy="0"/>
          <a:chOff x="0" y="0"/>
          <a:chExt cx="0" cy="0"/>
        </a:xfrm>
      </p:grpSpPr>
      <p:pic>
        <p:nvPicPr>
          <p:cNvPr descr="Celestia-R1---OverlayContentHD.png" id="33" name="Google Shape;33;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23"/>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24"/>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24"/>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24"/>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pic>
        <p:nvPicPr>
          <p:cNvPr descr="Celestia-R1---OverlayContentHD.png" id="50" name="Google Shape;50;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5" name="Shape 55"/>
        <p:cNvGrpSpPr/>
        <p:nvPr/>
      </p:nvGrpSpPr>
      <p:grpSpPr>
        <a:xfrm>
          <a:off x="0" y="0"/>
          <a:ext cx="0" cy="0"/>
          <a:chOff x="0" y="0"/>
          <a:chExt cx="0" cy="0"/>
        </a:xfrm>
      </p:grpSpPr>
      <p:pic>
        <p:nvPicPr>
          <p:cNvPr descr="Celestia-R1---OverlayContentHD.png" id="56" name="Google Shape;56;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7"/>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7"/>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8"/>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28"/>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0" name="Shape 140"/>
        <p:cNvGrpSpPr/>
        <p:nvPr/>
      </p:nvGrpSpPr>
      <p:grpSpPr>
        <a:xfrm>
          <a:off x="0" y="0"/>
          <a:ext cx="0" cy="0"/>
          <a:chOff x="0" y="0"/>
          <a:chExt cx="0" cy="0"/>
        </a:xfrm>
      </p:grpSpPr>
      <p:sp>
        <p:nvSpPr>
          <p:cNvPr id="141" name="Google Shape;14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2" name="Google Shape;142;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3" name="Google Shape;143;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IST 718 FINAL PROJECT PRESENTATION – GROUP 2 </a:t>
            </a:r>
            <a:endParaRPr/>
          </a:p>
        </p:txBody>
      </p:sp>
      <p:sp>
        <p:nvSpPr>
          <p:cNvPr id="158" name="Google Shape;158;p1"/>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US"/>
              <a:t>JING SUN, ZEQUN CHE, YIFAN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WORKFLOW</a:t>
            </a:r>
            <a:endParaRPr/>
          </a:p>
        </p:txBody>
      </p:sp>
      <p:grpSp>
        <p:nvGrpSpPr>
          <p:cNvPr id="244" name="Google Shape;244;p9"/>
          <p:cNvGrpSpPr/>
          <p:nvPr/>
        </p:nvGrpSpPr>
        <p:grpSpPr>
          <a:xfrm>
            <a:off x="687815" y="2554857"/>
            <a:ext cx="10127393" cy="3087883"/>
            <a:chOff x="2015" y="148457"/>
            <a:chExt cx="10127393" cy="3087883"/>
          </a:xfrm>
        </p:grpSpPr>
        <p:sp>
          <p:nvSpPr>
            <p:cNvPr id="245" name="Google Shape;245;p9"/>
            <p:cNvSpPr/>
            <p:nvPr/>
          </p:nvSpPr>
          <p:spPr>
            <a:xfrm>
              <a:off x="2159574" y="750545"/>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txBox="1"/>
            <p:nvPr/>
          </p:nvSpPr>
          <p:spPr>
            <a:xfrm>
              <a:off x="2380184" y="793782"/>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47" name="Google Shape;247;p9"/>
            <p:cNvSpPr/>
            <p:nvPr/>
          </p:nvSpPr>
          <p:spPr>
            <a:xfrm>
              <a:off x="2015" y="148457"/>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txBox="1"/>
            <p:nvPr/>
          </p:nvSpPr>
          <p:spPr>
            <a:xfrm>
              <a:off x="2015" y="148457"/>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Data cleaning</a:t>
              </a:r>
              <a:endParaRPr/>
            </a:p>
          </p:txBody>
        </p:sp>
        <p:sp>
          <p:nvSpPr>
            <p:cNvPr id="249" name="Google Shape;249;p9"/>
            <p:cNvSpPr/>
            <p:nvPr/>
          </p:nvSpPr>
          <p:spPr>
            <a:xfrm>
              <a:off x="4815586" y="750545"/>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txBox="1"/>
            <p:nvPr/>
          </p:nvSpPr>
          <p:spPr>
            <a:xfrm>
              <a:off x="5036196" y="793782"/>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51" name="Google Shape;251;p9"/>
            <p:cNvSpPr/>
            <p:nvPr/>
          </p:nvSpPr>
          <p:spPr>
            <a:xfrm>
              <a:off x="2658027" y="148457"/>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txBox="1"/>
            <p:nvPr/>
          </p:nvSpPr>
          <p:spPr>
            <a:xfrm>
              <a:off x="2658027" y="148457"/>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Collinearity test </a:t>
              </a:r>
              <a:endParaRPr/>
            </a:p>
          </p:txBody>
        </p:sp>
        <p:sp>
          <p:nvSpPr>
            <p:cNvPr id="253" name="Google Shape;253;p9"/>
            <p:cNvSpPr/>
            <p:nvPr/>
          </p:nvSpPr>
          <p:spPr>
            <a:xfrm>
              <a:off x="7471597" y="750545"/>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txBox="1"/>
            <p:nvPr/>
          </p:nvSpPr>
          <p:spPr>
            <a:xfrm>
              <a:off x="7692207" y="793782"/>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55" name="Google Shape;255;p9"/>
            <p:cNvSpPr/>
            <p:nvPr/>
          </p:nvSpPr>
          <p:spPr>
            <a:xfrm>
              <a:off x="5314038" y="148457"/>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txBox="1"/>
            <p:nvPr/>
          </p:nvSpPr>
          <p:spPr>
            <a:xfrm>
              <a:off x="5314038" y="148457"/>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Significant differences test</a:t>
              </a:r>
              <a:endParaRPr/>
            </a:p>
          </p:txBody>
        </p:sp>
        <p:sp>
          <p:nvSpPr>
            <p:cNvPr id="257" name="Google Shape;257;p9"/>
            <p:cNvSpPr/>
            <p:nvPr/>
          </p:nvSpPr>
          <p:spPr>
            <a:xfrm>
              <a:off x="1081695" y="1442273"/>
              <a:ext cx="7968034" cy="466052"/>
            </a:xfrm>
            <a:custGeom>
              <a:rect b="b" l="l" r="r" t="t"/>
              <a:pathLst>
                <a:path extrusionOk="0" h="120000" w="120000">
                  <a:moveTo>
                    <a:pt x="120000" y="0"/>
                  </a:moveTo>
                  <a:lnTo>
                    <a:pt x="120000" y="64403"/>
                  </a:lnTo>
                  <a:lnTo>
                    <a:pt x="0" y="64403"/>
                  </a:lnTo>
                  <a:lnTo>
                    <a:pt x="0" y="12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txBox="1"/>
            <p:nvPr/>
          </p:nvSpPr>
          <p:spPr>
            <a:xfrm>
              <a:off x="4866125" y="1672816"/>
              <a:ext cx="399174"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59" name="Google Shape;259;p9"/>
            <p:cNvSpPr/>
            <p:nvPr/>
          </p:nvSpPr>
          <p:spPr>
            <a:xfrm>
              <a:off x="7970050" y="148457"/>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txBox="1"/>
            <p:nvPr/>
          </p:nvSpPr>
          <p:spPr>
            <a:xfrm>
              <a:off x="7970050" y="148457"/>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Fix classes imbalance</a:t>
              </a:r>
              <a:endParaRPr/>
            </a:p>
          </p:txBody>
        </p:sp>
        <p:sp>
          <p:nvSpPr>
            <p:cNvPr id="261" name="Google Shape;261;p9"/>
            <p:cNvSpPr/>
            <p:nvPr/>
          </p:nvSpPr>
          <p:spPr>
            <a:xfrm>
              <a:off x="2159574" y="2542813"/>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txBox="1"/>
            <p:nvPr/>
          </p:nvSpPr>
          <p:spPr>
            <a:xfrm>
              <a:off x="2380184" y="2586050"/>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63" name="Google Shape;263;p9"/>
            <p:cNvSpPr/>
            <p:nvPr/>
          </p:nvSpPr>
          <p:spPr>
            <a:xfrm>
              <a:off x="2015" y="1940725"/>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txBox="1"/>
            <p:nvPr/>
          </p:nvSpPr>
          <p:spPr>
            <a:xfrm>
              <a:off x="2015" y="1940725"/>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Standardize numerical data and convert categorical data</a:t>
              </a:r>
              <a:endParaRPr/>
            </a:p>
          </p:txBody>
        </p:sp>
        <p:sp>
          <p:nvSpPr>
            <p:cNvPr id="265" name="Google Shape;265;p9"/>
            <p:cNvSpPr/>
            <p:nvPr/>
          </p:nvSpPr>
          <p:spPr>
            <a:xfrm>
              <a:off x="4815586" y="2542813"/>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txBox="1"/>
            <p:nvPr/>
          </p:nvSpPr>
          <p:spPr>
            <a:xfrm>
              <a:off x="5036196" y="2586050"/>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67" name="Google Shape;267;p9"/>
            <p:cNvSpPr/>
            <p:nvPr/>
          </p:nvSpPr>
          <p:spPr>
            <a:xfrm>
              <a:off x="2658027" y="1940725"/>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txBox="1"/>
            <p:nvPr/>
          </p:nvSpPr>
          <p:spPr>
            <a:xfrm>
              <a:off x="2658027" y="1940725"/>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Build model pipelines</a:t>
              </a:r>
              <a:endParaRPr/>
            </a:p>
          </p:txBody>
        </p:sp>
        <p:sp>
          <p:nvSpPr>
            <p:cNvPr id="269" name="Google Shape;269;p9"/>
            <p:cNvSpPr/>
            <p:nvPr/>
          </p:nvSpPr>
          <p:spPr>
            <a:xfrm>
              <a:off x="7471597" y="2542813"/>
              <a:ext cx="466052" cy="91440"/>
            </a:xfrm>
            <a:custGeom>
              <a:rect b="b" l="l" r="r" t="t"/>
              <a:pathLst>
                <a:path extrusionOk="0" h="120000" w="120000">
                  <a:moveTo>
                    <a:pt x="0" y="60000"/>
                  </a:moveTo>
                  <a:lnTo>
                    <a:pt x="120000" y="60000"/>
                  </a:lnTo>
                </a:path>
              </a:pathLst>
            </a:custGeom>
            <a:noFill/>
            <a:ln cap="rnd" cmpd="sng" w="9525">
              <a:solidFill>
                <a:srgbClr val="46B297"/>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txBox="1"/>
            <p:nvPr/>
          </p:nvSpPr>
          <p:spPr>
            <a:xfrm>
              <a:off x="7692207" y="2586050"/>
              <a:ext cx="24832" cy="496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Calibri"/>
                <a:buNone/>
              </a:pPr>
              <a:r>
                <a:t/>
              </a:r>
              <a:endParaRPr b="0" i="0" sz="500" u="none" cap="none" strike="noStrike">
                <a:solidFill>
                  <a:schemeClr val="lt1"/>
                </a:solidFill>
                <a:latin typeface="Calibri"/>
                <a:ea typeface="Calibri"/>
                <a:cs typeface="Calibri"/>
                <a:sym typeface="Calibri"/>
              </a:endParaRPr>
            </a:p>
          </p:txBody>
        </p:sp>
        <p:sp>
          <p:nvSpPr>
            <p:cNvPr id="271" name="Google Shape;271;p9"/>
            <p:cNvSpPr/>
            <p:nvPr/>
          </p:nvSpPr>
          <p:spPr>
            <a:xfrm>
              <a:off x="5314038" y="1940725"/>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txBox="1"/>
            <p:nvPr/>
          </p:nvSpPr>
          <p:spPr>
            <a:xfrm>
              <a:off x="5314038" y="1940725"/>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Overfitting test</a:t>
              </a:r>
              <a:endParaRPr/>
            </a:p>
          </p:txBody>
        </p:sp>
        <p:sp>
          <p:nvSpPr>
            <p:cNvPr id="273" name="Google Shape;273;p9"/>
            <p:cNvSpPr/>
            <p:nvPr/>
          </p:nvSpPr>
          <p:spPr>
            <a:xfrm>
              <a:off x="7970050" y="1940725"/>
              <a:ext cx="2159358" cy="1295615"/>
            </a:xfrm>
            <a:prstGeom prst="rect">
              <a:avLst/>
            </a:prstGeom>
            <a:solidFill>
              <a:srgbClr val="46B29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7970050" y="1940725"/>
              <a:ext cx="2159358" cy="1295615"/>
            </a:xfrm>
            <a:prstGeom prst="rect">
              <a:avLst/>
            </a:prstGeom>
            <a:noFill/>
            <a:ln>
              <a:noFill/>
            </a:ln>
          </p:spPr>
          <p:txBody>
            <a:bodyPr anchorCtr="0" anchor="ctr" bIns="111050" lIns="105800" spcFirstLastPara="1" rIns="105800" wrap="square" tIns="111050">
              <a:noAutofit/>
            </a:bodyPr>
            <a:lstStyle/>
            <a:p>
              <a:pPr indent="0" lvl="0" marL="0" marR="0" rtl="0" algn="ctr">
                <a:lnSpc>
                  <a:spcPct val="9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Model evaluation and hyperparameter tunning</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10"/>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10"/>
          <p:cNvSpPr txBox="1"/>
          <p:nvPr>
            <p:ph type="title"/>
          </p:nvPr>
        </p:nvSpPr>
        <p:spPr>
          <a:xfrm>
            <a:off x="685801" y="533400"/>
            <a:ext cx="10820400" cy="117709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sz="4400"/>
              <a:t>METHODS</a:t>
            </a:r>
            <a:endParaRPr sz="4400"/>
          </a:p>
        </p:txBody>
      </p:sp>
      <p:cxnSp>
        <p:nvCxnSpPr>
          <p:cNvPr id="281" name="Google Shape;281;p10"/>
          <p:cNvCxnSpPr/>
          <p:nvPr/>
        </p:nvCxnSpPr>
        <p:spPr>
          <a:xfrm>
            <a:off x="5845629" y="1850077"/>
            <a:ext cx="500743" cy="0"/>
          </a:xfrm>
          <a:prstGeom prst="straightConnector1">
            <a:avLst/>
          </a:prstGeom>
          <a:noFill/>
          <a:ln cap="flat" cmpd="sng" w="19050">
            <a:solidFill>
              <a:schemeClr val="accent1"/>
            </a:solidFill>
            <a:prstDash val="solid"/>
            <a:round/>
            <a:headEnd len="sm" w="sm" type="none"/>
            <a:tailEnd len="sm" w="sm" type="none"/>
          </a:ln>
        </p:spPr>
      </p:cxnSp>
      <p:sp>
        <p:nvSpPr>
          <p:cNvPr id="282" name="Google Shape;282;p10"/>
          <p:cNvSpPr txBox="1"/>
          <p:nvPr>
            <p:ph idx="1" type="body"/>
          </p:nvPr>
        </p:nvSpPr>
        <p:spPr>
          <a:xfrm>
            <a:off x="685801" y="2243892"/>
            <a:ext cx="10820400" cy="354730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000"/>
              <a:buChar char="•"/>
            </a:pPr>
            <a:r>
              <a:rPr lang="en-US" sz="2000"/>
              <a:t>For </a:t>
            </a:r>
            <a:r>
              <a:rPr lang="en-US" sz="2000"/>
              <a:t>predicting the important features that impact infant live</a:t>
            </a:r>
            <a:r>
              <a:rPr lang="en-US" sz="2000"/>
              <a:t>, we decided to use the logistic regression and random forest models.</a:t>
            </a:r>
            <a:endParaRPr/>
          </a:p>
          <a:p>
            <a:pPr indent="-285750" lvl="0" marL="285750" rtl="0" algn="l">
              <a:spcBef>
                <a:spcPts val="1000"/>
              </a:spcBef>
              <a:spcAft>
                <a:spcPts val="0"/>
              </a:spcAft>
              <a:buSzPts val="2000"/>
              <a:buChar char="•"/>
            </a:pPr>
            <a:r>
              <a:rPr lang="en-US" sz="2000"/>
              <a:t>Reasons: both of them </a:t>
            </a:r>
            <a:r>
              <a:rPr lang="en-US" sz="2000"/>
              <a:t>provide feature importance to interpret the results a</a:t>
            </a:r>
            <a:r>
              <a:rPr lang="en-US" sz="2000"/>
              <a:t>nd have low complexity</a:t>
            </a:r>
            <a:endParaRPr/>
          </a:p>
          <a:p>
            <a:pPr indent="-285750" lvl="0" marL="285750" rtl="0" algn="l">
              <a:spcBef>
                <a:spcPts val="1000"/>
              </a:spcBef>
              <a:spcAft>
                <a:spcPts val="0"/>
              </a:spcAft>
              <a:buSzPts val="2000"/>
              <a:buChar char="•"/>
            </a:pPr>
            <a:r>
              <a:rPr lang="en-US" sz="2000"/>
              <a:t>E</a:t>
            </a:r>
            <a:r>
              <a:rPr lang="en-US" sz="2000"/>
              <a:t>valuation metrics: PR and ROC</a:t>
            </a:r>
            <a:endParaRPr/>
          </a:p>
          <a:p>
            <a:pPr indent="-285750" lvl="0" marL="285750" rtl="0" algn="l">
              <a:spcBef>
                <a:spcPts val="1000"/>
              </a:spcBef>
              <a:spcAft>
                <a:spcPts val="0"/>
              </a:spcAft>
              <a:buSzPts val="2000"/>
              <a:buChar char="•"/>
            </a:pPr>
            <a:r>
              <a:rPr lang="en-US" sz="2000"/>
              <a:t>Hyperparameter tuning: cross-validation + grid search and train-validation split.</a:t>
            </a:r>
            <a:endParaRPr/>
          </a:p>
          <a:p>
            <a:pPr indent="-158750" lvl="0" marL="285750" rtl="0" algn="l">
              <a:spcBef>
                <a:spcPts val="1000"/>
              </a:spcBef>
              <a:spcAft>
                <a:spcPts val="0"/>
              </a:spcAft>
              <a:buSzPts val="2000"/>
              <a:buNone/>
            </a:pPr>
            <a:r>
              <a:t/>
            </a:r>
            <a:endParaRPr sz="2000"/>
          </a:p>
          <a:p>
            <a:pPr indent="-158750" lvl="0" marL="285750" rtl="0" algn="l">
              <a:spcBef>
                <a:spcPts val="1000"/>
              </a:spcBef>
              <a:spcAft>
                <a:spcPts val="0"/>
              </a:spcAft>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RESULTS SUMMARY</a:t>
            </a:r>
            <a:endParaRPr/>
          </a:p>
        </p:txBody>
      </p:sp>
      <p:graphicFrame>
        <p:nvGraphicFramePr>
          <p:cNvPr id="288" name="Google Shape;288;p11"/>
          <p:cNvGraphicFramePr/>
          <p:nvPr/>
        </p:nvGraphicFramePr>
        <p:xfrm>
          <a:off x="685800" y="2756008"/>
          <a:ext cx="3000000" cy="3000000"/>
        </p:xfrm>
        <a:graphic>
          <a:graphicData uri="http://schemas.openxmlformats.org/drawingml/2006/table">
            <a:tbl>
              <a:tblPr bandRow="1" firstRow="1">
                <a:noFill/>
                <a:tableStyleId>{5E64A6E8-2DFF-4D82-B247-774451A8471E}</a:tableStyleId>
              </a:tblPr>
              <a:tblGrid>
                <a:gridCol w="2138700"/>
                <a:gridCol w="2038750"/>
                <a:gridCol w="2141975"/>
                <a:gridCol w="2097750"/>
                <a:gridCol w="2038750"/>
              </a:tblGrid>
              <a:tr h="671400">
                <a:tc>
                  <a:txBody>
                    <a:bodyPr/>
                    <a:lstStyle/>
                    <a:p>
                      <a:pPr indent="0" lvl="0" marL="0" marR="0" rtl="0" algn="l">
                        <a:spcBef>
                          <a:spcPts val="0"/>
                        </a:spcBef>
                        <a:spcAft>
                          <a:spcPts val="0"/>
                        </a:spcAft>
                        <a:buNone/>
                      </a:pPr>
                      <a:r>
                        <a:t/>
                      </a:r>
                      <a:endParaRPr sz="1800"/>
                    </a:p>
                  </a:txBody>
                  <a:tcPr marT="45375" marB="45375" marR="90725" marL="90725"/>
                </a:tc>
                <a:tc>
                  <a:txBody>
                    <a:bodyPr/>
                    <a:lstStyle/>
                    <a:p>
                      <a:pPr indent="0" lvl="0" marL="0" marR="0" rtl="0" algn="l">
                        <a:spcBef>
                          <a:spcPts val="0"/>
                        </a:spcBef>
                        <a:spcAft>
                          <a:spcPts val="0"/>
                        </a:spcAft>
                        <a:buNone/>
                      </a:pPr>
                      <a:r>
                        <a:rPr lang="en-US" sz="1800"/>
                        <a:t>Logistic Regression</a:t>
                      </a:r>
                      <a:endParaRPr sz="1800"/>
                    </a:p>
                  </a:txBody>
                  <a:tcPr marT="45375" marB="45375" marR="90725" marL="90725"/>
                </a:tc>
                <a:tc>
                  <a:txBody>
                    <a:bodyPr/>
                    <a:lstStyle/>
                    <a:p>
                      <a:pPr indent="0" lvl="0" marL="0" marR="0" rtl="0" algn="l">
                        <a:spcBef>
                          <a:spcPts val="0"/>
                        </a:spcBef>
                        <a:spcAft>
                          <a:spcPts val="0"/>
                        </a:spcAft>
                        <a:buNone/>
                      </a:pPr>
                      <a:r>
                        <a:rPr lang="en-US" sz="1800"/>
                        <a:t>Random Forest</a:t>
                      </a:r>
                      <a:endParaRPr sz="1800"/>
                    </a:p>
                  </a:txBody>
                  <a:tcPr marT="45375" marB="45375" marR="90725" marL="90725"/>
                </a:tc>
                <a:tc>
                  <a:txBody>
                    <a:bodyPr/>
                    <a:lstStyle/>
                    <a:p>
                      <a:pPr indent="0" lvl="0" marL="0" marR="0" rtl="0" algn="l">
                        <a:lnSpc>
                          <a:spcPct val="100000"/>
                        </a:lnSpc>
                        <a:spcBef>
                          <a:spcPts val="0"/>
                        </a:spcBef>
                        <a:spcAft>
                          <a:spcPts val="0"/>
                        </a:spcAft>
                        <a:buClr>
                          <a:schemeClr val="lt1"/>
                        </a:buClr>
                        <a:buSzPts val="1800"/>
                        <a:buFont typeface="Calibri"/>
                        <a:buNone/>
                      </a:pPr>
                      <a:r>
                        <a:rPr lang="en-US" sz="1800"/>
                        <a:t>CV + Grid search</a:t>
                      </a:r>
                      <a:endParaRPr sz="1800"/>
                    </a:p>
                  </a:txBody>
                  <a:tcPr marT="45375" marB="45375" marR="90725" marL="90725"/>
                </a:tc>
                <a:tc>
                  <a:txBody>
                    <a:bodyPr/>
                    <a:lstStyle/>
                    <a:p>
                      <a:pPr indent="0" lvl="0" marL="0" marR="0" rtl="0" algn="l">
                        <a:spcBef>
                          <a:spcPts val="0"/>
                        </a:spcBef>
                        <a:spcAft>
                          <a:spcPts val="0"/>
                        </a:spcAft>
                        <a:buNone/>
                      </a:pPr>
                      <a:r>
                        <a:rPr lang="en-US" sz="1800"/>
                        <a:t>Train – validation </a:t>
                      </a:r>
                      <a:endParaRPr sz="1800"/>
                    </a:p>
                  </a:txBody>
                  <a:tcPr marT="45375" marB="45375" marR="90725" marL="90725"/>
                </a:tc>
              </a:tr>
              <a:tr h="671400">
                <a:tc>
                  <a:txBody>
                    <a:bodyPr/>
                    <a:lstStyle/>
                    <a:p>
                      <a:pPr indent="0" lvl="0" marL="0" marR="0" rtl="0" algn="l">
                        <a:spcBef>
                          <a:spcPts val="0"/>
                        </a:spcBef>
                        <a:spcAft>
                          <a:spcPts val="0"/>
                        </a:spcAft>
                        <a:buNone/>
                      </a:pPr>
                      <a:r>
                        <a:rPr lang="en-US" sz="1800"/>
                        <a:t>PR of testing set</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0.99951693446094</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0.99966072625540</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0.99931826773898</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0.99950473195739</a:t>
                      </a:r>
                      <a:endParaRPr sz="1800"/>
                    </a:p>
                  </a:txBody>
                  <a:tcPr marT="45375" marB="45375" marR="90725" marL="90725"/>
                </a:tc>
              </a:tr>
              <a:tr h="671400">
                <a:tc>
                  <a:txBody>
                    <a:bodyPr/>
                    <a:lstStyle/>
                    <a:p>
                      <a:pPr indent="0" lvl="0" marL="0" marR="0" rtl="0" algn="l">
                        <a:spcBef>
                          <a:spcPts val="0"/>
                        </a:spcBef>
                        <a:spcAft>
                          <a:spcPts val="0"/>
                        </a:spcAft>
                        <a:buNone/>
                      </a:pPr>
                      <a:r>
                        <a:rPr lang="en-US" sz="1800"/>
                        <a:t>ROC of testing set</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0.60830303302806</a:t>
                      </a:r>
                      <a:endParaRPr/>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0.50682574377833</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0.5</a:t>
                      </a:r>
                      <a:endParaRPr/>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0.60265517984795</a:t>
                      </a:r>
                      <a:endParaRPr sz="1800"/>
                    </a:p>
                  </a:txBody>
                  <a:tcPr marT="45375" marB="45375" marR="90725" marL="90725"/>
                </a:tc>
              </a:tr>
              <a:tr h="671400">
                <a:tc>
                  <a:txBody>
                    <a:bodyPr/>
                    <a:lstStyle/>
                    <a:p>
                      <a:pPr indent="0" lvl="0" marL="0" marR="0" rtl="0" algn="l">
                        <a:spcBef>
                          <a:spcPts val="0"/>
                        </a:spcBef>
                        <a:spcAft>
                          <a:spcPts val="0"/>
                        </a:spcAft>
                        <a:buNone/>
                      </a:pPr>
                      <a:r>
                        <a:rPr lang="en-US" sz="1800"/>
                        <a:t>Overall performance</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0.60830620596608</a:t>
                      </a:r>
                      <a:endParaRPr sz="1800"/>
                    </a:p>
                  </a:txBody>
                  <a:tcPr marT="45375" marB="45375" marR="90725" marL="90725"/>
                </a:tc>
                <a:tc>
                  <a:txBody>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0.50682574377833</a:t>
                      </a:r>
                      <a:endParaRPr sz="1800"/>
                    </a:p>
                  </a:txBody>
                  <a:tcPr marT="45375" marB="45375" marR="90725" marL="90725"/>
                </a:tc>
                <a:tc>
                  <a:txBody>
                    <a:bodyPr/>
                    <a:lstStyle/>
                    <a:p>
                      <a:pPr indent="0" lvl="0" marL="0" marR="0" rtl="0" algn="l">
                        <a:spcBef>
                          <a:spcPts val="0"/>
                        </a:spcBef>
                        <a:spcAft>
                          <a:spcPts val="0"/>
                        </a:spcAft>
                        <a:buNone/>
                      </a:pPr>
                      <a:r>
                        <a:t/>
                      </a:r>
                      <a:endParaRPr sz="1800"/>
                    </a:p>
                  </a:txBody>
                  <a:tcPr marT="45375" marB="45375" marR="90725" marL="90725"/>
                </a:tc>
                <a:tc>
                  <a:txBody>
                    <a:bodyPr/>
                    <a:lstStyle/>
                    <a:p>
                      <a:pPr indent="0" lvl="0" marL="0" marR="0" rtl="0" algn="l">
                        <a:spcBef>
                          <a:spcPts val="0"/>
                        </a:spcBef>
                        <a:spcAft>
                          <a:spcPts val="0"/>
                        </a:spcAft>
                        <a:buNone/>
                      </a:pPr>
                      <a:r>
                        <a:t/>
                      </a:r>
                      <a:endParaRPr sz="1800"/>
                    </a:p>
                  </a:txBody>
                  <a:tcPr marT="45375" marB="45375" marR="90725" marL="90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12"/>
          <p:cNvSpPr txBox="1"/>
          <p:nvPr>
            <p:ph type="title"/>
          </p:nvPr>
        </p:nvSpPr>
        <p:spPr>
          <a:xfrm>
            <a:off x="1361187" y="1030288"/>
            <a:ext cx="4099947" cy="1035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ROC AND PR CURVE</a:t>
            </a:r>
            <a:endParaRPr/>
          </a:p>
        </p:txBody>
      </p:sp>
      <p:sp>
        <p:nvSpPr>
          <p:cNvPr id="294" name="Google Shape;294;p12"/>
          <p:cNvSpPr/>
          <p:nvPr/>
        </p:nvSpPr>
        <p:spPr>
          <a:xfrm rot="-5400000">
            <a:off x="-1797333" y="4261157"/>
            <a:ext cx="2971800" cy="170837"/>
          </a:xfrm>
          <a:prstGeom prst="rect">
            <a:avLst/>
          </a:prstGeom>
          <a:solidFill>
            <a:srgbClr val="8DD2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12"/>
          <p:cNvSpPr txBox="1"/>
          <p:nvPr>
            <p:ph idx="1" type="body"/>
          </p:nvPr>
        </p:nvSpPr>
        <p:spPr>
          <a:xfrm>
            <a:off x="1361187" y="2142067"/>
            <a:ext cx="4099947"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ROC curve: </a:t>
            </a:r>
            <a:endParaRPr/>
          </a:p>
          <a:p>
            <a:pPr indent="-285750" lvl="0" marL="285750" rtl="0" algn="l">
              <a:spcBef>
                <a:spcPts val="1000"/>
              </a:spcBef>
              <a:spcAft>
                <a:spcPts val="0"/>
              </a:spcAft>
              <a:buSzPts val="1800"/>
              <a:buChar char="•"/>
            </a:pPr>
            <a:r>
              <a:rPr lang="en-US"/>
              <a:t>LR model that predicts at chance will has an ROC curve that looks like the diagonal red line. That is not a discriminating model.</a:t>
            </a:r>
            <a:endParaRPr/>
          </a:p>
          <a:p>
            <a:pPr indent="-285750" lvl="0" marL="285750" rtl="0" algn="l">
              <a:spcBef>
                <a:spcPts val="1000"/>
              </a:spcBef>
              <a:spcAft>
                <a:spcPts val="0"/>
              </a:spcAft>
              <a:buSzPts val="1800"/>
              <a:buChar char="•"/>
            </a:pPr>
            <a:r>
              <a:rPr lang="en-US"/>
              <a:t>The further the curve is from the diagonal line, the better the model is at discriminating between positives and negatives in general.</a:t>
            </a:r>
            <a:endParaRPr/>
          </a:p>
          <a:p>
            <a:pPr indent="-285750" lvl="0" marL="285750" rtl="0" algn="l">
              <a:spcBef>
                <a:spcPts val="1000"/>
              </a:spcBef>
              <a:spcAft>
                <a:spcPts val="0"/>
              </a:spcAft>
              <a:buSzPts val="1800"/>
              <a:buChar char="•"/>
            </a:pPr>
            <a:r>
              <a:rPr lang="en-US"/>
              <a:t>PR curve:</a:t>
            </a:r>
            <a:endParaRPr/>
          </a:p>
          <a:p>
            <a:pPr indent="-285750" lvl="0" marL="285750" rtl="0" algn="l">
              <a:spcBef>
                <a:spcPts val="1000"/>
              </a:spcBef>
              <a:spcAft>
                <a:spcPts val="0"/>
              </a:spcAft>
              <a:buSzPts val="1800"/>
              <a:buChar char="•"/>
            </a:pPr>
            <a:r>
              <a:rPr lang="en-US"/>
              <a:t>summarize the trade-off between the true positive rate and the positive predictive value for a predictive model using different probability thresholds.</a:t>
            </a:r>
            <a:endParaRPr/>
          </a:p>
        </p:txBody>
      </p:sp>
      <p:sp>
        <p:nvSpPr>
          <p:cNvPr id="296" name="Google Shape;296;p12"/>
          <p:cNvSpPr/>
          <p:nvPr/>
        </p:nvSpPr>
        <p:spPr>
          <a:xfrm>
            <a:off x="6094408" y="626261"/>
            <a:ext cx="5433751" cy="2711655"/>
          </a:xfrm>
          <a:prstGeom prst="roundRect">
            <a:avLst>
              <a:gd fmla="val 7505" name="adj"/>
            </a:avLst>
          </a:prstGeom>
          <a:solidFill>
            <a:schemeClr val="lt1"/>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图表, 折线图&#10;&#10;描述已自动生成" id="297" name="Google Shape;297;p12"/>
          <p:cNvPicPr preferRelativeResize="0"/>
          <p:nvPr/>
        </p:nvPicPr>
        <p:blipFill rotWithShape="1">
          <a:blip r:embed="rId4">
            <a:alphaModFix/>
          </a:blip>
          <a:srcRect b="0" l="0" r="0" t="0"/>
          <a:stretch/>
        </p:blipFill>
        <p:spPr>
          <a:xfrm>
            <a:off x="7516760" y="728133"/>
            <a:ext cx="2588256" cy="2497667"/>
          </a:xfrm>
          <a:prstGeom prst="roundRect">
            <a:avLst>
              <a:gd fmla="val 5453" name="adj"/>
            </a:avLst>
          </a:prstGeom>
          <a:noFill/>
          <a:ln>
            <a:noFill/>
          </a:ln>
        </p:spPr>
      </p:pic>
      <p:sp>
        <p:nvSpPr>
          <p:cNvPr id="298" name="Google Shape;298;p12"/>
          <p:cNvSpPr/>
          <p:nvPr/>
        </p:nvSpPr>
        <p:spPr>
          <a:xfrm>
            <a:off x="6094408" y="3515716"/>
            <a:ext cx="5433751" cy="2711655"/>
          </a:xfrm>
          <a:prstGeom prst="roundRect">
            <a:avLst>
              <a:gd fmla="val 7505" name="adj"/>
            </a:avLst>
          </a:prstGeom>
          <a:solidFill>
            <a:schemeClr val="lt1"/>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图表&#10;&#10;描述已自动生成" id="299" name="Google Shape;299;p12"/>
          <p:cNvPicPr preferRelativeResize="0"/>
          <p:nvPr/>
        </p:nvPicPr>
        <p:blipFill rotWithShape="1">
          <a:blip r:embed="rId5">
            <a:alphaModFix/>
          </a:blip>
          <a:srcRect b="0" l="0" r="0" t="0"/>
          <a:stretch/>
        </p:blipFill>
        <p:spPr>
          <a:xfrm>
            <a:off x="7516760" y="3617588"/>
            <a:ext cx="2588256" cy="2497667"/>
          </a:xfrm>
          <a:prstGeom prst="roundRect">
            <a:avLst>
              <a:gd fmla="val 5453"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541e122c2e_1_0"/>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not MSE?</a:t>
            </a:r>
            <a:endParaRPr/>
          </a:p>
        </p:txBody>
      </p:sp>
      <p:sp>
        <p:nvSpPr>
          <p:cNvPr id="305" name="Google Shape;305;g541e122c2e_1_0"/>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266700" lvl="0" marL="0" rtl="0" algn="just">
              <a:lnSpc>
                <a:spcPct val="150000"/>
              </a:lnSpc>
              <a:spcBef>
                <a:spcPts val="0"/>
              </a:spcBef>
              <a:spcAft>
                <a:spcPts val="0"/>
              </a:spcAft>
              <a:buClr>
                <a:schemeClr val="dk1"/>
              </a:buClr>
              <a:buSzPts val="1100"/>
              <a:buFont typeface="Arial"/>
              <a:buNone/>
            </a:pPr>
            <a:r>
              <a:rPr lang="en-US" sz="2050">
                <a:solidFill>
                  <a:srgbClr val="FFFFFF"/>
                </a:solidFill>
                <a:latin typeface="Times New Roman"/>
                <a:ea typeface="Times New Roman"/>
                <a:cs typeface="Times New Roman"/>
                <a:sym typeface="Times New Roman"/>
              </a:rPr>
              <a:t>For MSE, it is not an appropriate cost function for our project. There are two main reasons that MSE is a bad choice for binary classification problems: first, using MSE means that we assume that the underlying data has been generated from a normal distribution, but the reality is our dataset is not following normal distribution; Secondly, the MSE loss function is non-convex for binary classification. In simple terms, if our model was trained with MSE , we were no longer building a logistic regression model but some other kind of linear classifier.</a:t>
            </a:r>
            <a:endParaRPr sz="2050">
              <a:solidFill>
                <a:srgbClr val="FFFFFF"/>
              </a:solidFill>
              <a:latin typeface="Times New Roman"/>
              <a:ea typeface="Times New Roman"/>
              <a:cs typeface="Times New Roman"/>
              <a:sym typeface="Times New Roman"/>
            </a:endParaRPr>
          </a:p>
          <a:p>
            <a:pPr indent="0" lvl="0" marL="0" rtl="0" algn="l">
              <a:spcBef>
                <a:spcPts val="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PROBLEM AND SOLUTIONS </a:t>
            </a:r>
            <a:endParaRPr/>
          </a:p>
        </p:txBody>
      </p:sp>
      <p:sp>
        <p:nvSpPr>
          <p:cNvPr id="311" name="Google Shape;311;p13"/>
          <p:cNvSpPr txBox="1"/>
          <p:nvPr>
            <p:ph idx="1" type="body"/>
          </p:nvPr>
        </p:nvSpPr>
        <p:spPr>
          <a:xfrm>
            <a:off x="685875" y="1550002"/>
            <a:ext cx="10131300" cy="46296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b="1" lang="en-US" sz="2000"/>
              <a:t>Large dataset:</a:t>
            </a:r>
            <a:r>
              <a:rPr lang="en-US"/>
              <a:t> </a:t>
            </a:r>
            <a:r>
              <a:rPr lang="en-US"/>
              <a:t>3M records and 240 features</a:t>
            </a:r>
            <a:endParaRPr/>
          </a:p>
          <a:p>
            <a:pPr indent="-285750" lvl="1" marL="742950" rtl="0" algn="l">
              <a:spcBef>
                <a:spcPts val="1000"/>
              </a:spcBef>
              <a:spcAft>
                <a:spcPts val="0"/>
              </a:spcAft>
              <a:buSzPts val="1800"/>
              <a:buChar char="○"/>
            </a:pPr>
            <a:r>
              <a:rPr lang="en-US"/>
              <a:t>Feature engineering: Chi Square Test</a:t>
            </a:r>
            <a:endParaRPr/>
          </a:p>
          <a:p>
            <a:pPr indent="-285750" lvl="1" marL="742950" rtl="0" algn="l">
              <a:spcBef>
                <a:spcPts val="1000"/>
              </a:spcBef>
              <a:spcAft>
                <a:spcPts val="0"/>
              </a:spcAft>
              <a:buSzPts val="1800"/>
              <a:buChar char="○"/>
            </a:pPr>
            <a:r>
              <a:rPr lang="en-US"/>
              <a:t>Dimensionality reduction: Principal Component Analysis(PCA) </a:t>
            </a:r>
            <a:endParaRPr/>
          </a:p>
          <a:p>
            <a:pPr indent="0" lvl="0" marL="742950" rtl="0" algn="l">
              <a:spcBef>
                <a:spcPts val="1000"/>
              </a:spcBef>
              <a:spcAft>
                <a:spcPts val="0"/>
              </a:spcAft>
              <a:buNone/>
            </a:pPr>
            <a:r>
              <a:t/>
            </a:r>
            <a:endParaRPr/>
          </a:p>
          <a:p>
            <a:pPr indent="-298450" lvl="0" marL="285750" rtl="0" algn="l">
              <a:spcBef>
                <a:spcPts val="0"/>
              </a:spcBef>
              <a:spcAft>
                <a:spcPts val="0"/>
              </a:spcAft>
              <a:buSzPts val="2000"/>
              <a:buChar char="●"/>
            </a:pPr>
            <a:r>
              <a:rPr b="1" lang="en-US" sz="2000"/>
              <a:t>Imbalanced Class</a:t>
            </a:r>
            <a:endParaRPr/>
          </a:p>
          <a:p>
            <a:pPr indent="-285750" lvl="1" marL="742950" rtl="0" algn="l">
              <a:spcBef>
                <a:spcPts val="0"/>
              </a:spcBef>
              <a:spcAft>
                <a:spcPts val="0"/>
              </a:spcAft>
              <a:buSzPts val="1800"/>
              <a:buChar char="○"/>
            </a:pPr>
            <a:r>
              <a:rPr lang="en-US"/>
              <a:t>Oversample the rare class</a:t>
            </a:r>
            <a:endParaRPr/>
          </a:p>
          <a:p>
            <a:pPr indent="-285750" lvl="1" marL="742950" rtl="0" algn="l">
              <a:spcBef>
                <a:spcPts val="0"/>
              </a:spcBef>
              <a:spcAft>
                <a:spcPts val="0"/>
              </a:spcAft>
              <a:buSzPts val="1800"/>
              <a:buChar char="○"/>
            </a:pPr>
            <a:r>
              <a:rPr lang="en-US"/>
              <a:t>Undersampling the majority class</a:t>
            </a:r>
            <a:endParaRPr/>
          </a:p>
          <a:p>
            <a:pPr indent="-285750" lvl="1" marL="742950" rtl="0" algn="l">
              <a:spcBef>
                <a:spcPts val="0"/>
              </a:spcBef>
              <a:spcAft>
                <a:spcPts val="0"/>
              </a:spcAft>
              <a:buSzPts val="1800"/>
              <a:buChar char="○"/>
            </a:pPr>
            <a:r>
              <a:rPr lang="en-US"/>
              <a:t>Synthesize minority oversampling technique(SMOTE)</a:t>
            </a:r>
            <a:endParaRPr/>
          </a:p>
          <a:p>
            <a:pPr indent="-285750" lvl="1" marL="742950" rtl="0" algn="l">
              <a:spcBef>
                <a:spcPts val="0"/>
              </a:spcBef>
              <a:spcAft>
                <a:spcPts val="0"/>
              </a:spcAft>
              <a:buSzPts val="1800"/>
              <a:buChar char="○"/>
            </a:pPr>
            <a:r>
              <a:rPr lang="en-US"/>
              <a:t>Specify class weight</a:t>
            </a:r>
            <a:endParaRPr/>
          </a:p>
        </p:txBody>
      </p:sp>
      <p:graphicFrame>
        <p:nvGraphicFramePr>
          <p:cNvPr id="312" name="Google Shape;312;p13"/>
          <p:cNvGraphicFramePr/>
          <p:nvPr/>
        </p:nvGraphicFramePr>
        <p:xfrm>
          <a:off x="6717993" y="1244233"/>
          <a:ext cx="3000000" cy="3000000"/>
        </p:xfrm>
        <a:graphic>
          <a:graphicData uri="http://schemas.openxmlformats.org/drawingml/2006/table">
            <a:tbl>
              <a:tblPr bandRow="1" firstRow="1">
                <a:noFill/>
                <a:tableStyleId>{5E64A6E8-2DFF-4D82-B247-774451A8471E}</a:tableStyleId>
              </a:tblPr>
              <a:tblGrid>
                <a:gridCol w="2133450"/>
                <a:gridCol w="1565575"/>
                <a:gridCol w="1194275"/>
              </a:tblGrid>
              <a:tr h="159475">
                <a:tc>
                  <a:txBody>
                    <a:bodyPr/>
                    <a:lstStyle/>
                    <a:p>
                      <a:pPr indent="0" lvl="0" marL="0" marR="0" rtl="0" algn="l">
                        <a:spcBef>
                          <a:spcPts val="0"/>
                        </a:spcBef>
                        <a:spcAft>
                          <a:spcPts val="0"/>
                        </a:spcAft>
                        <a:buNone/>
                      </a:pPr>
                      <a:r>
                        <a:rPr lang="en-US" sz="1800"/>
                        <a:t>Target Variable</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r>
              <a:tr h="658650">
                <a:tc>
                  <a:txBody>
                    <a:bodyPr/>
                    <a:lstStyle/>
                    <a:p>
                      <a:pPr indent="0" lvl="0" marL="0" marR="0" rtl="0" algn="l">
                        <a:spcBef>
                          <a:spcPts val="0"/>
                        </a:spcBef>
                        <a:spcAft>
                          <a:spcPts val="0"/>
                        </a:spcAft>
                        <a:buNone/>
                      </a:pPr>
                      <a:r>
                        <a:rPr lang="en-US" sz="1800"/>
                        <a:t>No abnormal condition</a:t>
                      </a:r>
                      <a:endParaRPr sz="1800"/>
                    </a:p>
                  </a:txBody>
                  <a:tcPr marT="45725" marB="45725" marR="91450" marL="91450"/>
                </a:tc>
                <a:tc>
                  <a:txBody>
                    <a:bodyPr/>
                    <a:lstStyle/>
                    <a:p>
                      <a:pPr indent="0" lvl="0" marL="0" marR="0" rtl="0" algn="l">
                        <a:spcBef>
                          <a:spcPts val="0"/>
                        </a:spcBef>
                        <a:spcAft>
                          <a:spcPts val="0"/>
                        </a:spcAft>
                        <a:buNone/>
                      </a:pPr>
                      <a:r>
                        <a:rPr lang="en-US" sz="1800"/>
                        <a:t>3376738</a:t>
                      </a:r>
                      <a:endParaRPr sz="1800"/>
                    </a:p>
                  </a:txBody>
                  <a:tcPr marT="45725" marB="45725" marR="91450" marL="91450"/>
                </a:tc>
                <a:tc>
                  <a:txBody>
                    <a:bodyPr/>
                    <a:lstStyle/>
                    <a:p>
                      <a:pPr indent="0" lvl="0" marL="0" marR="0" rtl="0" algn="l">
                        <a:spcBef>
                          <a:spcPts val="0"/>
                        </a:spcBef>
                        <a:spcAft>
                          <a:spcPts val="0"/>
                        </a:spcAft>
                        <a:buNone/>
                      </a:pPr>
                      <a:r>
                        <a:rPr lang="en-US" sz="1800"/>
                        <a:t>421343</a:t>
                      </a:r>
                      <a:endParaRPr sz="1800"/>
                    </a:p>
                  </a:txBody>
                  <a:tcPr marT="45725" marB="45725" marR="91450" marL="91450"/>
                </a:tc>
              </a:tr>
              <a:tr h="636825">
                <a:tc>
                  <a:txBody>
                    <a:bodyPr/>
                    <a:lstStyle/>
                    <a:p>
                      <a:pPr indent="0" lvl="0" marL="0" marR="0" rtl="0" algn="l">
                        <a:spcBef>
                          <a:spcPts val="0"/>
                        </a:spcBef>
                        <a:spcAft>
                          <a:spcPts val="0"/>
                        </a:spcAft>
                        <a:buNone/>
                      </a:pPr>
                      <a:r>
                        <a:rPr lang="en-US" sz="1800"/>
                        <a:t>No congenital anomalies</a:t>
                      </a:r>
                      <a:endParaRPr sz="1800"/>
                    </a:p>
                  </a:txBody>
                  <a:tcPr marT="45725" marB="45725" marR="91450" marL="91450"/>
                </a:tc>
                <a:tc>
                  <a:txBody>
                    <a:bodyPr/>
                    <a:lstStyle/>
                    <a:p>
                      <a:pPr indent="0" lvl="0" marL="0" marR="0" rtl="0" algn="l">
                        <a:spcBef>
                          <a:spcPts val="0"/>
                        </a:spcBef>
                        <a:spcAft>
                          <a:spcPts val="0"/>
                        </a:spcAft>
                        <a:buNone/>
                      </a:pPr>
                      <a:r>
                        <a:rPr lang="en-US" sz="1800"/>
                        <a:t>3782113</a:t>
                      </a:r>
                      <a:endParaRPr sz="1800"/>
                    </a:p>
                  </a:txBody>
                  <a:tcPr marT="45725" marB="45725" marR="91450" marL="91450"/>
                </a:tc>
                <a:tc>
                  <a:txBody>
                    <a:bodyPr/>
                    <a:lstStyle/>
                    <a:p>
                      <a:pPr indent="0" lvl="0" marL="0" marR="0" rtl="0" algn="l">
                        <a:spcBef>
                          <a:spcPts val="0"/>
                        </a:spcBef>
                        <a:spcAft>
                          <a:spcPts val="0"/>
                        </a:spcAft>
                        <a:buNone/>
                      </a:pPr>
                      <a:r>
                        <a:rPr lang="en-US" sz="1800"/>
                        <a:t>13314</a:t>
                      </a:r>
                      <a:endParaRPr sz="1800"/>
                    </a:p>
                  </a:txBody>
                  <a:tcPr marT="45725" marB="45725" marR="91450" marL="91450"/>
                </a:tc>
              </a:tr>
              <a:tr h="357125">
                <a:tc>
                  <a:txBody>
                    <a:bodyPr/>
                    <a:lstStyle/>
                    <a:p>
                      <a:pPr indent="0" lvl="0" marL="0" marR="0" rtl="0" algn="l">
                        <a:spcBef>
                          <a:spcPts val="0"/>
                        </a:spcBef>
                        <a:spcAft>
                          <a:spcPts val="0"/>
                        </a:spcAft>
                        <a:buNone/>
                      </a:pPr>
                      <a:r>
                        <a:rPr lang="en-US" sz="1800"/>
                        <a:t>infant alive</a:t>
                      </a:r>
                      <a:endParaRPr sz="1800"/>
                    </a:p>
                  </a:txBody>
                  <a:tcPr marT="45725" marB="45725" marR="91450" marL="91450"/>
                </a:tc>
                <a:tc>
                  <a:txBody>
                    <a:bodyPr/>
                    <a:lstStyle/>
                    <a:p>
                      <a:pPr indent="0" lvl="0" marL="0" marR="0" rtl="0" algn="l">
                        <a:spcBef>
                          <a:spcPts val="0"/>
                        </a:spcBef>
                        <a:spcAft>
                          <a:spcPts val="0"/>
                        </a:spcAft>
                        <a:buNone/>
                      </a:pPr>
                      <a:r>
                        <a:rPr lang="en-US" sz="1800"/>
                        <a:t>3224846</a:t>
                      </a:r>
                      <a:endParaRPr sz="1800"/>
                    </a:p>
                  </a:txBody>
                  <a:tcPr marT="45725" marB="45725" marR="91450" marL="91450"/>
                </a:tc>
                <a:tc>
                  <a:txBody>
                    <a:bodyPr/>
                    <a:lstStyle/>
                    <a:p>
                      <a:pPr indent="0" lvl="0" marL="0" marR="0" rtl="0" algn="l">
                        <a:spcBef>
                          <a:spcPts val="0"/>
                        </a:spcBef>
                        <a:spcAft>
                          <a:spcPts val="0"/>
                        </a:spcAft>
                        <a:buNone/>
                      </a:pPr>
                      <a:r>
                        <a:rPr lang="en-US" sz="1800"/>
                        <a:t>2213</a:t>
                      </a:r>
                      <a:endParaRPr sz="1800"/>
                    </a:p>
                  </a:txBody>
                  <a:tcPr marT="45725" marB="45725" marR="91450" marL="91450"/>
                </a:tc>
              </a:tr>
            </a:tbl>
          </a:graphicData>
        </a:graphic>
      </p:graphicFrame>
      <p:pic>
        <p:nvPicPr>
          <p:cNvPr id="313" name="Google Shape;313;p13"/>
          <p:cNvPicPr preferRelativeResize="0"/>
          <p:nvPr/>
        </p:nvPicPr>
        <p:blipFill>
          <a:blip r:embed="rId3">
            <a:alphaModFix/>
          </a:blip>
          <a:stretch>
            <a:fillRect/>
          </a:stretch>
        </p:blipFill>
        <p:spPr>
          <a:xfrm>
            <a:off x="6296125" y="3793425"/>
            <a:ext cx="5737050" cy="2386175"/>
          </a:xfrm>
          <a:prstGeom prst="rect">
            <a:avLst/>
          </a:prstGeom>
          <a:noFill/>
          <a:ln>
            <a:noFill/>
          </a:ln>
        </p:spPr>
      </p:pic>
      <p:pic>
        <p:nvPicPr>
          <p:cNvPr id="314" name="Google Shape;314;p13"/>
          <p:cNvPicPr preferRelativeResize="0"/>
          <p:nvPr/>
        </p:nvPicPr>
        <p:blipFill rotWithShape="1">
          <a:blip r:embed="rId4">
            <a:alphaModFix/>
          </a:blip>
          <a:srcRect b="0" l="-2200" r="2199" t="0"/>
          <a:stretch/>
        </p:blipFill>
        <p:spPr>
          <a:xfrm>
            <a:off x="6167850" y="3793425"/>
            <a:ext cx="5865326" cy="2386175"/>
          </a:xfrm>
          <a:prstGeom prst="rect">
            <a:avLst/>
          </a:prstGeom>
          <a:noFill/>
          <a:ln>
            <a:noFill/>
          </a:ln>
        </p:spPr>
      </p:pic>
      <p:pic>
        <p:nvPicPr>
          <p:cNvPr id="315" name="Google Shape;315;p13"/>
          <p:cNvPicPr preferRelativeResize="0"/>
          <p:nvPr/>
        </p:nvPicPr>
        <p:blipFill>
          <a:blip r:embed="rId5">
            <a:alphaModFix/>
          </a:blip>
          <a:stretch>
            <a:fillRect/>
          </a:stretch>
        </p:blipFill>
        <p:spPr>
          <a:xfrm>
            <a:off x="6322407" y="3793425"/>
            <a:ext cx="5684488" cy="2386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pic>
        <p:nvPicPr>
          <p:cNvPr id="320" name="Google Shape;320;p16"/>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21" name="Google Shape;321;p16"/>
          <p:cNvSpPr txBox="1"/>
          <p:nvPr>
            <p:ph type="title"/>
          </p:nvPr>
        </p:nvSpPr>
        <p:spPr>
          <a:xfrm>
            <a:off x="8180983" y="639097"/>
            <a:ext cx="3352256" cy="374663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sz="4800"/>
              <a:t>SUMMARY OF INFERENCES</a:t>
            </a:r>
            <a:endParaRPr/>
          </a:p>
        </p:txBody>
      </p:sp>
      <p:sp>
        <p:nvSpPr>
          <p:cNvPr id="322" name="Google Shape;322;p16"/>
          <p:cNvSpPr txBox="1"/>
          <p:nvPr>
            <p:ph idx="1" type="body"/>
          </p:nvPr>
        </p:nvSpPr>
        <p:spPr>
          <a:xfrm>
            <a:off x="8190271" y="4385732"/>
            <a:ext cx="3342968" cy="1828256"/>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b="1" lang="en-US" sz="2000" cap="none"/>
              <a:t>TRAIN-VALIDATION SPLIT (LR) </a:t>
            </a:r>
            <a:r>
              <a:rPr lang="en-US" cap="none"/>
              <a:t>FEATURE IMPORTANCE:</a:t>
            </a:r>
            <a:endParaRPr/>
          </a:p>
        </p:txBody>
      </p:sp>
      <p:pic>
        <p:nvPicPr>
          <p:cNvPr id="323" name="Google Shape;323;p16"/>
          <p:cNvPicPr preferRelativeResize="0"/>
          <p:nvPr/>
        </p:nvPicPr>
        <p:blipFill rotWithShape="1">
          <a:blip r:embed="rId5">
            <a:alphaModFix/>
          </a:blip>
          <a:srcRect b="0" l="0" r="0" t="0"/>
          <a:stretch/>
        </p:blipFill>
        <p:spPr>
          <a:xfrm>
            <a:off x="629810" y="680216"/>
            <a:ext cx="6921364" cy="5502483"/>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324" name="Google Shape;324;p16"/>
          <p:cNvSpPr/>
          <p:nvPr/>
        </p:nvSpPr>
        <p:spPr>
          <a:xfrm>
            <a:off x="2380650" y="1638050"/>
            <a:ext cx="4957800" cy="52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325" name="Google Shape;325;p16"/>
          <p:cNvSpPr/>
          <p:nvPr/>
        </p:nvSpPr>
        <p:spPr>
          <a:xfrm>
            <a:off x="1419650" y="3603250"/>
            <a:ext cx="5918700" cy="1070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pic>
        <p:nvPicPr>
          <p:cNvPr id="330" name="Google Shape;330;gac0b018709_0_15"/>
          <p:cNvPicPr preferRelativeResize="0"/>
          <p:nvPr/>
        </p:nvPicPr>
        <p:blipFill rotWithShape="1">
          <a:blip r:embed="rId4">
            <a:alphaModFix/>
          </a:blip>
          <a:srcRect b="0" l="0" r="0" t="0"/>
          <a:stretch/>
        </p:blipFill>
        <p:spPr>
          <a:xfrm>
            <a:off x="0" y="0"/>
            <a:ext cx="12188827" cy="6856215"/>
          </a:xfrm>
          <a:prstGeom prst="rect">
            <a:avLst/>
          </a:prstGeom>
          <a:noFill/>
          <a:ln>
            <a:noFill/>
          </a:ln>
        </p:spPr>
      </p:pic>
      <p:sp>
        <p:nvSpPr>
          <p:cNvPr id="331" name="Google Shape;331;gac0b018709_0_15"/>
          <p:cNvSpPr txBox="1"/>
          <p:nvPr>
            <p:ph type="title"/>
          </p:nvPr>
        </p:nvSpPr>
        <p:spPr>
          <a:xfrm>
            <a:off x="3931350" y="4149750"/>
            <a:ext cx="4739400" cy="7425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Calibri"/>
              <a:buNone/>
            </a:pPr>
            <a:r>
              <a:rPr lang="en-US" sz="3500"/>
              <a:t>Any Questions?</a:t>
            </a:r>
            <a:endParaRPr sz="2300"/>
          </a:p>
        </p:txBody>
      </p:sp>
      <p:sp>
        <p:nvSpPr>
          <p:cNvPr id="332" name="Google Shape;332;gac0b018709_0_15"/>
          <p:cNvSpPr txBox="1"/>
          <p:nvPr>
            <p:ph type="title"/>
          </p:nvPr>
        </p:nvSpPr>
        <p:spPr>
          <a:xfrm>
            <a:off x="2943150" y="1834625"/>
            <a:ext cx="6715800" cy="1900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800"/>
              <a:buFont typeface="Calibri"/>
              <a:buNone/>
            </a:pPr>
            <a:r>
              <a:rPr lang="en-US" sz="8300"/>
              <a:t>Thank you!</a:t>
            </a:r>
            <a:endParaRPr sz="7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TABLE OF CONTENTS</a:t>
            </a:r>
            <a:endParaRPr/>
          </a:p>
        </p:txBody>
      </p:sp>
      <p:cxnSp>
        <p:nvCxnSpPr>
          <p:cNvPr id="165" name="Google Shape;165;p2"/>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166" name="Google Shape;166;p2"/>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800"/>
              <a:buAutoNum type="arabicPeriod"/>
            </a:pPr>
            <a:r>
              <a:rPr lang="en-US"/>
              <a:t>Project overview</a:t>
            </a:r>
            <a:endParaRPr/>
          </a:p>
          <a:p>
            <a:pPr indent="-342900" lvl="0" marL="342900" rtl="0" algn="l">
              <a:spcBef>
                <a:spcPts val="1000"/>
              </a:spcBef>
              <a:spcAft>
                <a:spcPts val="0"/>
              </a:spcAft>
              <a:buSzPts val="1800"/>
              <a:buAutoNum type="arabicPeriod"/>
            </a:pPr>
            <a:r>
              <a:rPr lang="en-US"/>
              <a:t>Roles and responsibilities</a:t>
            </a:r>
            <a:endParaRPr/>
          </a:p>
          <a:p>
            <a:pPr indent="-342900" lvl="0" marL="342900" rtl="0" algn="l">
              <a:spcBef>
                <a:spcPts val="1000"/>
              </a:spcBef>
              <a:spcAft>
                <a:spcPts val="0"/>
              </a:spcAft>
              <a:buSzPts val="1800"/>
              <a:buAutoNum type="arabicPeriod"/>
            </a:pPr>
            <a:r>
              <a:rPr lang="en-US"/>
              <a:t>Dataset information</a:t>
            </a:r>
            <a:endParaRPr/>
          </a:p>
          <a:p>
            <a:pPr indent="-342900" lvl="0" marL="342900" rtl="0" algn="l">
              <a:spcBef>
                <a:spcPts val="1000"/>
              </a:spcBef>
              <a:spcAft>
                <a:spcPts val="0"/>
              </a:spcAft>
              <a:buSzPts val="1800"/>
              <a:buAutoNum type="arabicPeriod"/>
            </a:pPr>
            <a:r>
              <a:rPr lang="en-US"/>
              <a:t>Data Exploration</a:t>
            </a:r>
            <a:endParaRPr/>
          </a:p>
          <a:p>
            <a:pPr indent="-342900" lvl="0" marL="342900" rtl="0" algn="l">
              <a:spcBef>
                <a:spcPts val="1000"/>
              </a:spcBef>
              <a:spcAft>
                <a:spcPts val="0"/>
              </a:spcAft>
              <a:buSzPts val="1800"/>
              <a:buAutoNum type="arabicPeriod"/>
            </a:pPr>
            <a:r>
              <a:rPr lang="en-US"/>
              <a:t>Predictions and inferences</a:t>
            </a:r>
            <a:endParaRPr/>
          </a:p>
          <a:p>
            <a:pPr indent="-342900" lvl="0" marL="342900" rtl="0" algn="l">
              <a:spcBef>
                <a:spcPts val="1000"/>
              </a:spcBef>
              <a:spcAft>
                <a:spcPts val="0"/>
              </a:spcAft>
              <a:buSzPts val="1800"/>
              <a:buAutoNum type="arabicPeriod"/>
            </a:pPr>
            <a:r>
              <a:rPr lang="en-US"/>
              <a:t>Workflows</a:t>
            </a:r>
            <a:endParaRPr/>
          </a:p>
          <a:p>
            <a:pPr indent="-342900" lvl="0" marL="342900" rtl="0" algn="l">
              <a:spcBef>
                <a:spcPts val="1000"/>
              </a:spcBef>
              <a:spcAft>
                <a:spcPts val="0"/>
              </a:spcAft>
              <a:buSzPts val="1800"/>
              <a:buAutoNum type="arabicPeriod"/>
            </a:pPr>
            <a:r>
              <a:rPr lang="en-US"/>
              <a:t>Methods</a:t>
            </a:r>
            <a:endParaRPr/>
          </a:p>
          <a:p>
            <a:pPr indent="-342900" lvl="0" marL="342900" rtl="0" algn="l">
              <a:spcBef>
                <a:spcPts val="1000"/>
              </a:spcBef>
              <a:spcAft>
                <a:spcPts val="0"/>
              </a:spcAft>
              <a:buSzPts val="1800"/>
              <a:buAutoNum type="arabicPeriod"/>
            </a:pPr>
            <a:r>
              <a:rPr lang="en-US"/>
              <a:t>Results Summary</a:t>
            </a:r>
            <a:endParaRPr/>
          </a:p>
          <a:p>
            <a:pPr indent="-342900" lvl="0" marL="342900" rtl="0" algn="l">
              <a:spcBef>
                <a:spcPts val="1000"/>
              </a:spcBef>
              <a:spcAft>
                <a:spcPts val="0"/>
              </a:spcAft>
              <a:buSzPts val="1800"/>
              <a:buAutoNum type="arabicPeriod"/>
            </a:pPr>
            <a:r>
              <a:rPr lang="en-US"/>
              <a:t>Problem and solutions </a:t>
            </a:r>
            <a:endParaRPr/>
          </a:p>
          <a:p>
            <a:pPr indent="-342900" lvl="0" marL="342900" rtl="0" algn="l">
              <a:spcBef>
                <a:spcPts val="1000"/>
              </a:spcBef>
              <a:spcAft>
                <a:spcPts val="0"/>
              </a:spcAft>
              <a:buSzPts val="1800"/>
              <a:buAutoNum type="arabicPeriod"/>
            </a:pPr>
            <a:r>
              <a:rPr lang="en-US"/>
              <a:t>Summary of inference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3"/>
          <p:cNvSpPr txBox="1"/>
          <p:nvPr>
            <p:ph type="title"/>
          </p:nvPr>
        </p:nvSpPr>
        <p:spPr>
          <a:xfrm>
            <a:off x="453325" y="1133975"/>
            <a:ext cx="5224800" cy="716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sz="4400"/>
              <a:t>PROJECT OVERVIEW</a:t>
            </a:r>
            <a:endParaRPr sz="4400"/>
          </a:p>
        </p:txBody>
      </p:sp>
      <p:cxnSp>
        <p:nvCxnSpPr>
          <p:cNvPr id="173" name="Google Shape;173;p3"/>
          <p:cNvCxnSpPr/>
          <p:nvPr/>
        </p:nvCxnSpPr>
        <p:spPr>
          <a:xfrm>
            <a:off x="5845629" y="1850077"/>
            <a:ext cx="500743" cy="0"/>
          </a:xfrm>
          <a:prstGeom prst="straightConnector1">
            <a:avLst/>
          </a:prstGeom>
          <a:noFill/>
          <a:ln cap="flat" cmpd="sng" w="19050">
            <a:solidFill>
              <a:schemeClr val="accent1"/>
            </a:solidFill>
            <a:prstDash val="solid"/>
            <a:round/>
            <a:headEnd len="sm" w="sm" type="none"/>
            <a:tailEnd len="sm" w="sm" type="none"/>
          </a:ln>
        </p:spPr>
      </p:cxnSp>
      <p:sp>
        <p:nvSpPr>
          <p:cNvPr id="174" name="Google Shape;174;p3"/>
          <p:cNvSpPr txBox="1"/>
          <p:nvPr>
            <p:ph idx="1" type="body"/>
          </p:nvPr>
        </p:nvSpPr>
        <p:spPr>
          <a:xfrm>
            <a:off x="582476" y="2463417"/>
            <a:ext cx="10820400" cy="3547200"/>
          </a:xfrm>
          <a:prstGeom prst="rect">
            <a:avLst/>
          </a:prstGeom>
          <a:noFill/>
          <a:ln>
            <a:noFill/>
          </a:ln>
        </p:spPr>
        <p:txBody>
          <a:bodyPr anchorCtr="0" anchor="t" bIns="45700" lIns="91425" spcFirstLastPara="1" rIns="91425" wrap="square" tIns="45700">
            <a:normAutofit/>
          </a:bodyPr>
          <a:lstStyle/>
          <a:p>
            <a:pPr indent="0" lvl="0" marL="285750" rtl="0" algn="l">
              <a:lnSpc>
                <a:spcPct val="150000"/>
              </a:lnSpc>
              <a:spcBef>
                <a:spcPts val="0"/>
              </a:spcBef>
              <a:spcAft>
                <a:spcPts val="0"/>
              </a:spcAft>
              <a:buNone/>
            </a:pPr>
            <a:r>
              <a:t/>
            </a:r>
            <a:endParaRPr sz="2000"/>
          </a:p>
          <a:p>
            <a:pPr indent="-285750" lvl="0" marL="285750" rtl="0" algn="l">
              <a:lnSpc>
                <a:spcPct val="150000"/>
              </a:lnSpc>
              <a:spcBef>
                <a:spcPts val="0"/>
              </a:spcBef>
              <a:spcAft>
                <a:spcPts val="0"/>
              </a:spcAft>
              <a:buSzPts val="2000"/>
              <a:buChar char="•"/>
            </a:pPr>
            <a:r>
              <a:rPr lang="en-US" sz="2000"/>
              <a:t>E</a:t>
            </a:r>
            <a:r>
              <a:rPr lang="en-US" sz="2000"/>
              <a:t>nhance the health rate of </a:t>
            </a:r>
            <a:r>
              <a:rPr b="1" lang="en-US" sz="2200"/>
              <a:t>newborn infants</a:t>
            </a:r>
            <a:endParaRPr b="1" sz="2200"/>
          </a:p>
          <a:p>
            <a:pPr indent="-285750" lvl="0" marL="285750" rtl="0" algn="l">
              <a:lnSpc>
                <a:spcPct val="150000"/>
              </a:lnSpc>
              <a:spcBef>
                <a:spcPts val="0"/>
              </a:spcBef>
              <a:spcAft>
                <a:spcPts val="0"/>
              </a:spcAft>
              <a:buSzPts val="2000"/>
              <a:buChar char="•"/>
            </a:pPr>
            <a:r>
              <a:rPr b="1" lang="en-US" sz="2200"/>
              <a:t>Natality Birth Data</a:t>
            </a:r>
            <a:r>
              <a:rPr lang="en-US" sz="2000"/>
              <a:t> </a:t>
            </a:r>
            <a:r>
              <a:rPr lang="en-US" sz="2000"/>
              <a:t>of infants’ health situations and the information of their parents </a:t>
            </a:r>
            <a:endParaRPr sz="2000"/>
          </a:p>
          <a:p>
            <a:pPr indent="-298450" lvl="0" marL="285750" rtl="0" algn="l">
              <a:lnSpc>
                <a:spcPct val="150000"/>
              </a:lnSpc>
              <a:spcBef>
                <a:spcPts val="0"/>
              </a:spcBef>
              <a:spcAft>
                <a:spcPts val="0"/>
              </a:spcAft>
              <a:buSzPts val="2200"/>
              <a:buChar char="•"/>
            </a:pPr>
            <a:r>
              <a:rPr b="1" lang="en-US" sz="2200"/>
              <a:t>National Bureau of Economic Research</a:t>
            </a:r>
            <a:endParaRPr b="1" sz="2200"/>
          </a:p>
          <a:p>
            <a:pPr indent="-298450" lvl="0" marL="285750" rtl="0" algn="l">
              <a:lnSpc>
                <a:spcPct val="150000"/>
              </a:lnSpc>
              <a:spcBef>
                <a:spcPts val="0"/>
              </a:spcBef>
              <a:spcAft>
                <a:spcPts val="0"/>
              </a:spcAft>
              <a:buSzPts val="2200"/>
              <a:buChar char="•"/>
            </a:pPr>
            <a:r>
              <a:rPr b="1" lang="en-US" sz="2200"/>
              <a:t>Details</a:t>
            </a:r>
            <a:endParaRPr b="1" sz="2200"/>
          </a:p>
          <a:p>
            <a:pPr indent="-285750" lvl="0" marL="285750" rtl="0" algn="l">
              <a:lnSpc>
                <a:spcPct val="150000"/>
              </a:lnSpc>
              <a:spcBef>
                <a:spcPts val="0"/>
              </a:spcBef>
              <a:spcAft>
                <a:spcPts val="0"/>
              </a:spcAft>
              <a:buSzPts val="2000"/>
              <a:buChar char="•"/>
            </a:pPr>
            <a:r>
              <a:rPr lang="en-US" sz="2000"/>
              <a:t>Analyzing the dataset will help us find the key factors of </a:t>
            </a:r>
            <a:r>
              <a:rPr b="1" lang="en-US" sz="2200"/>
              <a:t>fetal viability</a:t>
            </a:r>
            <a:r>
              <a:rPr lang="en-US" sz="2000"/>
              <a:t> and newborns’ </a:t>
            </a:r>
            <a:r>
              <a:rPr b="1" lang="en-US" sz="2200"/>
              <a:t>health situation</a:t>
            </a:r>
            <a:r>
              <a:rPr lang="en-US" sz="2000"/>
              <a:t>. </a:t>
            </a:r>
            <a:endParaRPr sz="2000"/>
          </a:p>
          <a:p>
            <a:pPr indent="-285750" lvl="0" marL="285750" rtl="0" algn="l">
              <a:lnSpc>
                <a:spcPct val="150000"/>
              </a:lnSpc>
              <a:spcBef>
                <a:spcPts val="0"/>
              </a:spcBef>
              <a:spcAft>
                <a:spcPts val="0"/>
              </a:spcAft>
              <a:buSzPts val="2000"/>
              <a:buChar char="•"/>
            </a:pPr>
            <a:r>
              <a:rPr lang="en-US" sz="2000"/>
              <a:t>Build a model which can </a:t>
            </a:r>
            <a:r>
              <a:rPr b="1" lang="en-US" sz="2200"/>
              <a:t>predict </a:t>
            </a:r>
            <a:r>
              <a:rPr lang="en-US" sz="2000"/>
              <a:t>the health of newborn infants.</a:t>
            </a:r>
            <a:endParaRPr/>
          </a:p>
          <a:p>
            <a:pPr indent="0" lvl="0" marL="0" rtl="0" algn="l">
              <a:spcBef>
                <a:spcPts val="1000"/>
              </a:spcBef>
              <a:spcAft>
                <a:spcPts val="0"/>
              </a:spcAft>
              <a:buNone/>
            </a:pPr>
            <a:r>
              <a:t/>
            </a:r>
            <a:endParaRPr/>
          </a:p>
          <a:p>
            <a:pPr indent="-158750" lvl="0" marL="285750" rtl="0" algn="l">
              <a:spcBef>
                <a:spcPts val="1000"/>
              </a:spcBef>
              <a:spcAft>
                <a:spcPts val="0"/>
              </a:spcAft>
              <a:buSzPts val="2000"/>
              <a:buNone/>
            </a:pPr>
            <a:r>
              <a:t/>
            </a:r>
            <a:endParaRPr sz="2000"/>
          </a:p>
          <a:p>
            <a:pPr indent="-158750" lvl="0" marL="285750" rtl="0" algn="l">
              <a:spcBef>
                <a:spcPts val="1000"/>
              </a:spcBef>
              <a:spcAft>
                <a:spcPts val="0"/>
              </a:spcAft>
              <a:buSzPts val="2000"/>
              <a:buNone/>
            </a:pPr>
            <a:r>
              <a:t/>
            </a:r>
            <a:endParaRPr sz="2000"/>
          </a:p>
        </p:txBody>
      </p:sp>
      <p:pic>
        <p:nvPicPr>
          <p:cNvPr id="175" name="Google Shape;175;p3"/>
          <p:cNvPicPr preferRelativeResize="0"/>
          <p:nvPr/>
        </p:nvPicPr>
        <p:blipFill>
          <a:blip r:embed="rId4">
            <a:alphaModFix/>
          </a:blip>
          <a:stretch>
            <a:fillRect/>
          </a:stretch>
        </p:blipFill>
        <p:spPr>
          <a:xfrm>
            <a:off x="5899675" y="529550"/>
            <a:ext cx="5224874" cy="287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ab49b2446d_0_0"/>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438150" lvl="0" marL="285750" rtl="0" algn="l">
              <a:spcBef>
                <a:spcPts val="1000"/>
              </a:spcBef>
              <a:spcAft>
                <a:spcPts val="0"/>
              </a:spcAft>
              <a:buSzPts val="4400"/>
              <a:buFont typeface="Arial"/>
              <a:buChar char="•"/>
            </a:pPr>
            <a:r>
              <a:rPr b="1" lang="en-US" sz="4400"/>
              <a:t>G</a:t>
            </a:r>
            <a:r>
              <a:rPr b="1" lang="en-US" sz="4400"/>
              <a:t>oal</a:t>
            </a:r>
            <a:endParaRPr b="1" sz="4400"/>
          </a:p>
        </p:txBody>
      </p:sp>
      <p:sp>
        <p:nvSpPr>
          <p:cNvPr id="181" name="Google Shape;181;gab49b2446d_0_0"/>
          <p:cNvSpPr txBox="1"/>
          <p:nvPr>
            <p:ph idx="1" type="body"/>
          </p:nvPr>
        </p:nvSpPr>
        <p:spPr>
          <a:xfrm>
            <a:off x="685801" y="1715867"/>
            <a:ext cx="10131300" cy="3649200"/>
          </a:xfrm>
          <a:prstGeom prst="rect">
            <a:avLst/>
          </a:prstGeom>
        </p:spPr>
        <p:txBody>
          <a:bodyPr anchorCtr="0" anchor="ctr" bIns="45700" lIns="91425" spcFirstLastPara="1" rIns="91425" wrap="square" tIns="45700">
            <a:noAutofit/>
          </a:bodyPr>
          <a:lstStyle/>
          <a:p>
            <a:pPr indent="-285750" lvl="0" marL="285750" rtl="0" algn="l">
              <a:lnSpc>
                <a:spcPct val="150000"/>
              </a:lnSpc>
              <a:spcBef>
                <a:spcPts val="1000"/>
              </a:spcBef>
              <a:spcAft>
                <a:spcPts val="0"/>
              </a:spcAft>
              <a:buSzPts val="2000"/>
              <a:buChar char="•"/>
            </a:pPr>
            <a:r>
              <a:rPr lang="en-US" sz="2000"/>
              <a:t>D</a:t>
            </a:r>
            <a:r>
              <a:rPr lang="en-US" sz="2000"/>
              <a:t>ata analytics on </a:t>
            </a:r>
            <a:r>
              <a:rPr b="1" lang="en-US" sz="2000"/>
              <a:t>2018</a:t>
            </a:r>
            <a:r>
              <a:rPr lang="en-US" sz="2000"/>
              <a:t> Natality Birth Data and find insights </a:t>
            </a:r>
            <a:endParaRPr sz="2000"/>
          </a:p>
          <a:p>
            <a:pPr indent="-285750" lvl="0" marL="285750" rtl="0" algn="l">
              <a:lnSpc>
                <a:spcPct val="150000"/>
              </a:lnSpc>
              <a:spcBef>
                <a:spcPts val="1000"/>
              </a:spcBef>
              <a:spcAft>
                <a:spcPts val="0"/>
              </a:spcAft>
              <a:buSzPts val="2000"/>
              <a:buChar char="•"/>
            </a:pPr>
            <a:r>
              <a:rPr lang="en-US" sz="2000"/>
              <a:t>Build models to </a:t>
            </a:r>
            <a:r>
              <a:rPr b="1" lang="en-US" sz="2000"/>
              <a:t>predict </a:t>
            </a:r>
            <a:r>
              <a:rPr lang="en-US" sz="2000"/>
              <a:t>natality and infants’ health situation</a:t>
            </a:r>
            <a:endParaRPr sz="2000"/>
          </a:p>
          <a:p>
            <a:pPr indent="-285750" lvl="0" marL="285750" rtl="0" algn="l">
              <a:lnSpc>
                <a:spcPct val="150000"/>
              </a:lnSpc>
              <a:spcBef>
                <a:spcPts val="1000"/>
              </a:spcBef>
              <a:spcAft>
                <a:spcPts val="0"/>
              </a:spcAft>
              <a:buSzPts val="2000"/>
              <a:buChar char="•"/>
            </a:pPr>
            <a:r>
              <a:rPr lang="en-US" sz="2000"/>
              <a:t>We are able to interpret the models and capture key influencing factors.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ROLES AND RESPONSIBILITIES </a:t>
            </a:r>
            <a:endParaRPr/>
          </a:p>
        </p:txBody>
      </p:sp>
      <p:graphicFrame>
        <p:nvGraphicFramePr>
          <p:cNvPr id="187" name="Google Shape;187;p4"/>
          <p:cNvGraphicFramePr/>
          <p:nvPr/>
        </p:nvGraphicFramePr>
        <p:xfrm>
          <a:off x="685800" y="2453275"/>
          <a:ext cx="3000000" cy="3000000"/>
        </p:xfrm>
        <a:graphic>
          <a:graphicData uri="http://schemas.openxmlformats.org/drawingml/2006/table">
            <a:tbl>
              <a:tblPr bandRow="1" firstRow="1">
                <a:noFill/>
                <a:tableStyleId>{5E64A6E8-2DFF-4D82-B247-774451A8471E}</a:tableStyleId>
              </a:tblPr>
              <a:tblGrid>
                <a:gridCol w="3501400"/>
                <a:gridCol w="6630025"/>
              </a:tblGrid>
              <a:tr h="702950">
                <a:tc>
                  <a:txBody>
                    <a:bodyPr/>
                    <a:lstStyle/>
                    <a:p>
                      <a:pPr indent="0" lvl="0" marL="0" marR="0" rtl="0" algn="l">
                        <a:spcBef>
                          <a:spcPts val="0"/>
                        </a:spcBef>
                        <a:spcAft>
                          <a:spcPts val="0"/>
                        </a:spcAft>
                        <a:buNone/>
                      </a:pPr>
                      <a:r>
                        <a:rPr lang="en-US" sz="3100" u="none" cap="none" strike="noStrike"/>
                        <a:t>Member Names </a:t>
                      </a:r>
                      <a:endParaRPr sz="3100"/>
                    </a:p>
                  </a:txBody>
                  <a:tcPr marT="79875" marB="79875" marR="159750" marL="159750"/>
                </a:tc>
                <a:tc>
                  <a:txBody>
                    <a:bodyPr/>
                    <a:lstStyle/>
                    <a:p>
                      <a:pPr indent="0" lvl="0" marL="0" marR="0" rtl="0" algn="l">
                        <a:spcBef>
                          <a:spcPts val="0"/>
                        </a:spcBef>
                        <a:spcAft>
                          <a:spcPts val="0"/>
                        </a:spcAft>
                        <a:buNone/>
                      </a:pPr>
                      <a:r>
                        <a:rPr lang="en-US" sz="3100"/>
                        <a:t>Tasks</a:t>
                      </a:r>
                      <a:endParaRPr sz="3100"/>
                    </a:p>
                  </a:txBody>
                  <a:tcPr marT="79875" marB="79875" marR="159750" marL="159750"/>
                </a:tc>
              </a:tr>
              <a:tr h="702950">
                <a:tc>
                  <a:txBody>
                    <a:bodyPr/>
                    <a:lstStyle/>
                    <a:p>
                      <a:pPr indent="0" lvl="0" marL="0" marR="0" rtl="0" algn="l">
                        <a:spcBef>
                          <a:spcPts val="0"/>
                        </a:spcBef>
                        <a:spcAft>
                          <a:spcPts val="0"/>
                        </a:spcAft>
                        <a:buNone/>
                      </a:pPr>
                      <a:r>
                        <a:rPr lang="en-US" sz="3100"/>
                        <a:t>Jing Sun</a:t>
                      </a:r>
                      <a:endParaRPr sz="3100"/>
                    </a:p>
                  </a:txBody>
                  <a:tcPr marT="79875" marB="79875" marR="159750" marL="159750"/>
                </a:tc>
                <a:tc>
                  <a:txBody>
                    <a:bodyPr/>
                    <a:lstStyle/>
                    <a:p>
                      <a:pPr indent="0" lvl="0" marL="0" rtl="0" algn="l">
                        <a:spcBef>
                          <a:spcPts val="0"/>
                        </a:spcBef>
                        <a:spcAft>
                          <a:spcPts val="0"/>
                        </a:spcAft>
                        <a:buNone/>
                      </a:pPr>
                      <a:r>
                        <a:rPr lang="en-US" sz="3100"/>
                        <a:t>Predicting congenital anomalies</a:t>
                      </a:r>
                      <a:endParaRPr sz="3100"/>
                    </a:p>
                  </a:txBody>
                  <a:tcPr marT="79875" marB="79875" marR="159750" marL="159750"/>
                </a:tc>
              </a:tr>
              <a:tr h="702950">
                <a:tc>
                  <a:txBody>
                    <a:bodyPr/>
                    <a:lstStyle/>
                    <a:p>
                      <a:pPr indent="0" lvl="0" marL="0" marR="0" rtl="0" algn="l">
                        <a:spcBef>
                          <a:spcPts val="0"/>
                        </a:spcBef>
                        <a:spcAft>
                          <a:spcPts val="0"/>
                        </a:spcAft>
                        <a:buNone/>
                      </a:pPr>
                      <a:r>
                        <a:rPr lang="en-US" sz="3100"/>
                        <a:t>Zequn Che</a:t>
                      </a:r>
                      <a:endParaRPr sz="3100"/>
                    </a:p>
                  </a:txBody>
                  <a:tcPr marT="79875" marB="79875" marR="159750" marL="159750"/>
                </a:tc>
                <a:tc>
                  <a:txBody>
                    <a:bodyPr/>
                    <a:lstStyle/>
                    <a:p>
                      <a:pPr indent="0" lvl="0" marL="0" rtl="0" algn="l">
                        <a:spcBef>
                          <a:spcPts val="0"/>
                        </a:spcBef>
                        <a:spcAft>
                          <a:spcPts val="0"/>
                        </a:spcAft>
                        <a:buClr>
                          <a:schemeClr val="dk1"/>
                        </a:buClr>
                        <a:buFont typeface="Arial"/>
                        <a:buNone/>
                      </a:pPr>
                      <a:r>
                        <a:rPr lang="en-US" sz="3100"/>
                        <a:t>Predicting abnormal conditions</a:t>
                      </a:r>
                      <a:endParaRPr sz="3100"/>
                    </a:p>
                  </a:txBody>
                  <a:tcPr marT="79875" marB="79875" marR="159750" marL="159750"/>
                </a:tc>
              </a:tr>
              <a:tr h="1182225">
                <a:tc>
                  <a:txBody>
                    <a:bodyPr/>
                    <a:lstStyle/>
                    <a:p>
                      <a:pPr indent="0" lvl="0" marL="0" marR="0" rtl="0" algn="l">
                        <a:spcBef>
                          <a:spcPts val="0"/>
                        </a:spcBef>
                        <a:spcAft>
                          <a:spcPts val="0"/>
                        </a:spcAft>
                        <a:buNone/>
                      </a:pPr>
                      <a:r>
                        <a:rPr lang="en-US" sz="3100"/>
                        <a:t>Yifan Wang</a:t>
                      </a:r>
                      <a:endParaRPr sz="3100"/>
                    </a:p>
                  </a:txBody>
                  <a:tcPr marT="79875" marB="79875" marR="159750" marL="159750"/>
                </a:tc>
                <a:tc>
                  <a:txBody>
                    <a:bodyPr/>
                    <a:lstStyle/>
                    <a:p>
                      <a:pPr indent="0" lvl="0" marL="0" marR="0" rtl="0" algn="l">
                        <a:spcBef>
                          <a:spcPts val="0"/>
                        </a:spcBef>
                        <a:spcAft>
                          <a:spcPts val="0"/>
                        </a:spcAft>
                        <a:buNone/>
                      </a:pPr>
                      <a:r>
                        <a:rPr lang="en-US" sz="3100"/>
                        <a:t>Data preprocessing and predict infant lives</a:t>
                      </a:r>
                      <a:endParaRPr sz="3100"/>
                    </a:p>
                  </a:txBody>
                  <a:tcPr marT="79875" marB="79875" marR="159750" marL="1597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5"/>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DATASET INFORMATION</a:t>
            </a:r>
            <a:br>
              <a:rPr lang="en-US"/>
            </a:br>
            <a:endParaRPr/>
          </a:p>
        </p:txBody>
      </p:sp>
      <p:cxnSp>
        <p:nvCxnSpPr>
          <p:cNvPr id="194" name="Google Shape;194;p5"/>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195" name="Google Shape;195;p5"/>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3801534 rows and 240 columns (2018)</a:t>
            </a:r>
            <a:endParaRPr/>
          </a:p>
          <a:p>
            <a:pPr indent="0" lvl="0" marL="285750" rtl="0" algn="l">
              <a:spcBef>
                <a:spcPts val="0"/>
              </a:spcBef>
              <a:spcAft>
                <a:spcPts val="0"/>
              </a:spcAft>
              <a:buNone/>
            </a:pPr>
            <a:r>
              <a:t/>
            </a:r>
            <a:endParaRPr/>
          </a:p>
          <a:p>
            <a:pPr indent="-285750" lvl="0" marL="285750" rtl="0" algn="l">
              <a:spcBef>
                <a:spcPts val="0"/>
              </a:spcBef>
              <a:spcAft>
                <a:spcPts val="0"/>
              </a:spcAft>
              <a:buSzPts val="1800"/>
              <a:buChar char="•"/>
            </a:pPr>
            <a:r>
              <a:rPr lang="en-US"/>
              <a:t>The </a:t>
            </a:r>
            <a:r>
              <a:rPr b="1" lang="en-US"/>
              <a:t>predictors</a:t>
            </a:r>
            <a:r>
              <a:rPr lang="en-US"/>
              <a:t>: </a:t>
            </a:r>
            <a:endParaRPr/>
          </a:p>
          <a:p>
            <a:pPr indent="-285750" lvl="0" marL="285750" rtl="0" algn="l">
              <a:spcBef>
                <a:spcPts val="1000"/>
              </a:spcBef>
              <a:spcAft>
                <a:spcPts val="0"/>
              </a:spcAft>
              <a:buSzPts val="1800"/>
              <a:buChar char="•"/>
            </a:pPr>
            <a:r>
              <a:rPr lang="en-US"/>
              <a:t>Basic birth info, Maternal Behavior, Pregnancy risk factors , and Characteristics of labor and delivery  etc.</a:t>
            </a:r>
            <a:endParaRPr/>
          </a:p>
          <a:p>
            <a:pPr indent="-285750" lvl="0" marL="285750" rtl="0" algn="l">
              <a:spcBef>
                <a:spcPts val="1000"/>
              </a:spcBef>
              <a:spcAft>
                <a:spcPts val="0"/>
              </a:spcAft>
              <a:buSzPts val="1800"/>
              <a:buChar char="•"/>
            </a:pPr>
            <a:r>
              <a:rPr lang="en-US"/>
              <a:t>Newborn mortality rate is 0.255% </a:t>
            </a:r>
            <a:endParaRPr/>
          </a:p>
          <a:p>
            <a:pPr indent="-285750" lvl="0" marL="285750" rtl="0" algn="l">
              <a:spcBef>
                <a:spcPts val="1000"/>
              </a:spcBef>
              <a:spcAft>
                <a:spcPts val="0"/>
              </a:spcAft>
              <a:buSzPts val="1800"/>
              <a:buChar char="•"/>
            </a:pPr>
            <a:r>
              <a:rPr lang="en-US"/>
              <a:t>421343 infants have abnormal conditions, 11.083%</a:t>
            </a:r>
            <a:endParaRPr/>
          </a:p>
          <a:p>
            <a:pPr indent="-285750" lvl="0" marL="285750" rtl="0" algn="l">
              <a:spcBef>
                <a:spcPts val="1000"/>
              </a:spcBef>
              <a:spcAft>
                <a:spcPts val="0"/>
              </a:spcAft>
              <a:buSzPts val="1800"/>
              <a:buChar char="•"/>
            </a:pPr>
            <a:r>
              <a:rPr lang="en-US"/>
              <a:t>13314 infants have Congenital anomalies, 0.350%	</a:t>
            </a:r>
            <a:endParaRPr/>
          </a:p>
          <a:p>
            <a:pPr indent="0" lvl="0" marL="285750" rtl="0" algn="l">
              <a:spcBef>
                <a:spcPts val="1000"/>
              </a:spcBef>
              <a:spcAft>
                <a:spcPts val="0"/>
              </a:spcAft>
              <a:buNone/>
            </a:pPr>
            <a:r>
              <a:t/>
            </a:r>
            <a:endParaRPr/>
          </a:p>
          <a:p>
            <a:pPr indent="-285750" lvl="0" marL="285750" rtl="0" algn="l">
              <a:spcBef>
                <a:spcPts val="1000"/>
              </a:spcBef>
              <a:spcAft>
                <a:spcPts val="0"/>
              </a:spcAft>
              <a:buSzPts val="1800"/>
              <a:buChar char="•"/>
            </a:pPr>
            <a:r>
              <a:rPr lang="en-US"/>
              <a:t>Link to the dataset: https://data.nber.org/data/vital-statistics-natality-data.html</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EXPLORATION</a:t>
            </a:r>
            <a:br>
              <a:rPr lang="en-US"/>
            </a:br>
            <a:endParaRPr/>
          </a:p>
        </p:txBody>
      </p:sp>
      <p:sp>
        <p:nvSpPr>
          <p:cNvPr id="201" name="Google Shape;201;p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Basic numerical data statistics:</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lang="en-US"/>
              <a:t>Note: based on the dataset user guide, 99 means unknown cases, which needs to filter out later.</a:t>
            </a:r>
            <a:endParaRPr/>
          </a:p>
        </p:txBody>
      </p:sp>
      <p:pic>
        <p:nvPicPr>
          <p:cNvPr descr="表格&#10;&#10;描述已自动生成" id="202" name="Google Shape;202;p6"/>
          <p:cNvPicPr preferRelativeResize="0"/>
          <p:nvPr/>
        </p:nvPicPr>
        <p:blipFill rotWithShape="1">
          <a:blip r:embed="rId3">
            <a:alphaModFix/>
          </a:blip>
          <a:srcRect b="0" l="0" r="0" t="0"/>
          <a:stretch/>
        </p:blipFill>
        <p:spPr>
          <a:xfrm>
            <a:off x="898950" y="2893625"/>
            <a:ext cx="9705125" cy="205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7"/>
          <p:cNvSpPr txBox="1"/>
          <p:nvPr>
            <p:ph type="title"/>
          </p:nvPr>
        </p:nvSpPr>
        <p:spPr>
          <a:xfrm>
            <a:off x="825909" y="808055"/>
            <a:ext cx="3979205" cy="14533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t/>
            </a:r>
            <a:endParaRPr/>
          </a:p>
        </p:txBody>
      </p:sp>
      <p:sp>
        <p:nvSpPr>
          <p:cNvPr id="208" name="Google Shape;208;p7"/>
          <p:cNvSpPr txBox="1"/>
          <p:nvPr>
            <p:ph idx="1" type="body"/>
          </p:nvPr>
        </p:nvSpPr>
        <p:spPr>
          <a:xfrm>
            <a:off x="825909" y="828981"/>
            <a:ext cx="4002936" cy="363793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One more interesting thing we found from our dataset was that smoking before pregnancy is a common phenomenon in different age groups.</a:t>
            </a:r>
            <a:endParaRPr/>
          </a:p>
          <a:p>
            <a:pPr indent="-171450" lvl="0" marL="285750" rtl="0" algn="l">
              <a:spcBef>
                <a:spcPts val="1000"/>
              </a:spcBef>
              <a:spcAft>
                <a:spcPts val="0"/>
              </a:spcAft>
              <a:buSzPts val="1800"/>
              <a:buNone/>
            </a:pPr>
            <a:r>
              <a:t/>
            </a:r>
            <a:endParaRPr/>
          </a:p>
        </p:txBody>
      </p:sp>
      <p:pic>
        <p:nvPicPr>
          <p:cNvPr descr="图表&#10;&#10;描述已自动生成" id="209" name="Google Shape;209;p7"/>
          <p:cNvPicPr preferRelativeResize="0"/>
          <p:nvPr/>
        </p:nvPicPr>
        <p:blipFill rotWithShape="1">
          <a:blip r:embed="rId4">
            <a:alphaModFix/>
          </a:blip>
          <a:srcRect b="0" l="0" r="0" t="0"/>
          <a:stretch/>
        </p:blipFill>
        <p:spPr>
          <a:xfrm>
            <a:off x="5462651" y="796413"/>
            <a:ext cx="5749795" cy="5102943"/>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graphicFrame>
        <p:nvGraphicFramePr>
          <p:cNvPr id="210" name="Google Shape;210;p7"/>
          <p:cNvGraphicFramePr/>
          <p:nvPr/>
        </p:nvGraphicFramePr>
        <p:xfrm>
          <a:off x="825909" y="4263390"/>
          <a:ext cx="3000000" cy="3000000"/>
        </p:xfrm>
        <a:graphic>
          <a:graphicData uri="http://schemas.openxmlformats.org/drawingml/2006/table">
            <a:tbl>
              <a:tblPr bandRow="1" firstRow="1">
                <a:noFill/>
                <a:tableStyleId>{5E64A6E8-2DFF-4D82-B247-774451A8471E}</a:tableStyleId>
              </a:tblPr>
              <a:tblGrid>
                <a:gridCol w="1989600"/>
                <a:gridCol w="1989600"/>
              </a:tblGrid>
              <a:tr h="518950">
                <a:tc>
                  <a:txBody>
                    <a:bodyPr/>
                    <a:lstStyle/>
                    <a:p>
                      <a:pPr indent="0" lvl="0" marL="0" marR="0" rtl="0" algn="l">
                        <a:spcBef>
                          <a:spcPts val="0"/>
                        </a:spcBef>
                        <a:spcAft>
                          <a:spcPts val="0"/>
                        </a:spcAft>
                        <a:buNone/>
                      </a:pPr>
                      <a:r>
                        <a:rPr lang="en-US" sz="1800"/>
                        <a:t>Infant live</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r>
              <a:tr h="518950">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3224846</a:t>
                      </a:r>
                      <a:endParaRPr sz="1800"/>
                    </a:p>
                  </a:txBody>
                  <a:tcPr marT="45725" marB="45725" marR="91450" marL="91450"/>
                </a:tc>
              </a:tr>
              <a:tr h="518950">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2213</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8"/>
          <p:cNvSpPr/>
          <p:nvPr/>
        </p:nvSpPr>
        <p:spPr>
          <a:xfrm>
            <a:off x="-3175" y="0"/>
            <a:ext cx="4654296" cy="6856214"/>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7" name="Google Shape;217;p8"/>
          <p:cNvPicPr preferRelativeResize="0"/>
          <p:nvPr/>
        </p:nvPicPr>
        <p:blipFill rotWithShape="1">
          <a:blip r:embed="rId4">
            <a:alphaModFix/>
          </a:blip>
          <a:srcRect b="0" l="0" r="61893" t="0"/>
          <a:stretch/>
        </p:blipFill>
        <p:spPr>
          <a:xfrm>
            <a:off x="0" y="0"/>
            <a:ext cx="4644770" cy="6856214"/>
          </a:xfrm>
          <a:prstGeom prst="rect">
            <a:avLst/>
          </a:prstGeom>
          <a:noFill/>
          <a:ln>
            <a:noFill/>
          </a:ln>
        </p:spPr>
      </p:pic>
      <p:sp>
        <p:nvSpPr>
          <p:cNvPr id="218" name="Google Shape;218;p8"/>
          <p:cNvSpPr txBox="1"/>
          <p:nvPr>
            <p:ph type="title"/>
          </p:nvPr>
        </p:nvSpPr>
        <p:spPr>
          <a:xfrm>
            <a:off x="685801" y="643466"/>
            <a:ext cx="3351530" cy="49953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lang="en-US">
                <a:solidFill>
                  <a:srgbClr val="FFFFFF"/>
                </a:solidFill>
              </a:rPr>
              <a:t>PREDICTIONS AND INFERENCES</a:t>
            </a:r>
            <a:endParaRPr>
              <a:solidFill>
                <a:srgbClr val="FFFFFF"/>
              </a:solidFill>
            </a:endParaRPr>
          </a:p>
        </p:txBody>
      </p:sp>
      <p:sp>
        <p:nvSpPr>
          <p:cNvPr id="219" name="Google Shape;219;p8"/>
          <p:cNvSpPr/>
          <p:nvPr/>
        </p:nvSpPr>
        <p:spPr>
          <a:xfrm>
            <a:off x="4651120" y="-2"/>
            <a:ext cx="7537705" cy="68562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20" name="Google Shape;220;p8"/>
          <p:cNvGrpSpPr/>
          <p:nvPr/>
        </p:nvGrpSpPr>
        <p:grpSpPr>
          <a:xfrm>
            <a:off x="5467509" y="807071"/>
            <a:ext cx="5886291" cy="4912409"/>
            <a:chOff x="0" y="2400"/>
            <a:chExt cx="5886291" cy="4912409"/>
          </a:xfrm>
        </p:grpSpPr>
        <p:cxnSp>
          <p:nvCxnSpPr>
            <p:cNvPr id="221" name="Google Shape;221;p8"/>
            <p:cNvCxnSpPr/>
            <p:nvPr/>
          </p:nvCxnSpPr>
          <p:spPr>
            <a:xfrm>
              <a:off x="0" y="2400"/>
              <a:ext cx="5886291" cy="0"/>
            </a:xfrm>
            <a:prstGeom prst="straightConnector1">
              <a:avLst/>
            </a:prstGeom>
            <a:solidFill>
              <a:srgbClr val="467BCF"/>
            </a:solidFill>
            <a:ln cap="rnd" cmpd="sng" w="19050">
              <a:solidFill>
                <a:srgbClr val="467BCF"/>
              </a:solidFill>
              <a:prstDash val="solid"/>
              <a:round/>
              <a:headEnd len="sm" w="sm" type="none"/>
              <a:tailEnd len="sm" w="sm" type="none"/>
            </a:ln>
          </p:spPr>
        </p:cxnSp>
        <p:sp>
          <p:nvSpPr>
            <p:cNvPr id="222" name="Google Shape;222;p8"/>
            <p:cNvSpPr/>
            <p:nvPr/>
          </p:nvSpPr>
          <p:spPr>
            <a:xfrm>
              <a:off x="0" y="2400"/>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a:off x="0" y="2400"/>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Predictions:</a:t>
              </a:r>
              <a:endParaRPr b="0" i="0" sz="1600" u="none" cap="none" strike="noStrike">
                <a:solidFill>
                  <a:schemeClr val="dk1"/>
                </a:solidFill>
                <a:latin typeface="Calibri"/>
                <a:ea typeface="Calibri"/>
                <a:cs typeface="Calibri"/>
                <a:sym typeface="Calibri"/>
              </a:endParaRPr>
            </a:p>
          </p:txBody>
        </p:sp>
        <p:cxnSp>
          <p:nvCxnSpPr>
            <p:cNvPr id="224" name="Google Shape;224;p8"/>
            <p:cNvCxnSpPr/>
            <p:nvPr/>
          </p:nvCxnSpPr>
          <p:spPr>
            <a:xfrm>
              <a:off x="0" y="821135"/>
              <a:ext cx="5886291" cy="0"/>
            </a:xfrm>
            <a:prstGeom prst="straightConnector1">
              <a:avLst/>
            </a:prstGeom>
            <a:solidFill>
              <a:srgbClr val="46B297"/>
            </a:solidFill>
            <a:ln cap="rnd" cmpd="sng" w="19050">
              <a:solidFill>
                <a:srgbClr val="46B297"/>
              </a:solidFill>
              <a:prstDash val="solid"/>
              <a:round/>
              <a:headEnd len="sm" w="sm" type="none"/>
              <a:tailEnd len="sm" w="sm" type="none"/>
            </a:ln>
          </p:spPr>
        </p:cxnSp>
        <p:sp>
          <p:nvSpPr>
            <p:cNvPr id="225" name="Google Shape;225;p8"/>
            <p:cNvSpPr/>
            <p:nvPr/>
          </p:nvSpPr>
          <p:spPr>
            <a:xfrm>
              <a:off x="0" y="821135"/>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txBox="1"/>
            <p:nvPr/>
          </p:nvSpPr>
          <p:spPr>
            <a:xfrm>
              <a:off x="0" y="821135"/>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We are interested in three following target variables: Infant living at time of report, Abnormal conditions of the newborn, Congenital anomalies of the newborn</a:t>
              </a:r>
              <a:endParaRPr/>
            </a:p>
          </p:txBody>
        </p:sp>
        <p:cxnSp>
          <p:nvCxnSpPr>
            <p:cNvPr id="227" name="Google Shape;227;p8"/>
            <p:cNvCxnSpPr/>
            <p:nvPr/>
          </p:nvCxnSpPr>
          <p:spPr>
            <a:xfrm>
              <a:off x="0" y="1639870"/>
              <a:ext cx="5886291" cy="0"/>
            </a:xfrm>
            <a:prstGeom prst="straightConnector1">
              <a:avLst/>
            </a:prstGeom>
            <a:solidFill>
              <a:srgbClr val="8FBA4A"/>
            </a:solidFill>
            <a:ln cap="rnd" cmpd="sng" w="19050">
              <a:solidFill>
                <a:srgbClr val="8FBA4A"/>
              </a:solidFill>
              <a:prstDash val="solid"/>
              <a:round/>
              <a:headEnd len="sm" w="sm" type="none"/>
              <a:tailEnd len="sm" w="sm" type="none"/>
            </a:ln>
          </p:spPr>
        </p:cxnSp>
        <p:sp>
          <p:nvSpPr>
            <p:cNvPr id="228" name="Google Shape;228;p8"/>
            <p:cNvSpPr/>
            <p:nvPr/>
          </p:nvSpPr>
          <p:spPr>
            <a:xfrm>
              <a:off x="0" y="1639870"/>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txBox="1"/>
            <p:nvPr/>
          </p:nvSpPr>
          <p:spPr>
            <a:xfrm>
              <a:off x="0" y="1639870"/>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Inferences:</a:t>
              </a:r>
              <a:endParaRPr b="0" i="0" sz="1600" u="none" cap="none" strike="noStrike">
                <a:solidFill>
                  <a:schemeClr val="dk1"/>
                </a:solidFill>
                <a:latin typeface="Calibri"/>
                <a:ea typeface="Calibri"/>
                <a:cs typeface="Calibri"/>
                <a:sym typeface="Calibri"/>
              </a:endParaRPr>
            </a:p>
          </p:txBody>
        </p:sp>
        <p:cxnSp>
          <p:nvCxnSpPr>
            <p:cNvPr id="230" name="Google Shape;230;p8"/>
            <p:cNvCxnSpPr/>
            <p:nvPr/>
          </p:nvCxnSpPr>
          <p:spPr>
            <a:xfrm>
              <a:off x="0" y="2458605"/>
              <a:ext cx="5886291" cy="0"/>
            </a:xfrm>
            <a:prstGeom prst="straightConnector1">
              <a:avLst/>
            </a:prstGeom>
            <a:solidFill>
              <a:schemeClr val="accent5"/>
            </a:solidFill>
            <a:ln cap="rnd" cmpd="sng" w="19050">
              <a:solidFill>
                <a:schemeClr val="accent5"/>
              </a:solidFill>
              <a:prstDash val="solid"/>
              <a:round/>
              <a:headEnd len="sm" w="sm" type="none"/>
              <a:tailEnd len="sm" w="sm" type="none"/>
            </a:ln>
          </p:spPr>
        </p:cxnSp>
        <p:sp>
          <p:nvSpPr>
            <p:cNvPr id="231" name="Google Shape;231;p8"/>
            <p:cNvSpPr/>
            <p:nvPr/>
          </p:nvSpPr>
          <p:spPr>
            <a:xfrm>
              <a:off x="0" y="2458605"/>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txBox="1"/>
            <p:nvPr/>
          </p:nvSpPr>
          <p:spPr>
            <a:xfrm>
              <a:off x="0" y="2458605"/>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	Determine which predictors are important for a live birth</a:t>
              </a:r>
              <a:endParaRPr/>
            </a:p>
          </p:txBody>
        </p:sp>
        <p:cxnSp>
          <p:nvCxnSpPr>
            <p:cNvPr id="233" name="Google Shape;233;p8"/>
            <p:cNvCxnSpPr/>
            <p:nvPr/>
          </p:nvCxnSpPr>
          <p:spPr>
            <a:xfrm>
              <a:off x="0" y="3277340"/>
              <a:ext cx="5886291" cy="0"/>
            </a:xfrm>
            <a:prstGeom prst="straightConnector1">
              <a:avLst/>
            </a:prstGeom>
            <a:solidFill>
              <a:srgbClr val="E15045"/>
            </a:solidFill>
            <a:ln cap="rnd" cmpd="sng" w="19050">
              <a:solidFill>
                <a:srgbClr val="E15045"/>
              </a:solidFill>
              <a:prstDash val="solid"/>
              <a:round/>
              <a:headEnd len="sm" w="sm" type="none"/>
              <a:tailEnd len="sm" w="sm" type="none"/>
            </a:ln>
          </p:spPr>
        </p:cxnSp>
        <p:sp>
          <p:nvSpPr>
            <p:cNvPr id="234" name="Google Shape;234;p8"/>
            <p:cNvSpPr/>
            <p:nvPr/>
          </p:nvSpPr>
          <p:spPr>
            <a:xfrm>
              <a:off x="0" y="3277340"/>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txBox="1"/>
            <p:nvPr/>
          </p:nvSpPr>
          <p:spPr>
            <a:xfrm>
              <a:off x="0" y="3277340"/>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	Determine which features are important to predict if newborns have abnormal conditions</a:t>
              </a:r>
              <a:endParaRPr/>
            </a:p>
          </p:txBody>
        </p:sp>
        <p:cxnSp>
          <p:nvCxnSpPr>
            <p:cNvPr id="236" name="Google Shape;236;p8"/>
            <p:cNvCxnSpPr/>
            <p:nvPr/>
          </p:nvCxnSpPr>
          <p:spPr>
            <a:xfrm>
              <a:off x="0" y="4096075"/>
              <a:ext cx="5886291" cy="0"/>
            </a:xfrm>
            <a:prstGeom prst="straightConnector1">
              <a:avLst/>
            </a:prstGeom>
            <a:solidFill>
              <a:srgbClr val="467BCF"/>
            </a:solidFill>
            <a:ln cap="rnd" cmpd="sng" w="19050">
              <a:solidFill>
                <a:srgbClr val="467BCF"/>
              </a:solidFill>
              <a:prstDash val="solid"/>
              <a:round/>
              <a:headEnd len="sm" w="sm" type="none"/>
              <a:tailEnd len="sm" w="sm" type="none"/>
            </a:ln>
          </p:spPr>
        </p:cxnSp>
        <p:sp>
          <p:nvSpPr>
            <p:cNvPr id="237" name="Google Shape;237;p8"/>
            <p:cNvSpPr/>
            <p:nvPr/>
          </p:nvSpPr>
          <p:spPr>
            <a:xfrm>
              <a:off x="0" y="4096075"/>
              <a:ext cx="5886291" cy="818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txBox="1"/>
            <p:nvPr/>
          </p:nvSpPr>
          <p:spPr>
            <a:xfrm>
              <a:off x="0" y="4096075"/>
              <a:ext cx="5886291" cy="81873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	Determine which features are important to predict if newborns have congenital anomalies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天体">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天体">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2020-11-11T02:52:15Z</dcterms:created>
  <dc:creator>Yifan Wang</dc:creator>
</cp:coreProperties>
</file>