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9" r:id="rId5"/>
    <p:sldId id="268" r:id="rId6"/>
    <p:sldId id="258" r:id="rId7"/>
    <p:sldId id="260" r:id="rId8"/>
    <p:sldId id="262" r:id="rId9"/>
    <p:sldId id="264" r:id="rId10"/>
    <p:sldId id="273" r:id="rId11"/>
    <p:sldId id="266" r:id="rId12"/>
    <p:sldId id="272" r:id="rId13"/>
    <p:sldId id="265" r:id="rId14"/>
    <p:sldId id="270" r:id="rId15"/>
    <p:sldId id="263" r:id="rId16"/>
    <p:sldId id="271" r:id="rId17"/>
    <p:sldId id="26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/>
    <p:restoredTop sz="94652"/>
  </p:normalViewPr>
  <p:slideViewPr>
    <p:cSldViewPr snapToGrid="0">
      <p:cViewPr varScale="1">
        <p:scale>
          <a:sx n="86" d="100"/>
          <a:sy n="86" d="100"/>
        </p:scale>
        <p:origin x="968" y="192"/>
      </p:cViewPr>
      <p:guideLst/>
    </p:cSldViewPr>
  </p:slideViewPr>
  <p:outlineViewPr>
    <p:cViewPr>
      <p:scale>
        <a:sx n="33" d="100"/>
        <a:sy n="33" d="100"/>
      </p:scale>
      <p:origin x="0" y="-5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2B4D5-1250-404B-A9CF-E21DA7DD0113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2F8CFAB-CE81-4FB8-8C70-EBAF7AFBA0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Extracted from .</a:t>
          </a:r>
          <a:r>
            <a:rPr lang="en-US" dirty="0" err="1"/>
            <a:t>json</a:t>
          </a:r>
          <a:r>
            <a:rPr lang="en-US" dirty="0"/>
            <a:t> file into .csv file with 15 columns and 192544 rows</a:t>
          </a:r>
        </a:p>
      </dgm:t>
    </dgm:pt>
    <dgm:pt modelId="{9037130F-37EF-492B-A488-F3ECC8737D8C}" type="parTrans" cxnId="{41A746BD-FB25-4343-AB0D-2604AD609B13}">
      <dgm:prSet/>
      <dgm:spPr/>
      <dgm:t>
        <a:bodyPr/>
        <a:lstStyle/>
        <a:p>
          <a:endParaRPr lang="en-US"/>
        </a:p>
      </dgm:t>
    </dgm:pt>
    <dgm:pt modelId="{41B54BFE-B686-4422-A415-DABD0BC380C6}" type="sibTrans" cxnId="{41A746BD-FB25-4343-AB0D-2604AD609B1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7004022-9557-4196-A30F-30925DF19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raw in the data records one transaction. There are 105508 customers and 5850 kinds of product are included.  </a:t>
          </a:r>
        </a:p>
      </dgm:t>
    </dgm:pt>
    <dgm:pt modelId="{E50B4F4A-31D6-4C79-9586-0928D2F2D2CB}" type="parTrans" cxnId="{2AE7BFC4-C581-477B-877B-AD365D8CDD39}">
      <dgm:prSet/>
      <dgm:spPr/>
      <dgm:t>
        <a:bodyPr/>
        <a:lstStyle/>
        <a:p>
          <a:endParaRPr lang="en-US"/>
        </a:p>
      </dgm:t>
    </dgm:pt>
    <dgm:pt modelId="{001DDC3A-A69E-469E-8ECF-BBAF240AA4FC}" type="sibTrans" cxnId="{2AE7BFC4-C581-477B-877B-AD365D8CDD39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D69ADE6F-DFE3-4192-A128-9F8D65A6B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Filled missing values in numeric variables with means , eliminated outliers in age, filled missing category values with the most common ones.</a:t>
          </a:r>
        </a:p>
      </dgm:t>
    </dgm:pt>
    <dgm:pt modelId="{A958DD74-DAFB-46D6-AB7B-B08C97571924}" type="parTrans" cxnId="{8AAAA5B5-3DD7-4710-8866-A4C9AF4D3EBE}">
      <dgm:prSet/>
      <dgm:spPr/>
      <dgm:t>
        <a:bodyPr/>
        <a:lstStyle/>
        <a:p>
          <a:endParaRPr lang="en-US"/>
        </a:p>
      </dgm:t>
    </dgm:pt>
    <dgm:pt modelId="{AABAF377-E32D-4128-9F2C-12C47F37867B}" type="sibTrans" cxnId="{8AAAA5B5-3DD7-4710-8866-A4C9AF4D3EB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03FB332D-E9C0-4606-AAE5-03FA88B3AD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“</a:t>
          </a:r>
          <a:r>
            <a:rPr lang="en-US" dirty="0" err="1"/>
            <a:t>review_date</a:t>
          </a:r>
          <a:r>
            <a:rPr lang="en-US" dirty="0"/>
            <a:t>” won’t make sense in our analysis, so we removed it from the original dataset. </a:t>
          </a:r>
        </a:p>
      </dgm:t>
    </dgm:pt>
    <dgm:pt modelId="{511CAB26-34E1-4A15-B2FF-32F3809B09BF}" type="parTrans" cxnId="{16414051-0FAF-4D14-A302-D965774154B7}">
      <dgm:prSet/>
      <dgm:spPr/>
      <dgm:t>
        <a:bodyPr/>
        <a:lstStyle/>
        <a:p>
          <a:endParaRPr lang="en-US"/>
        </a:p>
      </dgm:t>
    </dgm:pt>
    <dgm:pt modelId="{9A522DBC-E06A-4306-901D-1188B1519BE6}" type="sibTrans" cxnId="{16414051-0FAF-4D14-A302-D965774154B7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B74DD868-0C4F-4812-AE9F-4435C5B9F406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The format of height doesn’t work well in data processing.  We extracted numbers and transformed them into integer with units of centimeter.</a:t>
          </a:r>
        </a:p>
      </dgm:t>
    </dgm:pt>
    <dgm:pt modelId="{7A8C91D1-B280-417A-A3CD-F463FF0A07F6}" type="parTrans" cxnId="{DC37DF63-B837-4F2D-B27F-EDEF495100B6}">
      <dgm:prSet/>
      <dgm:spPr/>
      <dgm:t>
        <a:bodyPr/>
        <a:lstStyle/>
        <a:p>
          <a:endParaRPr lang="en-US"/>
        </a:p>
      </dgm:t>
    </dgm:pt>
    <dgm:pt modelId="{A0BB2312-9517-4F87-8592-9A624702D0FB}" type="sibTrans" cxnId="{DC37DF63-B837-4F2D-B27F-EDEF495100B6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C0096563-DA56-4C43-B700-A2C3A47E63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“weight” contains “</a:t>
          </a:r>
          <a:r>
            <a:rPr lang="en-US" dirty="0" err="1"/>
            <a:t>lbs</a:t>
          </a:r>
          <a:r>
            <a:rPr lang="en-US" dirty="0"/>
            <a:t>” in the value, so we removed “</a:t>
          </a:r>
          <a:r>
            <a:rPr lang="en-US" dirty="0" err="1"/>
            <a:t>lbs</a:t>
          </a:r>
          <a:r>
            <a:rPr lang="en-US" dirty="0"/>
            <a:t>” from the values and only kept its number.</a:t>
          </a:r>
        </a:p>
      </dgm:t>
    </dgm:pt>
    <dgm:pt modelId="{54E4006E-5E66-4901-B665-8B3216BD87E9}" type="parTrans" cxnId="{C240689B-0721-45E7-B460-4CB64FE334BC}">
      <dgm:prSet/>
      <dgm:spPr/>
      <dgm:t>
        <a:bodyPr/>
        <a:lstStyle/>
        <a:p>
          <a:endParaRPr lang="en-US"/>
        </a:p>
      </dgm:t>
    </dgm:pt>
    <dgm:pt modelId="{0997AB8D-D808-48FB-B2E8-B5EF01145807}" type="sibTrans" cxnId="{C240689B-0721-45E7-B460-4CB64FE334BC}">
      <dgm:prSet phldrT="6"/>
      <dgm:spPr/>
      <dgm:t>
        <a:bodyPr/>
        <a:lstStyle/>
        <a:p>
          <a:endParaRPr lang="en-US"/>
        </a:p>
      </dgm:t>
    </dgm:pt>
    <dgm:pt modelId="{00C46248-05A4-49B2-A7D7-172E7DC3E7F4}">
      <dgm:prSet/>
      <dgm:spPr/>
      <dgm:t>
        <a:bodyPr/>
        <a:lstStyle/>
        <a:p>
          <a:r>
            <a:rPr lang="en-US" b="0" dirty="0"/>
            <a:t>Add a new column named “attitude” with logical value 0 and  set rating that lower than or equal 5 to logical value 0, rating that greater than 5 to logical value 1.</a:t>
          </a:r>
          <a:endParaRPr lang="en-US" dirty="0"/>
        </a:p>
      </dgm:t>
    </dgm:pt>
    <dgm:pt modelId="{CE43DA0B-4A0A-42B5-9BDB-95092F651F99}" type="parTrans" cxnId="{1D26D2A9-0763-4907-AF0B-B92284320B1E}">
      <dgm:prSet/>
      <dgm:spPr/>
      <dgm:t>
        <a:bodyPr/>
        <a:lstStyle/>
        <a:p>
          <a:endParaRPr lang="en-US"/>
        </a:p>
      </dgm:t>
    </dgm:pt>
    <dgm:pt modelId="{F01BA311-EF6A-49D3-9114-175454B58F13}" type="sibTrans" cxnId="{1D26D2A9-0763-4907-AF0B-B92284320B1E}">
      <dgm:prSet/>
      <dgm:spPr/>
      <dgm:t>
        <a:bodyPr/>
        <a:lstStyle/>
        <a:p>
          <a:endParaRPr lang="en-US"/>
        </a:p>
      </dgm:t>
    </dgm:pt>
    <dgm:pt modelId="{20B730C7-A905-4754-A9B9-8FFE8F24E5C8}" type="pres">
      <dgm:prSet presAssocID="{5B32B4D5-1250-404B-A9CF-E21DA7DD0113}" presName="Name0" presStyleCnt="0">
        <dgm:presLayoutVars>
          <dgm:dir/>
          <dgm:resizeHandles val="exact"/>
        </dgm:presLayoutVars>
      </dgm:prSet>
      <dgm:spPr/>
    </dgm:pt>
    <dgm:pt modelId="{CA2225C5-E674-4DCD-8F66-434060F267C8}" type="pres">
      <dgm:prSet presAssocID="{B2F8CFAB-CE81-4FB8-8C70-EBAF7AFBA025}" presName="node" presStyleLbl="node1" presStyleIdx="0" presStyleCnt="7">
        <dgm:presLayoutVars>
          <dgm:bulletEnabled val="1"/>
        </dgm:presLayoutVars>
      </dgm:prSet>
      <dgm:spPr/>
    </dgm:pt>
    <dgm:pt modelId="{EE0A5F87-B867-4785-A167-66783D883EB4}" type="pres">
      <dgm:prSet presAssocID="{41B54BFE-B686-4422-A415-DABD0BC380C6}" presName="sibTrans" presStyleLbl="sibTrans1D1" presStyleIdx="0" presStyleCnt="6"/>
      <dgm:spPr/>
    </dgm:pt>
    <dgm:pt modelId="{31AFCA79-1812-477A-8C06-8516B7CBA1D3}" type="pres">
      <dgm:prSet presAssocID="{41B54BFE-B686-4422-A415-DABD0BC380C6}" presName="connectorText" presStyleLbl="sibTrans1D1" presStyleIdx="0" presStyleCnt="6"/>
      <dgm:spPr/>
    </dgm:pt>
    <dgm:pt modelId="{72999BE0-B36E-4F54-8044-1C3E7D3B7B29}" type="pres">
      <dgm:prSet presAssocID="{67004022-9557-4196-A30F-30925DF1953C}" presName="node" presStyleLbl="node1" presStyleIdx="1" presStyleCnt="7">
        <dgm:presLayoutVars>
          <dgm:bulletEnabled val="1"/>
        </dgm:presLayoutVars>
      </dgm:prSet>
      <dgm:spPr/>
    </dgm:pt>
    <dgm:pt modelId="{74DF78A1-BA75-4B38-885C-AE39C2A712B1}" type="pres">
      <dgm:prSet presAssocID="{001DDC3A-A69E-469E-8ECF-BBAF240AA4FC}" presName="sibTrans" presStyleLbl="sibTrans1D1" presStyleIdx="1" presStyleCnt="6"/>
      <dgm:spPr/>
    </dgm:pt>
    <dgm:pt modelId="{5360B52F-F8B9-437F-BE39-CD17642E82BA}" type="pres">
      <dgm:prSet presAssocID="{001DDC3A-A69E-469E-8ECF-BBAF240AA4FC}" presName="connectorText" presStyleLbl="sibTrans1D1" presStyleIdx="1" presStyleCnt="6"/>
      <dgm:spPr/>
    </dgm:pt>
    <dgm:pt modelId="{75D6D239-D2D3-46AC-BF11-FFAB910B71F3}" type="pres">
      <dgm:prSet presAssocID="{D69ADE6F-DFE3-4192-A128-9F8D65A6BD2A}" presName="node" presStyleLbl="node1" presStyleIdx="2" presStyleCnt="7">
        <dgm:presLayoutVars>
          <dgm:bulletEnabled val="1"/>
        </dgm:presLayoutVars>
      </dgm:prSet>
      <dgm:spPr/>
    </dgm:pt>
    <dgm:pt modelId="{CE93CCEB-4330-4801-BE20-9C78FAEADE8F}" type="pres">
      <dgm:prSet presAssocID="{AABAF377-E32D-4128-9F2C-12C47F37867B}" presName="sibTrans" presStyleLbl="sibTrans1D1" presStyleIdx="2" presStyleCnt="6"/>
      <dgm:spPr/>
    </dgm:pt>
    <dgm:pt modelId="{9DDFFB7B-48FD-43F7-90BF-D95104FC4F64}" type="pres">
      <dgm:prSet presAssocID="{AABAF377-E32D-4128-9F2C-12C47F37867B}" presName="connectorText" presStyleLbl="sibTrans1D1" presStyleIdx="2" presStyleCnt="6"/>
      <dgm:spPr/>
    </dgm:pt>
    <dgm:pt modelId="{86880A62-CBD1-4563-A66D-07F5AA55DCF2}" type="pres">
      <dgm:prSet presAssocID="{03FB332D-E9C0-4606-AAE5-03FA88B3AD0D}" presName="node" presStyleLbl="node1" presStyleIdx="3" presStyleCnt="7">
        <dgm:presLayoutVars>
          <dgm:bulletEnabled val="1"/>
        </dgm:presLayoutVars>
      </dgm:prSet>
      <dgm:spPr/>
    </dgm:pt>
    <dgm:pt modelId="{A4DB70EA-93F3-4108-A847-1D3AE03BC93E}" type="pres">
      <dgm:prSet presAssocID="{9A522DBC-E06A-4306-901D-1188B1519BE6}" presName="sibTrans" presStyleLbl="sibTrans1D1" presStyleIdx="3" presStyleCnt="6"/>
      <dgm:spPr/>
    </dgm:pt>
    <dgm:pt modelId="{FEE26FB1-A920-4A8D-AF05-00050CF218B2}" type="pres">
      <dgm:prSet presAssocID="{9A522DBC-E06A-4306-901D-1188B1519BE6}" presName="connectorText" presStyleLbl="sibTrans1D1" presStyleIdx="3" presStyleCnt="6"/>
      <dgm:spPr/>
    </dgm:pt>
    <dgm:pt modelId="{17234571-C8E6-4926-919B-0424810063F1}" type="pres">
      <dgm:prSet presAssocID="{B74DD868-0C4F-4812-AE9F-4435C5B9F406}" presName="node" presStyleLbl="node1" presStyleIdx="4" presStyleCnt="7">
        <dgm:presLayoutVars>
          <dgm:bulletEnabled val="1"/>
        </dgm:presLayoutVars>
      </dgm:prSet>
      <dgm:spPr/>
    </dgm:pt>
    <dgm:pt modelId="{0213B96F-8A6D-4881-9F7A-6E6D7642690C}" type="pres">
      <dgm:prSet presAssocID="{A0BB2312-9517-4F87-8592-9A624702D0FB}" presName="sibTrans" presStyleLbl="sibTrans1D1" presStyleIdx="4" presStyleCnt="6"/>
      <dgm:spPr/>
    </dgm:pt>
    <dgm:pt modelId="{15220A97-930F-4651-AA98-F8F0644F4AD1}" type="pres">
      <dgm:prSet presAssocID="{A0BB2312-9517-4F87-8592-9A624702D0FB}" presName="connectorText" presStyleLbl="sibTrans1D1" presStyleIdx="4" presStyleCnt="6"/>
      <dgm:spPr/>
    </dgm:pt>
    <dgm:pt modelId="{149E0338-DC18-497A-A067-CC4AF962D4C0}" type="pres">
      <dgm:prSet presAssocID="{C0096563-DA56-4C43-B700-A2C3A47E63B0}" presName="node" presStyleLbl="node1" presStyleIdx="5" presStyleCnt="7">
        <dgm:presLayoutVars>
          <dgm:bulletEnabled val="1"/>
        </dgm:presLayoutVars>
      </dgm:prSet>
      <dgm:spPr/>
    </dgm:pt>
    <dgm:pt modelId="{43885E3C-6650-40B8-9207-ACAFCBB09F56}" type="pres">
      <dgm:prSet presAssocID="{0997AB8D-D808-48FB-B2E8-B5EF01145807}" presName="sibTrans" presStyleLbl="sibTrans1D1" presStyleIdx="5" presStyleCnt="6"/>
      <dgm:spPr/>
    </dgm:pt>
    <dgm:pt modelId="{01AC5EA0-B267-4D0B-9BB3-DA77A83C15DD}" type="pres">
      <dgm:prSet presAssocID="{0997AB8D-D808-48FB-B2E8-B5EF01145807}" presName="connectorText" presStyleLbl="sibTrans1D1" presStyleIdx="5" presStyleCnt="6"/>
      <dgm:spPr/>
    </dgm:pt>
    <dgm:pt modelId="{B8AA5104-198D-4CF3-8E54-64C4CAF54035}" type="pres">
      <dgm:prSet presAssocID="{00C46248-05A4-49B2-A7D7-172E7DC3E7F4}" presName="node" presStyleLbl="node1" presStyleIdx="6" presStyleCnt="7">
        <dgm:presLayoutVars>
          <dgm:bulletEnabled val="1"/>
        </dgm:presLayoutVars>
      </dgm:prSet>
      <dgm:spPr/>
    </dgm:pt>
  </dgm:ptLst>
  <dgm:cxnLst>
    <dgm:cxn modelId="{D0182801-2468-4781-9B32-AFFF70B0DC2B}" type="presOf" srcId="{0997AB8D-D808-48FB-B2E8-B5EF01145807}" destId="{01AC5EA0-B267-4D0B-9BB3-DA77A83C15DD}" srcOrd="1" destOrd="0" presId="urn:microsoft.com/office/officeart/2016/7/layout/RepeatingBendingProcessNew"/>
    <dgm:cxn modelId="{AECEA520-B468-442C-8E35-0B425B66C445}" type="presOf" srcId="{B74DD868-0C4F-4812-AE9F-4435C5B9F406}" destId="{17234571-C8E6-4926-919B-0424810063F1}" srcOrd="0" destOrd="0" presId="urn:microsoft.com/office/officeart/2016/7/layout/RepeatingBendingProcessNew"/>
    <dgm:cxn modelId="{ED388322-6E52-4783-B9F4-7C3641AB9D8B}" type="presOf" srcId="{A0BB2312-9517-4F87-8592-9A624702D0FB}" destId="{15220A97-930F-4651-AA98-F8F0644F4AD1}" srcOrd="1" destOrd="0" presId="urn:microsoft.com/office/officeart/2016/7/layout/RepeatingBendingProcessNew"/>
    <dgm:cxn modelId="{262C742F-9010-4927-AC92-39DCA30EB0B5}" type="presOf" srcId="{9A522DBC-E06A-4306-901D-1188B1519BE6}" destId="{FEE26FB1-A920-4A8D-AF05-00050CF218B2}" srcOrd="1" destOrd="0" presId="urn:microsoft.com/office/officeart/2016/7/layout/RepeatingBendingProcessNew"/>
    <dgm:cxn modelId="{E1F0D734-B3F9-4A20-93A0-BEFCEAEEE28C}" type="presOf" srcId="{5B32B4D5-1250-404B-A9CF-E21DA7DD0113}" destId="{20B730C7-A905-4754-A9B9-8FFE8F24E5C8}" srcOrd="0" destOrd="0" presId="urn:microsoft.com/office/officeart/2016/7/layout/RepeatingBendingProcessNew"/>
    <dgm:cxn modelId="{CEC64037-839B-4F28-8E15-AB0AA8695D10}" type="presOf" srcId="{A0BB2312-9517-4F87-8592-9A624702D0FB}" destId="{0213B96F-8A6D-4881-9F7A-6E6D7642690C}" srcOrd="0" destOrd="0" presId="urn:microsoft.com/office/officeart/2016/7/layout/RepeatingBendingProcessNew"/>
    <dgm:cxn modelId="{16414051-0FAF-4D14-A302-D965774154B7}" srcId="{5B32B4D5-1250-404B-A9CF-E21DA7DD0113}" destId="{03FB332D-E9C0-4606-AAE5-03FA88B3AD0D}" srcOrd="3" destOrd="0" parTransId="{511CAB26-34E1-4A15-B2FF-32F3809B09BF}" sibTransId="{9A522DBC-E06A-4306-901D-1188B1519BE6}"/>
    <dgm:cxn modelId="{97CA7D58-1F50-4983-B7CC-84B0A0D340F4}" type="presOf" srcId="{67004022-9557-4196-A30F-30925DF1953C}" destId="{72999BE0-B36E-4F54-8044-1C3E7D3B7B29}" srcOrd="0" destOrd="0" presId="urn:microsoft.com/office/officeart/2016/7/layout/RepeatingBendingProcessNew"/>
    <dgm:cxn modelId="{ED1A375C-CF36-4694-88B5-B365A3BF5A84}" type="presOf" srcId="{9A522DBC-E06A-4306-901D-1188B1519BE6}" destId="{A4DB70EA-93F3-4108-A847-1D3AE03BC93E}" srcOrd="0" destOrd="0" presId="urn:microsoft.com/office/officeart/2016/7/layout/RepeatingBendingProcessNew"/>
    <dgm:cxn modelId="{FED11060-73F1-4082-BBA4-24AF458BC51C}" type="presOf" srcId="{AABAF377-E32D-4128-9F2C-12C47F37867B}" destId="{CE93CCEB-4330-4801-BE20-9C78FAEADE8F}" srcOrd="0" destOrd="0" presId="urn:microsoft.com/office/officeart/2016/7/layout/RepeatingBendingProcessNew"/>
    <dgm:cxn modelId="{DC37DF63-B837-4F2D-B27F-EDEF495100B6}" srcId="{5B32B4D5-1250-404B-A9CF-E21DA7DD0113}" destId="{B74DD868-0C4F-4812-AE9F-4435C5B9F406}" srcOrd="4" destOrd="0" parTransId="{7A8C91D1-B280-417A-A3CD-F463FF0A07F6}" sibTransId="{A0BB2312-9517-4F87-8592-9A624702D0FB}"/>
    <dgm:cxn modelId="{61106867-0ACB-406E-9A4F-F7E3B84C0D69}" type="presOf" srcId="{41B54BFE-B686-4422-A415-DABD0BC380C6}" destId="{31AFCA79-1812-477A-8C06-8516B7CBA1D3}" srcOrd="1" destOrd="0" presId="urn:microsoft.com/office/officeart/2016/7/layout/RepeatingBendingProcessNew"/>
    <dgm:cxn modelId="{AA8F9887-D1F5-4812-8037-03CF86DA825B}" type="presOf" srcId="{03FB332D-E9C0-4606-AAE5-03FA88B3AD0D}" destId="{86880A62-CBD1-4563-A66D-07F5AA55DCF2}" srcOrd="0" destOrd="0" presId="urn:microsoft.com/office/officeart/2016/7/layout/RepeatingBendingProcessNew"/>
    <dgm:cxn modelId="{C240689B-0721-45E7-B460-4CB64FE334BC}" srcId="{5B32B4D5-1250-404B-A9CF-E21DA7DD0113}" destId="{C0096563-DA56-4C43-B700-A2C3A47E63B0}" srcOrd="5" destOrd="0" parTransId="{54E4006E-5E66-4901-B665-8B3216BD87E9}" sibTransId="{0997AB8D-D808-48FB-B2E8-B5EF01145807}"/>
    <dgm:cxn modelId="{888382A0-64F9-44C9-9B8B-B53C1F6B337D}" type="presOf" srcId="{AABAF377-E32D-4128-9F2C-12C47F37867B}" destId="{9DDFFB7B-48FD-43F7-90BF-D95104FC4F64}" srcOrd="1" destOrd="0" presId="urn:microsoft.com/office/officeart/2016/7/layout/RepeatingBendingProcessNew"/>
    <dgm:cxn modelId="{A3A417A7-BB8B-4CE5-928C-01E310DFE5BA}" type="presOf" srcId="{D69ADE6F-DFE3-4192-A128-9F8D65A6BD2A}" destId="{75D6D239-D2D3-46AC-BF11-FFAB910B71F3}" srcOrd="0" destOrd="0" presId="urn:microsoft.com/office/officeart/2016/7/layout/RepeatingBendingProcessNew"/>
    <dgm:cxn modelId="{1D26D2A9-0763-4907-AF0B-B92284320B1E}" srcId="{5B32B4D5-1250-404B-A9CF-E21DA7DD0113}" destId="{00C46248-05A4-49B2-A7D7-172E7DC3E7F4}" srcOrd="6" destOrd="0" parTransId="{CE43DA0B-4A0A-42B5-9BDB-95092F651F99}" sibTransId="{F01BA311-EF6A-49D3-9114-175454B58F13}"/>
    <dgm:cxn modelId="{8AAAA5B5-3DD7-4710-8866-A4C9AF4D3EBE}" srcId="{5B32B4D5-1250-404B-A9CF-E21DA7DD0113}" destId="{D69ADE6F-DFE3-4192-A128-9F8D65A6BD2A}" srcOrd="2" destOrd="0" parTransId="{A958DD74-DAFB-46D6-AB7B-B08C97571924}" sibTransId="{AABAF377-E32D-4128-9F2C-12C47F37867B}"/>
    <dgm:cxn modelId="{41A746BD-FB25-4343-AB0D-2604AD609B13}" srcId="{5B32B4D5-1250-404B-A9CF-E21DA7DD0113}" destId="{B2F8CFAB-CE81-4FB8-8C70-EBAF7AFBA025}" srcOrd="0" destOrd="0" parTransId="{9037130F-37EF-492B-A488-F3ECC8737D8C}" sibTransId="{41B54BFE-B686-4422-A415-DABD0BC380C6}"/>
    <dgm:cxn modelId="{2AE7BFC4-C581-477B-877B-AD365D8CDD39}" srcId="{5B32B4D5-1250-404B-A9CF-E21DA7DD0113}" destId="{67004022-9557-4196-A30F-30925DF1953C}" srcOrd="1" destOrd="0" parTransId="{E50B4F4A-31D6-4C79-9586-0928D2F2D2CB}" sibTransId="{001DDC3A-A69E-469E-8ECF-BBAF240AA4FC}"/>
    <dgm:cxn modelId="{A650EACB-9DCB-4231-B7E4-707F200F1279}" type="presOf" srcId="{B2F8CFAB-CE81-4FB8-8C70-EBAF7AFBA025}" destId="{CA2225C5-E674-4DCD-8F66-434060F267C8}" srcOrd="0" destOrd="0" presId="urn:microsoft.com/office/officeart/2016/7/layout/RepeatingBendingProcessNew"/>
    <dgm:cxn modelId="{E9F3C2D1-1FD0-4D23-B31A-63CD92C84628}" type="presOf" srcId="{41B54BFE-B686-4422-A415-DABD0BC380C6}" destId="{EE0A5F87-B867-4785-A167-66783D883EB4}" srcOrd="0" destOrd="0" presId="urn:microsoft.com/office/officeart/2016/7/layout/RepeatingBendingProcessNew"/>
    <dgm:cxn modelId="{BE50F4D9-407D-40A9-94E0-3F58A3797AB6}" type="presOf" srcId="{001DDC3A-A69E-469E-8ECF-BBAF240AA4FC}" destId="{5360B52F-F8B9-437F-BE39-CD17642E82BA}" srcOrd="1" destOrd="0" presId="urn:microsoft.com/office/officeart/2016/7/layout/RepeatingBendingProcessNew"/>
    <dgm:cxn modelId="{D3D37ADD-FC63-48F3-8292-92A08EEE06C8}" type="presOf" srcId="{0997AB8D-D808-48FB-B2E8-B5EF01145807}" destId="{43885E3C-6650-40B8-9207-ACAFCBB09F56}" srcOrd="0" destOrd="0" presId="urn:microsoft.com/office/officeart/2016/7/layout/RepeatingBendingProcessNew"/>
    <dgm:cxn modelId="{557C0FF4-273C-49FC-B007-AFBE3EC5BBAC}" type="presOf" srcId="{001DDC3A-A69E-469E-8ECF-BBAF240AA4FC}" destId="{74DF78A1-BA75-4B38-885C-AE39C2A712B1}" srcOrd="0" destOrd="0" presId="urn:microsoft.com/office/officeart/2016/7/layout/RepeatingBendingProcessNew"/>
    <dgm:cxn modelId="{18ED4FFE-0863-4A8D-B3D2-48F70561971B}" type="presOf" srcId="{00C46248-05A4-49B2-A7D7-172E7DC3E7F4}" destId="{B8AA5104-198D-4CF3-8E54-64C4CAF54035}" srcOrd="0" destOrd="0" presId="urn:microsoft.com/office/officeart/2016/7/layout/RepeatingBendingProcessNew"/>
    <dgm:cxn modelId="{7AA4A9FE-BD8F-4260-87B8-A4699E63308D}" type="presOf" srcId="{C0096563-DA56-4C43-B700-A2C3A47E63B0}" destId="{149E0338-DC18-497A-A067-CC4AF962D4C0}" srcOrd="0" destOrd="0" presId="urn:microsoft.com/office/officeart/2016/7/layout/RepeatingBendingProcessNew"/>
    <dgm:cxn modelId="{33CCAF77-A05B-4773-BB3C-0A8D418B0E42}" type="presParOf" srcId="{20B730C7-A905-4754-A9B9-8FFE8F24E5C8}" destId="{CA2225C5-E674-4DCD-8F66-434060F267C8}" srcOrd="0" destOrd="0" presId="urn:microsoft.com/office/officeart/2016/7/layout/RepeatingBendingProcessNew"/>
    <dgm:cxn modelId="{7BF41398-87EE-425A-A5EE-DC317ABDD280}" type="presParOf" srcId="{20B730C7-A905-4754-A9B9-8FFE8F24E5C8}" destId="{EE0A5F87-B867-4785-A167-66783D883EB4}" srcOrd="1" destOrd="0" presId="urn:microsoft.com/office/officeart/2016/7/layout/RepeatingBendingProcessNew"/>
    <dgm:cxn modelId="{37C578F4-31D8-46EC-AAC0-F5D4B09A3F7F}" type="presParOf" srcId="{EE0A5F87-B867-4785-A167-66783D883EB4}" destId="{31AFCA79-1812-477A-8C06-8516B7CBA1D3}" srcOrd="0" destOrd="0" presId="urn:microsoft.com/office/officeart/2016/7/layout/RepeatingBendingProcessNew"/>
    <dgm:cxn modelId="{266CD7B8-43A3-406F-9D4F-BBF0EE76B8C1}" type="presParOf" srcId="{20B730C7-A905-4754-A9B9-8FFE8F24E5C8}" destId="{72999BE0-B36E-4F54-8044-1C3E7D3B7B29}" srcOrd="2" destOrd="0" presId="urn:microsoft.com/office/officeart/2016/7/layout/RepeatingBendingProcessNew"/>
    <dgm:cxn modelId="{99D6D8FF-424F-483B-9CD3-29F921188C58}" type="presParOf" srcId="{20B730C7-A905-4754-A9B9-8FFE8F24E5C8}" destId="{74DF78A1-BA75-4B38-885C-AE39C2A712B1}" srcOrd="3" destOrd="0" presId="urn:microsoft.com/office/officeart/2016/7/layout/RepeatingBendingProcessNew"/>
    <dgm:cxn modelId="{AEEA021B-D317-41ED-BC28-5A3E2F8AFCF3}" type="presParOf" srcId="{74DF78A1-BA75-4B38-885C-AE39C2A712B1}" destId="{5360B52F-F8B9-437F-BE39-CD17642E82BA}" srcOrd="0" destOrd="0" presId="urn:microsoft.com/office/officeart/2016/7/layout/RepeatingBendingProcessNew"/>
    <dgm:cxn modelId="{733947CA-CDA1-4A6B-9D5B-108B1DD366FA}" type="presParOf" srcId="{20B730C7-A905-4754-A9B9-8FFE8F24E5C8}" destId="{75D6D239-D2D3-46AC-BF11-FFAB910B71F3}" srcOrd="4" destOrd="0" presId="urn:microsoft.com/office/officeart/2016/7/layout/RepeatingBendingProcessNew"/>
    <dgm:cxn modelId="{570AE08D-8F1E-41DE-BB51-0FEB453A042E}" type="presParOf" srcId="{20B730C7-A905-4754-A9B9-8FFE8F24E5C8}" destId="{CE93CCEB-4330-4801-BE20-9C78FAEADE8F}" srcOrd="5" destOrd="0" presId="urn:microsoft.com/office/officeart/2016/7/layout/RepeatingBendingProcessNew"/>
    <dgm:cxn modelId="{9DDB8A57-2C8F-4407-A627-60163AF0EE87}" type="presParOf" srcId="{CE93CCEB-4330-4801-BE20-9C78FAEADE8F}" destId="{9DDFFB7B-48FD-43F7-90BF-D95104FC4F64}" srcOrd="0" destOrd="0" presId="urn:microsoft.com/office/officeart/2016/7/layout/RepeatingBendingProcessNew"/>
    <dgm:cxn modelId="{04D2E62C-2FCC-4652-988C-B7F714B57C85}" type="presParOf" srcId="{20B730C7-A905-4754-A9B9-8FFE8F24E5C8}" destId="{86880A62-CBD1-4563-A66D-07F5AA55DCF2}" srcOrd="6" destOrd="0" presId="urn:microsoft.com/office/officeart/2016/7/layout/RepeatingBendingProcessNew"/>
    <dgm:cxn modelId="{C7B1CF42-3B70-447A-A827-BE4BE42B22D3}" type="presParOf" srcId="{20B730C7-A905-4754-A9B9-8FFE8F24E5C8}" destId="{A4DB70EA-93F3-4108-A847-1D3AE03BC93E}" srcOrd="7" destOrd="0" presId="urn:microsoft.com/office/officeart/2016/7/layout/RepeatingBendingProcessNew"/>
    <dgm:cxn modelId="{28A43D78-6D75-4AAB-BC99-199B0D997852}" type="presParOf" srcId="{A4DB70EA-93F3-4108-A847-1D3AE03BC93E}" destId="{FEE26FB1-A920-4A8D-AF05-00050CF218B2}" srcOrd="0" destOrd="0" presId="urn:microsoft.com/office/officeart/2016/7/layout/RepeatingBendingProcessNew"/>
    <dgm:cxn modelId="{0FB63E9C-0BC4-4C69-A1A5-F677266B7B6B}" type="presParOf" srcId="{20B730C7-A905-4754-A9B9-8FFE8F24E5C8}" destId="{17234571-C8E6-4926-919B-0424810063F1}" srcOrd="8" destOrd="0" presId="urn:microsoft.com/office/officeart/2016/7/layout/RepeatingBendingProcessNew"/>
    <dgm:cxn modelId="{1FDBF839-719D-4098-AE34-3463A8C211C1}" type="presParOf" srcId="{20B730C7-A905-4754-A9B9-8FFE8F24E5C8}" destId="{0213B96F-8A6D-4881-9F7A-6E6D7642690C}" srcOrd="9" destOrd="0" presId="urn:microsoft.com/office/officeart/2016/7/layout/RepeatingBendingProcessNew"/>
    <dgm:cxn modelId="{A50914FE-ECB4-478C-9160-89351249E0D1}" type="presParOf" srcId="{0213B96F-8A6D-4881-9F7A-6E6D7642690C}" destId="{15220A97-930F-4651-AA98-F8F0644F4AD1}" srcOrd="0" destOrd="0" presId="urn:microsoft.com/office/officeart/2016/7/layout/RepeatingBendingProcessNew"/>
    <dgm:cxn modelId="{D360DC89-3569-4F28-A4B4-EEAE63083E05}" type="presParOf" srcId="{20B730C7-A905-4754-A9B9-8FFE8F24E5C8}" destId="{149E0338-DC18-497A-A067-CC4AF962D4C0}" srcOrd="10" destOrd="0" presId="urn:microsoft.com/office/officeart/2016/7/layout/RepeatingBendingProcessNew"/>
    <dgm:cxn modelId="{71EFB13A-B5D6-42EC-859E-D72598861CC6}" type="presParOf" srcId="{20B730C7-A905-4754-A9B9-8FFE8F24E5C8}" destId="{43885E3C-6650-40B8-9207-ACAFCBB09F56}" srcOrd="11" destOrd="0" presId="urn:microsoft.com/office/officeart/2016/7/layout/RepeatingBendingProcessNew"/>
    <dgm:cxn modelId="{AC253709-F7F3-44E5-A5E6-F833620E3041}" type="presParOf" srcId="{43885E3C-6650-40B8-9207-ACAFCBB09F56}" destId="{01AC5EA0-B267-4D0B-9BB3-DA77A83C15DD}" srcOrd="0" destOrd="0" presId="urn:microsoft.com/office/officeart/2016/7/layout/RepeatingBendingProcessNew"/>
    <dgm:cxn modelId="{F92E87D5-1511-45DC-A3F6-39F21227DEF4}" type="presParOf" srcId="{20B730C7-A905-4754-A9B9-8FFE8F24E5C8}" destId="{B8AA5104-198D-4CF3-8E54-64C4CAF54035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1224D-81FC-4D76-AB29-ED8C8117D39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FE0AB0-C228-420E-8058-D462A784875E}">
      <dgm:prSet/>
      <dgm:spPr/>
      <dgm:t>
        <a:bodyPr/>
        <a:lstStyle/>
        <a:p>
          <a:r>
            <a:rPr lang="en-US" dirty="0"/>
            <a:t>Prediction 1</a:t>
          </a:r>
        </a:p>
      </dgm:t>
    </dgm:pt>
    <dgm:pt modelId="{07345A52-CC81-4445-8B73-F66862C14C04}" type="parTrans" cxnId="{9402BE21-D9E1-44CA-A424-72980FC74C70}">
      <dgm:prSet/>
      <dgm:spPr/>
      <dgm:t>
        <a:bodyPr/>
        <a:lstStyle/>
        <a:p>
          <a:endParaRPr lang="en-US"/>
        </a:p>
      </dgm:t>
    </dgm:pt>
    <dgm:pt modelId="{D7F4F176-493E-4985-9025-3329422CE0B6}" type="sibTrans" cxnId="{9402BE21-D9E1-44CA-A424-72980FC74C70}">
      <dgm:prSet/>
      <dgm:spPr/>
      <dgm:t>
        <a:bodyPr/>
        <a:lstStyle/>
        <a:p>
          <a:endParaRPr lang="en-US"/>
        </a:p>
      </dgm:t>
    </dgm:pt>
    <dgm:pt modelId="{2354B90D-6424-4860-A45F-C4C7CA1AB40B}">
      <dgm:prSet/>
      <dgm:spPr/>
      <dgm:t>
        <a:bodyPr/>
        <a:lstStyle/>
        <a:p>
          <a:r>
            <a:rPr lang="en-US" dirty="0"/>
            <a:t>Predict the sentiment of reviews in each transaction for the purposes of finding out important factors influencing customers attitudes and preparing for the prediction of rating.</a:t>
          </a:r>
        </a:p>
      </dgm:t>
    </dgm:pt>
    <dgm:pt modelId="{B4C7847E-CF41-48BF-B6A9-B9F985DEBA91}" type="parTrans" cxnId="{53B9B05A-B264-4BD6-AA06-BEA3C138D255}">
      <dgm:prSet/>
      <dgm:spPr/>
      <dgm:t>
        <a:bodyPr/>
        <a:lstStyle/>
        <a:p>
          <a:endParaRPr lang="en-US"/>
        </a:p>
      </dgm:t>
    </dgm:pt>
    <dgm:pt modelId="{0D7A148A-7CF1-41DB-9C52-72AAAA6F5676}" type="sibTrans" cxnId="{53B9B05A-B264-4BD6-AA06-BEA3C138D255}">
      <dgm:prSet/>
      <dgm:spPr/>
      <dgm:t>
        <a:bodyPr/>
        <a:lstStyle/>
        <a:p>
          <a:endParaRPr lang="en-US"/>
        </a:p>
      </dgm:t>
    </dgm:pt>
    <dgm:pt modelId="{0355D1E9-F010-4EE1-B667-B939BE025545}">
      <dgm:prSet/>
      <dgm:spPr/>
      <dgm:t>
        <a:bodyPr/>
        <a:lstStyle/>
        <a:p>
          <a:r>
            <a:rPr lang="en-US" dirty="0"/>
            <a:t>Prediction 2</a:t>
          </a:r>
        </a:p>
      </dgm:t>
    </dgm:pt>
    <dgm:pt modelId="{75AE4918-4E7D-4CCC-9BDE-4269EC6D96FB}" type="parTrans" cxnId="{7C8400F3-731C-476A-BF27-586E5B8B4A7A}">
      <dgm:prSet/>
      <dgm:spPr/>
      <dgm:t>
        <a:bodyPr/>
        <a:lstStyle/>
        <a:p>
          <a:endParaRPr lang="en-US"/>
        </a:p>
      </dgm:t>
    </dgm:pt>
    <dgm:pt modelId="{6CEB05F6-D909-4DEF-A136-951EEB0D98A5}" type="sibTrans" cxnId="{7C8400F3-731C-476A-BF27-586E5B8B4A7A}">
      <dgm:prSet/>
      <dgm:spPr/>
      <dgm:t>
        <a:bodyPr/>
        <a:lstStyle/>
        <a:p>
          <a:endParaRPr lang="en-US"/>
        </a:p>
      </dgm:t>
    </dgm:pt>
    <dgm:pt modelId="{1A058F8F-BE29-4469-A448-1AB6A0853069}">
      <dgm:prSet/>
      <dgm:spPr/>
      <dgm:t>
        <a:bodyPr/>
        <a:lstStyle/>
        <a:p>
          <a:r>
            <a:rPr lang="en-US" dirty="0"/>
            <a:t>Predict the situation where customers are likely to give different ratings for the purpose of judging whether the customer would like to provide a high rating or not.</a:t>
          </a:r>
        </a:p>
      </dgm:t>
    </dgm:pt>
    <dgm:pt modelId="{66A5D977-315B-4105-B862-0A9456DF3A95}" type="parTrans" cxnId="{11996940-6C52-447C-A200-BFE522ECFFE5}">
      <dgm:prSet/>
      <dgm:spPr/>
      <dgm:t>
        <a:bodyPr/>
        <a:lstStyle/>
        <a:p>
          <a:endParaRPr lang="en-US"/>
        </a:p>
      </dgm:t>
    </dgm:pt>
    <dgm:pt modelId="{44F7DB12-194E-428A-90F5-A8F853EA0D91}" type="sibTrans" cxnId="{11996940-6C52-447C-A200-BFE522ECFFE5}">
      <dgm:prSet/>
      <dgm:spPr/>
      <dgm:t>
        <a:bodyPr/>
        <a:lstStyle/>
        <a:p>
          <a:endParaRPr lang="en-US"/>
        </a:p>
      </dgm:t>
    </dgm:pt>
    <dgm:pt modelId="{DFA16BC6-7A15-4112-9343-CC564998F066}">
      <dgm:prSet/>
      <dgm:spPr/>
      <dgm:t>
        <a:bodyPr/>
        <a:lstStyle/>
        <a:p>
          <a:r>
            <a:rPr lang="en-US" dirty="0"/>
            <a:t>Prediction 3</a:t>
          </a:r>
        </a:p>
      </dgm:t>
    </dgm:pt>
    <dgm:pt modelId="{1C04E0A8-CF8E-4833-8B9F-8ECA7D4541B7}" type="parTrans" cxnId="{F0894C62-9E25-446A-813C-C7DC577174E1}">
      <dgm:prSet/>
      <dgm:spPr/>
      <dgm:t>
        <a:bodyPr/>
        <a:lstStyle/>
        <a:p>
          <a:endParaRPr lang="en-US"/>
        </a:p>
      </dgm:t>
    </dgm:pt>
    <dgm:pt modelId="{2F1A3AFB-8C43-479D-86CE-AA1D19137AF3}" type="sibTrans" cxnId="{F0894C62-9E25-446A-813C-C7DC577174E1}">
      <dgm:prSet/>
      <dgm:spPr/>
      <dgm:t>
        <a:bodyPr/>
        <a:lstStyle/>
        <a:p>
          <a:endParaRPr lang="en-US"/>
        </a:p>
      </dgm:t>
    </dgm:pt>
    <dgm:pt modelId="{8942673B-580E-49ED-BCC0-71261520DF60}">
      <dgm:prSet/>
      <dgm:spPr/>
      <dgm:t>
        <a:bodyPr/>
        <a:lstStyle/>
        <a:p>
          <a:r>
            <a:rPr lang="en-US" dirty="0"/>
            <a:t>Predict what kinds product will get high ratings for the purpose of helping </a:t>
          </a:r>
          <a:r>
            <a:rPr lang="en-US" dirty="0" err="1"/>
            <a:t>RentTheRunWay</a:t>
          </a:r>
          <a:r>
            <a:rPr lang="en-US" dirty="0"/>
            <a:t> keep them stocked.</a:t>
          </a:r>
        </a:p>
      </dgm:t>
    </dgm:pt>
    <dgm:pt modelId="{7D9A8D94-A670-4A8C-B700-BA44CF46EE4D}" type="parTrans" cxnId="{0E473D3F-246E-4084-86E7-9FBE6A084BE1}">
      <dgm:prSet/>
      <dgm:spPr/>
      <dgm:t>
        <a:bodyPr/>
        <a:lstStyle/>
        <a:p>
          <a:endParaRPr lang="en-US"/>
        </a:p>
      </dgm:t>
    </dgm:pt>
    <dgm:pt modelId="{BC877508-6A01-4FD9-928F-C447AC71C931}" type="sibTrans" cxnId="{0E473D3F-246E-4084-86E7-9FBE6A084BE1}">
      <dgm:prSet/>
      <dgm:spPr/>
      <dgm:t>
        <a:bodyPr/>
        <a:lstStyle/>
        <a:p>
          <a:endParaRPr lang="en-US"/>
        </a:p>
      </dgm:t>
    </dgm:pt>
    <dgm:pt modelId="{3A07E8A9-2143-4F5A-9DD4-C950D9388F93}">
      <dgm:prSet/>
      <dgm:spPr/>
      <dgm:t>
        <a:bodyPr/>
        <a:lstStyle/>
        <a:p>
          <a:r>
            <a:rPr lang="en-US" dirty="0"/>
            <a:t>Prediction 4</a:t>
          </a:r>
        </a:p>
      </dgm:t>
    </dgm:pt>
    <dgm:pt modelId="{FAE24494-6223-4B9C-A566-CBB1F2F2A922}" type="parTrans" cxnId="{C86ACF29-D008-4008-AA3A-921C8E816864}">
      <dgm:prSet/>
      <dgm:spPr/>
      <dgm:t>
        <a:bodyPr/>
        <a:lstStyle/>
        <a:p>
          <a:endParaRPr lang="en-US"/>
        </a:p>
      </dgm:t>
    </dgm:pt>
    <dgm:pt modelId="{40F710A0-5697-407C-AC6E-A41D4461AD1E}" type="sibTrans" cxnId="{C86ACF29-D008-4008-AA3A-921C8E816864}">
      <dgm:prSet/>
      <dgm:spPr/>
      <dgm:t>
        <a:bodyPr/>
        <a:lstStyle/>
        <a:p>
          <a:endParaRPr lang="en-US"/>
        </a:p>
      </dgm:t>
    </dgm:pt>
    <dgm:pt modelId="{6B5845D7-6C0C-450B-8409-833979DEA05E}">
      <dgm:prSet/>
      <dgm:spPr/>
      <dgm:t>
        <a:bodyPr/>
        <a:lstStyle/>
        <a:p>
          <a:r>
            <a:rPr lang="en-US" dirty="0"/>
            <a:t>Predict what kinds of product will fit different customers for the purpose of recommending appropriate product to customer.</a:t>
          </a:r>
        </a:p>
      </dgm:t>
    </dgm:pt>
    <dgm:pt modelId="{5F3A230B-0799-4545-B654-981965F1748E}" type="parTrans" cxnId="{1F909542-BE4F-4923-AA31-88AD78AB16BC}">
      <dgm:prSet/>
      <dgm:spPr/>
      <dgm:t>
        <a:bodyPr/>
        <a:lstStyle/>
        <a:p>
          <a:endParaRPr lang="en-US"/>
        </a:p>
      </dgm:t>
    </dgm:pt>
    <dgm:pt modelId="{B4B16BA2-8EE0-41AB-A987-7FCE82984A37}" type="sibTrans" cxnId="{1F909542-BE4F-4923-AA31-88AD78AB16BC}">
      <dgm:prSet/>
      <dgm:spPr/>
      <dgm:t>
        <a:bodyPr/>
        <a:lstStyle/>
        <a:p>
          <a:endParaRPr lang="en-US"/>
        </a:p>
      </dgm:t>
    </dgm:pt>
    <dgm:pt modelId="{C8DE1F86-20ED-4375-841A-8ED674404EB6}" type="pres">
      <dgm:prSet presAssocID="{57B1224D-81FC-4D76-AB29-ED8C8117D399}" presName="Name0" presStyleCnt="0">
        <dgm:presLayoutVars>
          <dgm:dir/>
          <dgm:animLvl val="lvl"/>
          <dgm:resizeHandles val="exact"/>
        </dgm:presLayoutVars>
      </dgm:prSet>
      <dgm:spPr/>
    </dgm:pt>
    <dgm:pt modelId="{385808C9-BD0A-4AC0-85FD-095F066B3B26}" type="pres">
      <dgm:prSet presAssocID="{DBFE0AB0-C228-420E-8058-D462A784875E}" presName="linNode" presStyleCnt="0"/>
      <dgm:spPr/>
    </dgm:pt>
    <dgm:pt modelId="{E6FFCE3C-A93C-4E91-B729-5D74DD5D076D}" type="pres">
      <dgm:prSet presAssocID="{DBFE0AB0-C228-420E-8058-D462A784875E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2D2C99AB-4C9B-477B-B22F-B79D1B938396}" type="pres">
      <dgm:prSet presAssocID="{DBFE0AB0-C228-420E-8058-D462A784875E}" presName="descendantText" presStyleLbl="alignNode1" presStyleIdx="0" presStyleCnt="4" custLinFactNeighborY="735">
        <dgm:presLayoutVars>
          <dgm:bulletEnabled/>
        </dgm:presLayoutVars>
      </dgm:prSet>
      <dgm:spPr/>
    </dgm:pt>
    <dgm:pt modelId="{B7DE7592-13B7-4082-B21C-6CFE6A8E4CD9}" type="pres">
      <dgm:prSet presAssocID="{D7F4F176-493E-4985-9025-3329422CE0B6}" presName="sp" presStyleCnt="0"/>
      <dgm:spPr/>
    </dgm:pt>
    <dgm:pt modelId="{91D02920-1908-43EE-9788-625D8D950D25}" type="pres">
      <dgm:prSet presAssocID="{0355D1E9-F010-4EE1-B667-B939BE025545}" presName="linNode" presStyleCnt="0"/>
      <dgm:spPr/>
    </dgm:pt>
    <dgm:pt modelId="{54CA2BCE-3B9E-437D-9F69-B03BB532C7F9}" type="pres">
      <dgm:prSet presAssocID="{0355D1E9-F010-4EE1-B667-B939BE025545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6C7D9322-CAAD-43C0-BFFD-75F8713EB976}" type="pres">
      <dgm:prSet presAssocID="{0355D1E9-F010-4EE1-B667-B939BE025545}" presName="descendantText" presStyleLbl="alignNode1" presStyleIdx="1" presStyleCnt="4" custLinFactNeighborY="695">
        <dgm:presLayoutVars>
          <dgm:bulletEnabled/>
        </dgm:presLayoutVars>
      </dgm:prSet>
      <dgm:spPr/>
    </dgm:pt>
    <dgm:pt modelId="{6915CEA3-9FA7-4232-9D12-50135DB82A56}" type="pres">
      <dgm:prSet presAssocID="{6CEB05F6-D909-4DEF-A136-951EEB0D98A5}" presName="sp" presStyleCnt="0"/>
      <dgm:spPr/>
    </dgm:pt>
    <dgm:pt modelId="{184BE9CD-D7E3-46F7-B32A-F7CFD31700D8}" type="pres">
      <dgm:prSet presAssocID="{DFA16BC6-7A15-4112-9343-CC564998F066}" presName="linNode" presStyleCnt="0"/>
      <dgm:spPr/>
    </dgm:pt>
    <dgm:pt modelId="{724DCD0F-FF1C-4957-817A-B291F957392A}" type="pres">
      <dgm:prSet presAssocID="{DFA16BC6-7A15-4112-9343-CC564998F066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F2CD8A14-5A98-4152-93C6-878A7829D02F}" type="pres">
      <dgm:prSet presAssocID="{DFA16BC6-7A15-4112-9343-CC564998F066}" presName="descendantText" presStyleLbl="alignNode1" presStyleIdx="2" presStyleCnt="4" custLinFactY="5678" custLinFactNeighborY="100000">
        <dgm:presLayoutVars>
          <dgm:bulletEnabled/>
        </dgm:presLayoutVars>
      </dgm:prSet>
      <dgm:spPr/>
    </dgm:pt>
    <dgm:pt modelId="{6EEF8A36-489F-4F83-B5B7-D63C97186C1A}" type="pres">
      <dgm:prSet presAssocID="{2F1A3AFB-8C43-479D-86CE-AA1D19137AF3}" presName="sp" presStyleCnt="0"/>
      <dgm:spPr/>
    </dgm:pt>
    <dgm:pt modelId="{009CDD8B-D61D-4718-9279-14E94425BF2D}" type="pres">
      <dgm:prSet presAssocID="{3A07E8A9-2143-4F5A-9DD4-C950D9388F93}" presName="linNode" presStyleCnt="0"/>
      <dgm:spPr/>
    </dgm:pt>
    <dgm:pt modelId="{71327C1B-7F10-4BD5-9F39-BF91B8F87C5C}" type="pres">
      <dgm:prSet presAssocID="{3A07E8A9-2143-4F5A-9DD4-C950D9388F93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58DF3D1E-4D28-43A0-9814-3634061E041F}" type="pres">
      <dgm:prSet presAssocID="{3A07E8A9-2143-4F5A-9DD4-C950D9388F93}" presName="descendantText" presStyleLbl="alignNode1" presStyleIdx="3" presStyleCnt="4" custLinFactY="-5453" custLinFactNeighborY="-100000">
        <dgm:presLayoutVars>
          <dgm:bulletEnabled/>
        </dgm:presLayoutVars>
      </dgm:prSet>
      <dgm:spPr/>
    </dgm:pt>
  </dgm:ptLst>
  <dgm:cxnLst>
    <dgm:cxn modelId="{9402BE21-D9E1-44CA-A424-72980FC74C70}" srcId="{57B1224D-81FC-4D76-AB29-ED8C8117D399}" destId="{DBFE0AB0-C228-420E-8058-D462A784875E}" srcOrd="0" destOrd="0" parTransId="{07345A52-CC81-4445-8B73-F66862C14C04}" sibTransId="{D7F4F176-493E-4985-9025-3329422CE0B6}"/>
    <dgm:cxn modelId="{CCE44925-53FC-4D2B-8E09-42FC8AE17A0D}" type="presOf" srcId="{8942673B-580E-49ED-BCC0-71261520DF60}" destId="{F2CD8A14-5A98-4152-93C6-878A7829D02F}" srcOrd="0" destOrd="0" presId="urn:microsoft.com/office/officeart/2016/7/layout/VerticalHollowActionList"/>
    <dgm:cxn modelId="{C86ACF29-D008-4008-AA3A-921C8E816864}" srcId="{57B1224D-81FC-4D76-AB29-ED8C8117D399}" destId="{3A07E8A9-2143-4F5A-9DD4-C950D9388F93}" srcOrd="3" destOrd="0" parTransId="{FAE24494-6223-4B9C-A566-CBB1F2F2A922}" sibTransId="{40F710A0-5697-407C-AC6E-A41D4461AD1E}"/>
    <dgm:cxn modelId="{8CB7DC33-E18A-4C67-8D0A-8301FB340817}" type="presOf" srcId="{57B1224D-81FC-4D76-AB29-ED8C8117D399}" destId="{C8DE1F86-20ED-4375-841A-8ED674404EB6}" srcOrd="0" destOrd="0" presId="urn:microsoft.com/office/officeart/2016/7/layout/VerticalHollowActionList"/>
    <dgm:cxn modelId="{0E473D3F-246E-4084-86E7-9FBE6A084BE1}" srcId="{DFA16BC6-7A15-4112-9343-CC564998F066}" destId="{8942673B-580E-49ED-BCC0-71261520DF60}" srcOrd="0" destOrd="0" parTransId="{7D9A8D94-A670-4A8C-B700-BA44CF46EE4D}" sibTransId="{BC877508-6A01-4FD9-928F-C447AC71C931}"/>
    <dgm:cxn modelId="{11996940-6C52-447C-A200-BFE522ECFFE5}" srcId="{0355D1E9-F010-4EE1-B667-B939BE025545}" destId="{1A058F8F-BE29-4469-A448-1AB6A0853069}" srcOrd="0" destOrd="0" parTransId="{66A5D977-315B-4105-B862-0A9456DF3A95}" sibTransId="{44F7DB12-194E-428A-90F5-A8F853EA0D91}"/>
    <dgm:cxn modelId="{1F909542-BE4F-4923-AA31-88AD78AB16BC}" srcId="{3A07E8A9-2143-4F5A-9DD4-C950D9388F93}" destId="{6B5845D7-6C0C-450B-8409-833979DEA05E}" srcOrd="0" destOrd="0" parTransId="{5F3A230B-0799-4545-B654-981965F1748E}" sibTransId="{B4B16BA2-8EE0-41AB-A987-7FCE82984A37}"/>
    <dgm:cxn modelId="{53B9B05A-B264-4BD6-AA06-BEA3C138D255}" srcId="{DBFE0AB0-C228-420E-8058-D462A784875E}" destId="{2354B90D-6424-4860-A45F-C4C7CA1AB40B}" srcOrd="0" destOrd="0" parTransId="{B4C7847E-CF41-48BF-B6A9-B9F985DEBA91}" sibTransId="{0D7A148A-7CF1-41DB-9C52-72AAAA6F5676}"/>
    <dgm:cxn modelId="{F0894C62-9E25-446A-813C-C7DC577174E1}" srcId="{57B1224D-81FC-4D76-AB29-ED8C8117D399}" destId="{DFA16BC6-7A15-4112-9343-CC564998F066}" srcOrd="2" destOrd="0" parTransId="{1C04E0A8-CF8E-4833-8B9F-8ECA7D4541B7}" sibTransId="{2F1A3AFB-8C43-479D-86CE-AA1D19137AF3}"/>
    <dgm:cxn modelId="{0AFDB889-66DA-4072-9E5C-F77175FC7820}" type="presOf" srcId="{3A07E8A9-2143-4F5A-9DD4-C950D9388F93}" destId="{71327C1B-7F10-4BD5-9F39-BF91B8F87C5C}" srcOrd="0" destOrd="0" presId="urn:microsoft.com/office/officeart/2016/7/layout/VerticalHollowActionList"/>
    <dgm:cxn modelId="{36D4609E-774F-4C90-9065-3E194A076D20}" type="presOf" srcId="{6B5845D7-6C0C-450B-8409-833979DEA05E}" destId="{58DF3D1E-4D28-43A0-9814-3634061E041F}" srcOrd="0" destOrd="0" presId="urn:microsoft.com/office/officeart/2016/7/layout/VerticalHollowActionList"/>
    <dgm:cxn modelId="{ABE82FB7-6EEE-4EAF-AA49-F180DE85AA69}" type="presOf" srcId="{1A058F8F-BE29-4469-A448-1AB6A0853069}" destId="{6C7D9322-CAAD-43C0-BFFD-75F8713EB976}" srcOrd="0" destOrd="0" presId="urn:microsoft.com/office/officeart/2016/7/layout/VerticalHollowActionList"/>
    <dgm:cxn modelId="{D26587BA-FB6D-4A80-93D4-2E1511566108}" type="presOf" srcId="{DBFE0AB0-C228-420E-8058-D462A784875E}" destId="{E6FFCE3C-A93C-4E91-B729-5D74DD5D076D}" srcOrd="0" destOrd="0" presId="urn:microsoft.com/office/officeart/2016/7/layout/VerticalHollowActionList"/>
    <dgm:cxn modelId="{287433DC-6044-4F4C-8956-DF103DE107EB}" type="presOf" srcId="{0355D1E9-F010-4EE1-B667-B939BE025545}" destId="{54CA2BCE-3B9E-437D-9F69-B03BB532C7F9}" srcOrd="0" destOrd="0" presId="urn:microsoft.com/office/officeart/2016/7/layout/VerticalHollowActionList"/>
    <dgm:cxn modelId="{C61F73E5-446F-4DC0-A55D-C33890AF5FB6}" type="presOf" srcId="{DFA16BC6-7A15-4112-9343-CC564998F066}" destId="{724DCD0F-FF1C-4957-817A-B291F957392A}" srcOrd="0" destOrd="0" presId="urn:microsoft.com/office/officeart/2016/7/layout/VerticalHollowActionList"/>
    <dgm:cxn modelId="{7C8400F3-731C-476A-BF27-586E5B8B4A7A}" srcId="{57B1224D-81FC-4D76-AB29-ED8C8117D399}" destId="{0355D1E9-F010-4EE1-B667-B939BE025545}" srcOrd="1" destOrd="0" parTransId="{75AE4918-4E7D-4CCC-9BDE-4269EC6D96FB}" sibTransId="{6CEB05F6-D909-4DEF-A136-951EEB0D98A5}"/>
    <dgm:cxn modelId="{AB2AA5F6-479B-4F06-8FD6-3E5E75176D91}" type="presOf" srcId="{2354B90D-6424-4860-A45F-C4C7CA1AB40B}" destId="{2D2C99AB-4C9B-477B-B22F-B79D1B938396}" srcOrd="0" destOrd="0" presId="urn:microsoft.com/office/officeart/2016/7/layout/VerticalHollowActionList"/>
    <dgm:cxn modelId="{F61CD18F-D6B9-4B35-9C93-3BEF35428C4C}" type="presParOf" srcId="{C8DE1F86-20ED-4375-841A-8ED674404EB6}" destId="{385808C9-BD0A-4AC0-85FD-095F066B3B26}" srcOrd="0" destOrd="0" presId="urn:microsoft.com/office/officeart/2016/7/layout/VerticalHollowActionList"/>
    <dgm:cxn modelId="{98BD4B23-646A-4D3E-94A7-2E9E0759B847}" type="presParOf" srcId="{385808C9-BD0A-4AC0-85FD-095F066B3B26}" destId="{E6FFCE3C-A93C-4E91-B729-5D74DD5D076D}" srcOrd="0" destOrd="0" presId="urn:microsoft.com/office/officeart/2016/7/layout/VerticalHollowActionList"/>
    <dgm:cxn modelId="{3722237F-CD3B-4AEF-B1EB-2FE079528BB1}" type="presParOf" srcId="{385808C9-BD0A-4AC0-85FD-095F066B3B26}" destId="{2D2C99AB-4C9B-477B-B22F-B79D1B938396}" srcOrd="1" destOrd="0" presId="urn:microsoft.com/office/officeart/2016/7/layout/VerticalHollowActionList"/>
    <dgm:cxn modelId="{3C5B6964-F4C2-47E5-AF72-D6041F27F5F9}" type="presParOf" srcId="{C8DE1F86-20ED-4375-841A-8ED674404EB6}" destId="{B7DE7592-13B7-4082-B21C-6CFE6A8E4CD9}" srcOrd="1" destOrd="0" presId="urn:microsoft.com/office/officeart/2016/7/layout/VerticalHollowActionList"/>
    <dgm:cxn modelId="{A71219F8-C86F-4F8D-96B6-304CBC0CC398}" type="presParOf" srcId="{C8DE1F86-20ED-4375-841A-8ED674404EB6}" destId="{91D02920-1908-43EE-9788-625D8D950D25}" srcOrd="2" destOrd="0" presId="urn:microsoft.com/office/officeart/2016/7/layout/VerticalHollowActionList"/>
    <dgm:cxn modelId="{196A9FED-B863-4CD1-B380-EA6E7A324185}" type="presParOf" srcId="{91D02920-1908-43EE-9788-625D8D950D25}" destId="{54CA2BCE-3B9E-437D-9F69-B03BB532C7F9}" srcOrd="0" destOrd="0" presId="urn:microsoft.com/office/officeart/2016/7/layout/VerticalHollowActionList"/>
    <dgm:cxn modelId="{ED31D9F6-1099-449A-A363-20E93E5F1F89}" type="presParOf" srcId="{91D02920-1908-43EE-9788-625D8D950D25}" destId="{6C7D9322-CAAD-43C0-BFFD-75F8713EB976}" srcOrd="1" destOrd="0" presId="urn:microsoft.com/office/officeart/2016/7/layout/VerticalHollowActionList"/>
    <dgm:cxn modelId="{F8C719B9-778E-4AF1-937B-9C615F749019}" type="presParOf" srcId="{C8DE1F86-20ED-4375-841A-8ED674404EB6}" destId="{6915CEA3-9FA7-4232-9D12-50135DB82A56}" srcOrd="3" destOrd="0" presId="urn:microsoft.com/office/officeart/2016/7/layout/VerticalHollowActionList"/>
    <dgm:cxn modelId="{50F7A0CE-8C16-4970-B397-B647B203AA6F}" type="presParOf" srcId="{C8DE1F86-20ED-4375-841A-8ED674404EB6}" destId="{184BE9CD-D7E3-46F7-B32A-F7CFD31700D8}" srcOrd="4" destOrd="0" presId="urn:microsoft.com/office/officeart/2016/7/layout/VerticalHollowActionList"/>
    <dgm:cxn modelId="{5BD44BA1-8CAC-4F0B-9053-3C258666BEFB}" type="presParOf" srcId="{184BE9CD-D7E3-46F7-B32A-F7CFD31700D8}" destId="{724DCD0F-FF1C-4957-817A-B291F957392A}" srcOrd="0" destOrd="0" presId="urn:microsoft.com/office/officeart/2016/7/layout/VerticalHollowActionList"/>
    <dgm:cxn modelId="{7E7331BB-8633-4C9B-8E7B-159EBD88BB65}" type="presParOf" srcId="{184BE9CD-D7E3-46F7-B32A-F7CFD31700D8}" destId="{F2CD8A14-5A98-4152-93C6-878A7829D02F}" srcOrd="1" destOrd="0" presId="urn:microsoft.com/office/officeart/2016/7/layout/VerticalHollowActionList"/>
    <dgm:cxn modelId="{80EDDA18-7203-4DD4-99F9-588258AFFB5B}" type="presParOf" srcId="{C8DE1F86-20ED-4375-841A-8ED674404EB6}" destId="{6EEF8A36-489F-4F83-B5B7-D63C97186C1A}" srcOrd="5" destOrd="0" presId="urn:microsoft.com/office/officeart/2016/7/layout/VerticalHollowActionList"/>
    <dgm:cxn modelId="{D750700B-0D13-4402-940F-543F50B90D0F}" type="presParOf" srcId="{C8DE1F86-20ED-4375-841A-8ED674404EB6}" destId="{009CDD8B-D61D-4718-9279-14E94425BF2D}" srcOrd="6" destOrd="0" presId="urn:microsoft.com/office/officeart/2016/7/layout/VerticalHollowActionList"/>
    <dgm:cxn modelId="{6E80A0B7-C046-4762-A95E-D6C0445EA0D8}" type="presParOf" srcId="{009CDD8B-D61D-4718-9279-14E94425BF2D}" destId="{71327C1B-7F10-4BD5-9F39-BF91B8F87C5C}" srcOrd="0" destOrd="0" presId="urn:microsoft.com/office/officeart/2016/7/layout/VerticalHollowActionList"/>
    <dgm:cxn modelId="{B81BCA5B-C9C2-418C-AFB7-9837F26282A1}" type="presParOf" srcId="{009CDD8B-D61D-4718-9279-14E94425BF2D}" destId="{58DF3D1E-4D28-43A0-9814-3634061E041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A5F87-B867-4785-A167-66783D883EB4}">
      <dsp:nvSpPr>
        <dsp:cNvPr id="0" name=""/>
        <dsp:cNvSpPr/>
      </dsp:nvSpPr>
      <dsp:spPr>
        <a:xfrm>
          <a:off x="2055470" y="520669"/>
          <a:ext cx="399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003" y="45719"/>
              </a:lnTo>
            </a:path>
            <a:path>
              <a:moveTo>
                <a:pt x="247413" y="45719"/>
              </a:moveTo>
              <a:lnTo>
                <a:pt x="39941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</a:t>
          </a:r>
        </a:p>
      </dsp:txBody>
      <dsp:txXfrm>
        <a:off x="2207473" y="496779"/>
        <a:ext cx="95409" cy="139219"/>
      </dsp:txXfrm>
    </dsp:sp>
    <dsp:sp modelId="{CA2225C5-E674-4DCD-8F66-434060F267C8}">
      <dsp:nvSpPr>
        <dsp:cNvPr id="0" name=""/>
        <dsp:cNvSpPr/>
      </dsp:nvSpPr>
      <dsp:spPr>
        <a:xfrm>
          <a:off x="187634" y="5498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Extracted from .</a:t>
          </a:r>
          <a:r>
            <a:rPr lang="en-US" sz="1200" kern="1200" dirty="0" err="1"/>
            <a:t>json</a:t>
          </a:r>
          <a:r>
            <a:rPr lang="en-US" sz="1200" kern="1200" dirty="0"/>
            <a:t> file into .csv file with 15 columns and 192544 rows</a:t>
          </a:r>
        </a:p>
      </dsp:txBody>
      <dsp:txXfrm>
        <a:off x="187634" y="5498"/>
        <a:ext cx="1869635" cy="1121781"/>
      </dsp:txXfrm>
    </dsp:sp>
    <dsp:sp modelId="{74DF78A1-BA75-4B38-885C-AE39C2A712B1}">
      <dsp:nvSpPr>
        <dsp:cNvPr id="0" name=""/>
        <dsp:cNvSpPr/>
      </dsp:nvSpPr>
      <dsp:spPr>
        <a:xfrm>
          <a:off x="4355121" y="520669"/>
          <a:ext cx="399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003" y="45719"/>
              </a:lnTo>
            </a:path>
            <a:path>
              <a:moveTo>
                <a:pt x="247413" y="45719"/>
              </a:moveTo>
              <a:lnTo>
                <a:pt x="39941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</a:t>
          </a:r>
        </a:p>
      </dsp:txBody>
      <dsp:txXfrm>
        <a:off x="4507124" y="496779"/>
        <a:ext cx="95409" cy="139219"/>
      </dsp:txXfrm>
    </dsp:sp>
    <dsp:sp modelId="{72999BE0-B36E-4F54-8044-1C3E7D3B7B29}">
      <dsp:nvSpPr>
        <dsp:cNvPr id="0" name=""/>
        <dsp:cNvSpPr/>
      </dsp:nvSpPr>
      <dsp:spPr>
        <a:xfrm>
          <a:off x="2487286" y="5498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Each raw in the data records one transaction. There are 105508 customers and 5850 kinds of product are included.  </a:t>
          </a:r>
        </a:p>
      </dsp:txBody>
      <dsp:txXfrm>
        <a:off x="2487286" y="5498"/>
        <a:ext cx="1869635" cy="1121781"/>
      </dsp:txXfrm>
    </dsp:sp>
    <dsp:sp modelId="{CE93CCEB-4330-4801-BE20-9C78FAEADE8F}">
      <dsp:nvSpPr>
        <dsp:cNvPr id="0" name=""/>
        <dsp:cNvSpPr/>
      </dsp:nvSpPr>
      <dsp:spPr>
        <a:xfrm>
          <a:off x="1122452" y="1125480"/>
          <a:ext cx="4599303" cy="399416"/>
        </a:xfrm>
        <a:custGeom>
          <a:avLst/>
          <a:gdLst/>
          <a:ahLst/>
          <a:cxnLst/>
          <a:rect l="0" t="0" r="0" b="0"/>
          <a:pathLst>
            <a:path>
              <a:moveTo>
                <a:pt x="4599303" y="0"/>
              </a:moveTo>
              <a:lnTo>
                <a:pt x="4599303" y="216808"/>
              </a:lnTo>
              <a:lnTo>
                <a:pt x="0" y="216808"/>
              </a:lnTo>
              <a:lnTo>
                <a:pt x="0" y="399416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</a:t>
          </a:r>
        </a:p>
      </dsp:txBody>
      <dsp:txXfrm>
        <a:off x="3306619" y="1255578"/>
        <a:ext cx="230968" cy="139219"/>
      </dsp:txXfrm>
    </dsp:sp>
    <dsp:sp modelId="{75D6D239-D2D3-46AC-BF11-FFAB910B71F3}">
      <dsp:nvSpPr>
        <dsp:cNvPr id="0" name=""/>
        <dsp:cNvSpPr/>
      </dsp:nvSpPr>
      <dsp:spPr>
        <a:xfrm>
          <a:off x="4786937" y="5498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Filled missing values in numeric variables with means , eliminated outliers in age, filled missing category values with the most common ones.</a:t>
          </a:r>
        </a:p>
      </dsp:txBody>
      <dsp:txXfrm>
        <a:off x="4786937" y="5498"/>
        <a:ext cx="1869635" cy="1121781"/>
      </dsp:txXfrm>
    </dsp:sp>
    <dsp:sp modelId="{A4DB70EA-93F3-4108-A847-1D3AE03BC93E}">
      <dsp:nvSpPr>
        <dsp:cNvPr id="0" name=""/>
        <dsp:cNvSpPr/>
      </dsp:nvSpPr>
      <dsp:spPr>
        <a:xfrm>
          <a:off x="2055470" y="2072467"/>
          <a:ext cx="399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003" y="45720"/>
              </a:lnTo>
            </a:path>
            <a:path>
              <a:moveTo>
                <a:pt x="247413" y="45720"/>
              </a:moveTo>
              <a:lnTo>
                <a:pt x="39941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</a:t>
          </a:r>
        </a:p>
      </dsp:txBody>
      <dsp:txXfrm>
        <a:off x="2207473" y="2048577"/>
        <a:ext cx="95409" cy="139219"/>
      </dsp:txXfrm>
    </dsp:sp>
    <dsp:sp modelId="{86880A62-CBD1-4563-A66D-07F5AA55DCF2}">
      <dsp:nvSpPr>
        <dsp:cNvPr id="0" name=""/>
        <dsp:cNvSpPr/>
      </dsp:nvSpPr>
      <dsp:spPr>
        <a:xfrm>
          <a:off x="187634" y="1557296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“</a:t>
          </a:r>
          <a:r>
            <a:rPr lang="en-US" sz="1200" kern="1200" dirty="0" err="1"/>
            <a:t>review_date</a:t>
          </a:r>
          <a:r>
            <a:rPr lang="en-US" sz="1200" kern="1200" dirty="0"/>
            <a:t>” won’t make sense in our analysis, so we removed it from the original dataset. </a:t>
          </a:r>
        </a:p>
      </dsp:txBody>
      <dsp:txXfrm>
        <a:off x="187634" y="1557296"/>
        <a:ext cx="1869635" cy="1121781"/>
      </dsp:txXfrm>
    </dsp:sp>
    <dsp:sp modelId="{0213B96F-8A6D-4881-9F7A-6E6D7642690C}">
      <dsp:nvSpPr>
        <dsp:cNvPr id="0" name=""/>
        <dsp:cNvSpPr/>
      </dsp:nvSpPr>
      <dsp:spPr>
        <a:xfrm>
          <a:off x="4355121" y="2072467"/>
          <a:ext cx="399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003" y="45720"/>
              </a:lnTo>
            </a:path>
            <a:path>
              <a:moveTo>
                <a:pt x="247413" y="45720"/>
              </a:moveTo>
              <a:lnTo>
                <a:pt x="39941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</a:t>
          </a:r>
        </a:p>
      </dsp:txBody>
      <dsp:txXfrm>
        <a:off x="4507124" y="2048577"/>
        <a:ext cx="95409" cy="139219"/>
      </dsp:txXfrm>
    </dsp:sp>
    <dsp:sp modelId="{17234571-C8E6-4926-919B-0424810063F1}">
      <dsp:nvSpPr>
        <dsp:cNvPr id="0" name=""/>
        <dsp:cNvSpPr/>
      </dsp:nvSpPr>
      <dsp:spPr>
        <a:xfrm>
          <a:off x="2487286" y="1557296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format of height doesn’t work well in data processing.  We extracted numbers and transformed them into integer with units of centimeter.</a:t>
          </a:r>
        </a:p>
      </dsp:txBody>
      <dsp:txXfrm>
        <a:off x="2487286" y="1557296"/>
        <a:ext cx="1869635" cy="1121781"/>
      </dsp:txXfrm>
    </dsp:sp>
    <dsp:sp modelId="{43885E3C-6650-40B8-9207-ACAFCBB09F56}">
      <dsp:nvSpPr>
        <dsp:cNvPr id="0" name=""/>
        <dsp:cNvSpPr/>
      </dsp:nvSpPr>
      <dsp:spPr>
        <a:xfrm>
          <a:off x="1122452" y="2677277"/>
          <a:ext cx="4599303" cy="399416"/>
        </a:xfrm>
        <a:custGeom>
          <a:avLst/>
          <a:gdLst/>
          <a:ahLst/>
          <a:cxnLst/>
          <a:rect l="0" t="0" r="0" b="0"/>
          <a:pathLst>
            <a:path>
              <a:moveTo>
                <a:pt x="4599303" y="0"/>
              </a:moveTo>
              <a:lnTo>
                <a:pt x="4599303" y="216808"/>
              </a:lnTo>
              <a:lnTo>
                <a:pt x="0" y="216808"/>
              </a:lnTo>
              <a:lnTo>
                <a:pt x="0" y="399416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6619" y="2874833"/>
        <a:ext cx="230968" cy="4304"/>
      </dsp:txXfrm>
    </dsp:sp>
    <dsp:sp modelId="{149E0338-DC18-497A-A067-CC4AF962D4C0}">
      <dsp:nvSpPr>
        <dsp:cNvPr id="0" name=""/>
        <dsp:cNvSpPr/>
      </dsp:nvSpPr>
      <dsp:spPr>
        <a:xfrm>
          <a:off x="4786937" y="1557296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“weight” contains “</a:t>
          </a:r>
          <a:r>
            <a:rPr lang="en-US" sz="1200" kern="1200" dirty="0" err="1"/>
            <a:t>lbs</a:t>
          </a:r>
          <a:r>
            <a:rPr lang="en-US" sz="1200" kern="1200" dirty="0"/>
            <a:t>” in the value, so we removed “</a:t>
          </a:r>
          <a:r>
            <a:rPr lang="en-US" sz="1200" kern="1200" dirty="0" err="1"/>
            <a:t>lbs</a:t>
          </a:r>
          <a:r>
            <a:rPr lang="en-US" sz="1200" kern="1200" dirty="0"/>
            <a:t>” from the values and only kept its number.</a:t>
          </a:r>
        </a:p>
      </dsp:txBody>
      <dsp:txXfrm>
        <a:off x="4786937" y="1557296"/>
        <a:ext cx="1869635" cy="1121781"/>
      </dsp:txXfrm>
    </dsp:sp>
    <dsp:sp modelId="{B8AA5104-198D-4CF3-8E54-64C4CAF54035}">
      <dsp:nvSpPr>
        <dsp:cNvPr id="0" name=""/>
        <dsp:cNvSpPr/>
      </dsp:nvSpPr>
      <dsp:spPr>
        <a:xfrm>
          <a:off x="187634" y="3109093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Add a new column named “attitude” with logical value 0 and  set rating that lower than or equal 5 to logical value 0, rating that greater than 5 to logical value 1.</a:t>
          </a:r>
          <a:endParaRPr lang="en-US" sz="1200" kern="1200" dirty="0"/>
        </a:p>
      </dsp:txBody>
      <dsp:txXfrm>
        <a:off x="187634" y="3109093"/>
        <a:ext cx="1869635" cy="1121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C99AB-4C9B-477B-B22F-B79D1B938396}">
      <dsp:nvSpPr>
        <dsp:cNvPr id="0" name=""/>
        <dsp:cNvSpPr/>
      </dsp:nvSpPr>
      <dsp:spPr>
        <a:xfrm>
          <a:off x="1039894" y="11247"/>
          <a:ext cx="4159579" cy="121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7" tIns="307843" rIns="80707" bIns="3078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the sentiment of reviews in each transaction for the purposes of finding out important factors influencing customers attitudes and preparing for the prediction of rating.</a:t>
          </a:r>
        </a:p>
      </dsp:txBody>
      <dsp:txXfrm>
        <a:off x="1039894" y="11247"/>
        <a:ext cx="4159579" cy="1211978"/>
      </dsp:txXfrm>
    </dsp:sp>
    <dsp:sp modelId="{E6FFCE3C-A93C-4E91-B729-5D74DD5D076D}">
      <dsp:nvSpPr>
        <dsp:cNvPr id="0" name=""/>
        <dsp:cNvSpPr/>
      </dsp:nvSpPr>
      <dsp:spPr>
        <a:xfrm>
          <a:off x="0" y="2339"/>
          <a:ext cx="1039894" cy="121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8" tIns="119717" rIns="55028" bIns="1197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1</a:t>
          </a:r>
        </a:p>
      </dsp:txBody>
      <dsp:txXfrm>
        <a:off x="0" y="2339"/>
        <a:ext cx="1039894" cy="1211978"/>
      </dsp:txXfrm>
    </dsp:sp>
    <dsp:sp modelId="{6C7D9322-CAAD-43C0-BFFD-75F8713EB976}">
      <dsp:nvSpPr>
        <dsp:cNvPr id="0" name=""/>
        <dsp:cNvSpPr/>
      </dsp:nvSpPr>
      <dsp:spPr>
        <a:xfrm>
          <a:off x="1039894" y="1295460"/>
          <a:ext cx="4159579" cy="121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7" tIns="307843" rIns="80707" bIns="3078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the situation where customers are likely to give different ratings for the purpose of judging whether the customer would like to provide a high rating or not.</a:t>
          </a:r>
        </a:p>
      </dsp:txBody>
      <dsp:txXfrm>
        <a:off x="1039894" y="1295460"/>
        <a:ext cx="4159579" cy="1211978"/>
      </dsp:txXfrm>
    </dsp:sp>
    <dsp:sp modelId="{54CA2BCE-3B9E-437D-9F69-B03BB532C7F9}">
      <dsp:nvSpPr>
        <dsp:cNvPr id="0" name=""/>
        <dsp:cNvSpPr/>
      </dsp:nvSpPr>
      <dsp:spPr>
        <a:xfrm>
          <a:off x="0" y="1287037"/>
          <a:ext cx="1039894" cy="121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8" tIns="119717" rIns="55028" bIns="1197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2</a:t>
          </a:r>
        </a:p>
      </dsp:txBody>
      <dsp:txXfrm>
        <a:off x="0" y="1287037"/>
        <a:ext cx="1039894" cy="1211978"/>
      </dsp:txXfrm>
    </dsp:sp>
    <dsp:sp modelId="{F2CD8A14-5A98-4152-93C6-878A7829D02F}">
      <dsp:nvSpPr>
        <dsp:cNvPr id="0" name=""/>
        <dsp:cNvSpPr/>
      </dsp:nvSpPr>
      <dsp:spPr>
        <a:xfrm>
          <a:off x="1039894" y="3852529"/>
          <a:ext cx="4159579" cy="121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7" tIns="307843" rIns="80707" bIns="3078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what kinds product will get high ratings for the purpose of helping </a:t>
          </a:r>
          <a:r>
            <a:rPr lang="en-US" sz="1200" kern="1200" dirty="0" err="1"/>
            <a:t>RentTheRunWay</a:t>
          </a:r>
          <a:r>
            <a:rPr lang="en-US" sz="1200" kern="1200" dirty="0"/>
            <a:t> keep them stocked.</a:t>
          </a:r>
        </a:p>
      </dsp:txBody>
      <dsp:txXfrm>
        <a:off x="1039894" y="3852529"/>
        <a:ext cx="4159579" cy="1211978"/>
      </dsp:txXfrm>
    </dsp:sp>
    <dsp:sp modelId="{724DCD0F-FF1C-4957-817A-B291F957392A}">
      <dsp:nvSpPr>
        <dsp:cNvPr id="0" name=""/>
        <dsp:cNvSpPr/>
      </dsp:nvSpPr>
      <dsp:spPr>
        <a:xfrm>
          <a:off x="0" y="2571734"/>
          <a:ext cx="1039894" cy="121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8" tIns="119717" rIns="55028" bIns="1197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3</a:t>
          </a:r>
        </a:p>
      </dsp:txBody>
      <dsp:txXfrm>
        <a:off x="0" y="2571734"/>
        <a:ext cx="1039894" cy="1211978"/>
      </dsp:txXfrm>
    </dsp:sp>
    <dsp:sp modelId="{58DF3D1E-4D28-43A0-9814-3634061E041F}">
      <dsp:nvSpPr>
        <dsp:cNvPr id="0" name=""/>
        <dsp:cNvSpPr/>
      </dsp:nvSpPr>
      <dsp:spPr>
        <a:xfrm>
          <a:off x="1039894" y="2578363"/>
          <a:ext cx="4159579" cy="121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7" tIns="307843" rIns="80707" bIns="3078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what kinds of product will fit different customers for the purpose of recommending appropriate product to customer.</a:t>
          </a:r>
        </a:p>
      </dsp:txBody>
      <dsp:txXfrm>
        <a:off x="1039894" y="2578363"/>
        <a:ext cx="4159579" cy="1211978"/>
      </dsp:txXfrm>
    </dsp:sp>
    <dsp:sp modelId="{71327C1B-7F10-4BD5-9F39-BF91B8F87C5C}">
      <dsp:nvSpPr>
        <dsp:cNvPr id="0" name=""/>
        <dsp:cNvSpPr/>
      </dsp:nvSpPr>
      <dsp:spPr>
        <a:xfrm>
          <a:off x="0" y="3856431"/>
          <a:ext cx="1039894" cy="121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8" tIns="119717" rIns="55028" bIns="1197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4</a:t>
          </a:r>
        </a:p>
      </dsp:txBody>
      <dsp:txXfrm>
        <a:off x="0" y="3856431"/>
        <a:ext cx="1039894" cy="121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6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13C670-F4F7-4F6A-BEBB-C901C75B1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cap="all" dirty="0">
                <a:solidFill>
                  <a:schemeClr val="bg1"/>
                </a:solidFill>
              </a:rPr>
              <a:t>customer feedback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1" cap="all" dirty="0">
                <a:solidFill>
                  <a:schemeClr val="bg1"/>
                </a:solidFill>
              </a:rPr>
              <a:t>analysis for</a:t>
            </a:r>
            <a:r>
              <a:rPr lang="en-US" sz="4000" b="1" i="1" cap="all" dirty="0">
                <a:solidFill>
                  <a:schemeClr val="bg1"/>
                </a:solidFill>
              </a:rPr>
              <a:t> rent the runway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C76A19-1AAA-4612-A6DB-373D74512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1" y="4392754"/>
            <a:ext cx="5911155" cy="11996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Presented by Group 4</a:t>
            </a:r>
          </a:p>
          <a:p>
            <a:r>
              <a:rPr lang="en-US">
                <a:solidFill>
                  <a:schemeClr val="bg1"/>
                </a:solidFill>
              </a:rPr>
              <a:t>Liya Zhou, Yibo Feng, Wenyi Xiong</a:t>
            </a:r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141A413D-E138-4038-BD1F-91F3AD746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r="277" b="-2"/>
          <a:stretch/>
        </p:blipFill>
        <p:spPr>
          <a:xfrm>
            <a:off x="8129008" y="935396"/>
            <a:ext cx="3419524" cy="48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1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A7786-339F-4871-915F-E441FC20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189776"/>
            <a:ext cx="10769256" cy="1188720"/>
          </a:xfrm>
        </p:spPr>
        <p:txBody>
          <a:bodyPr/>
          <a:lstStyle/>
          <a:p>
            <a:r>
              <a:rPr lang="en-US" dirty="0"/>
              <a:t>summary </a:t>
            </a:r>
            <a:r>
              <a:rPr lang="en-US" dirty="0">
                <a:solidFill>
                  <a:schemeClr val="tx1"/>
                </a:solidFill>
              </a:rPr>
              <a:t>of Customer Rating Preference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8B9529-183E-3E42-8B28-20011C53E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0" y="3471719"/>
            <a:ext cx="4083211" cy="31019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878845-B1C4-764B-8434-D1C27C749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3" y="3471719"/>
            <a:ext cx="5295900" cy="3073400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BA2A919-053B-FE4D-86B0-C27FA70A6F15}"/>
              </a:ext>
            </a:extLst>
          </p:cNvPr>
          <p:cNvSpPr txBox="1">
            <a:spLocks/>
          </p:cNvSpPr>
          <p:nvPr/>
        </p:nvSpPr>
        <p:spPr>
          <a:xfrm>
            <a:off x="649473" y="1677793"/>
            <a:ext cx="5269189" cy="1494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For tree 2- it could conclude that if female is under 24 or her height is less than 189cm with fit comment. she will give high rating. Otherwise, she will give medium rating.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F32B195-F5A3-BF45-AF4E-22C45CCE89B3}"/>
              </a:ext>
            </a:extLst>
          </p:cNvPr>
          <p:cNvSpPr txBox="1">
            <a:spLocks/>
          </p:cNvSpPr>
          <p:nvPr/>
        </p:nvSpPr>
        <p:spPr>
          <a:xfrm>
            <a:off x="6284563" y="1558374"/>
            <a:ext cx="5295900" cy="1494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tree 3- it could conclude that if the female's weight is less than 242.5 </a:t>
            </a:r>
            <a:r>
              <a:rPr lang="en-US" sz="2000" dirty="0" err="1"/>
              <a:t>lbs</a:t>
            </a:r>
            <a:r>
              <a:rPr lang="en-US" sz="2000" dirty="0"/>
              <a:t> she will give high rating. Otherwise, she will give low rating when her body type is full bust and medium rating when her body type is not full bust.</a:t>
            </a:r>
          </a:p>
        </p:txBody>
      </p:sp>
    </p:spTree>
    <p:extLst>
      <p:ext uri="{BB962C8B-B14F-4D97-AF65-F5344CB8AC3E}">
        <p14:creationId xmlns:p14="http://schemas.microsoft.com/office/powerpoint/2010/main" val="245451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CDDEA-BD48-4AFC-93F7-7BAB900D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47" y="360258"/>
            <a:ext cx="10926305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Recommendation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82C5D-2BA8-FC4D-92E6-4D91EA8BF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62" y="2165772"/>
            <a:ext cx="4879263" cy="3101975"/>
          </a:xfr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2BDEA59-CC63-3C4C-ADDB-855FF73479C2}"/>
              </a:ext>
            </a:extLst>
          </p:cNvPr>
          <p:cNvSpPr txBox="1">
            <a:spLocks/>
          </p:cNvSpPr>
          <p:nvPr/>
        </p:nvSpPr>
        <p:spPr>
          <a:xfrm>
            <a:off x="632847" y="1714085"/>
            <a:ext cx="5709215" cy="400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Models and Methods:</a:t>
            </a:r>
          </a:p>
          <a:p>
            <a:pPr lvl="1"/>
            <a:r>
              <a:rPr lang="en-US" sz="2000" dirty="0"/>
              <a:t>PCA to filter features</a:t>
            </a:r>
          </a:p>
          <a:p>
            <a:pPr lvl="1"/>
            <a:r>
              <a:rPr lang="en-US" sz="2000" dirty="0"/>
              <a:t>K-means clustering to divide </a:t>
            </a:r>
            <a:r>
              <a:rPr lang="en-US" sz="2000" dirty="0" err="1"/>
              <a:t>bodytype</a:t>
            </a:r>
            <a:r>
              <a:rPr lang="en-US" sz="2000" dirty="0"/>
              <a:t>/</a:t>
            </a:r>
            <a:r>
              <a:rPr lang="en-US" sz="2000" dirty="0" err="1"/>
              <a:t>bustsize</a:t>
            </a:r>
            <a:r>
              <a:rPr lang="en-US" sz="2000" dirty="0"/>
              <a:t>–category into multiple groups.</a:t>
            </a:r>
          </a:p>
          <a:p>
            <a:r>
              <a:rPr lang="en-US" sz="2400" b="1" dirty="0"/>
              <a:t>Accuracy：</a:t>
            </a:r>
          </a:p>
          <a:p>
            <a:pPr lvl="1"/>
            <a:r>
              <a:rPr lang="en-US" sz="2000" dirty="0"/>
              <a:t>0.748 (highest when k=3)</a:t>
            </a:r>
          </a:p>
        </p:txBody>
      </p:sp>
    </p:spTree>
    <p:extLst>
      <p:ext uri="{BB962C8B-B14F-4D97-AF65-F5344CB8AC3E}">
        <p14:creationId xmlns:p14="http://schemas.microsoft.com/office/powerpoint/2010/main" val="215620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CDDEA-BD48-4AFC-93F7-7BAB900D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47" y="360258"/>
            <a:ext cx="10926305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Recommendation Analysis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ECD5E4-389C-304E-BE98-37943D3B6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7" y="1764186"/>
            <a:ext cx="3912894" cy="277689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799B1-FA9F-7B40-967E-9C6738A02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25" y="1725991"/>
            <a:ext cx="4331241" cy="2853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1997EF-69C6-EB43-8653-4D972BB6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47" y="4408227"/>
            <a:ext cx="3648598" cy="24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1BD27-A365-42A2-91BF-65F26BDF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9" y="267269"/>
            <a:ext cx="10755823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Products with High Rating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32EB8-B119-0141-9A02-FC7E3DD16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736" y="4189861"/>
            <a:ext cx="3617312" cy="2500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7A42C1-EF48-F04D-9A83-4B387D0A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30" y="1574324"/>
            <a:ext cx="3479018" cy="235865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9501444-CC84-0F49-ABBC-712D0967EAA8}"/>
              </a:ext>
            </a:extLst>
          </p:cNvPr>
          <p:cNvSpPr txBox="1">
            <a:spLocks/>
          </p:cNvSpPr>
          <p:nvPr/>
        </p:nvSpPr>
        <p:spPr>
          <a:xfrm>
            <a:off x="632847" y="1714085"/>
            <a:ext cx="5709215" cy="4686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Models and Methods:</a:t>
            </a:r>
          </a:p>
          <a:p>
            <a:pPr lvl="1"/>
            <a:r>
              <a:rPr lang="en-US" sz="2200" dirty="0"/>
              <a:t>Set ‘rating’ = 10 as the high rating.</a:t>
            </a:r>
          </a:p>
          <a:p>
            <a:pPr lvl="1"/>
            <a:r>
              <a:rPr lang="en-US" sz="2200" dirty="0"/>
              <a:t>Transform '</a:t>
            </a:r>
            <a:r>
              <a:rPr lang="en-US" sz="2200" dirty="0" err="1"/>
              <a:t>body_type</a:t>
            </a:r>
            <a:r>
              <a:rPr lang="en-US" sz="2200" dirty="0"/>
              <a:t>’, 'category’, '</a:t>
            </a:r>
            <a:r>
              <a:rPr lang="en-US" sz="2200" dirty="0" err="1"/>
              <a:t>rented_for</a:t>
            </a:r>
            <a:r>
              <a:rPr lang="en-US" sz="2200" dirty="0"/>
              <a:t>’,  into vectors separately.</a:t>
            </a:r>
          </a:p>
          <a:p>
            <a:pPr lvl="1"/>
            <a:r>
              <a:rPr lang="en-US" sz="2200" dirty="0"/>
              <a:t>Assembled three vectors and ‘size’, ‘age’ into feature vector.</a:t>
            </a:r>
          </a:p>
          <a:p>
            <a:pPr lvl="1"/>
            <a:r>
              <a:rPr lang="en-US" sz="2200" b="1" dirty="0"/>
              <a:t>Decision Tree </a:t>
            </a:r>
            <a:r>
              <a:rPr lang="en-US" sz="2200" dirty="0"/>
              <a:t>to classify rating preference through 3-fold cross validation.</a:t>
            </a:r>
          </a:p>
          <a:p>
            <a:pPr lvl="1"/>
            <a:r>
              <a:rPr lang="en-US" sz="2200" b="1" dirty="0"/>
              <a:t>Logistic Regression </a:t>
            </a:r>
            <a:r>
              <a:rPr lang="en-US" sz="2200" dirty="0"/>
              <a:t>to be the comparison with decision tree </a:t>
            </a:r>
          </a:p>
          <a:p>
            <a:pPr lvl="1"/>
            <a:endParaRPr lang="en-US" sz="2200" dirty="0"/>
          </a:p>
          <a:p>
            <a:pPr marL="230188" lvl="1" indent="-214313"/>
            <a:r>
              <a:rPr lang="en-US" sz="2400" b="1" dirty="0"/>
              <a:t>AUC:</a:t>
            </a:r>
          </a:p>
          <a:p>
            <a:pPr marL="458788" lvl="2" indent="-214313"/>
            <a:r>
              <a:rPr lang="en-US" sz="2200" dirty="0"/>
              <a:t>Decision Tree: 0.53</a:t>
            </a:r>
          </a:p>
          <a:p>
            <a:pPr marL="458788" lvl="2" indent="-214313"/>
            <a:r>
              <a:rPr lang="en-US" sz="2200" dirty="0"/>
              <a:t>Logistic Regression: 0.56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375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1BD27-A365-42A2-91BF-65F26BDF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9" y="267269"/>
            <a:ext cx="10755823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Products with High Rating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A91ECA-130B-1E48-8FE6-074709599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319" y="2368135"/>
            <a:ext cx="5513321" cy="310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DF5F4-4B36-1640-A11B-BCF3AC74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8" y="4162010"/>
            <a:ext cx="5130800" cy="130810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C19C81A-6974-5D4C-9C8B-50E7D10C22D9}"/>
              </a:ext>
            </a:extLst>
          </p:cNvPr>
          <p:cNvSpPr txBox="1">
            <a:spLocks/>
          </p:cNvSpPr>
          <p:nvPr/>
        </p:nvSpPr>
        <p:spPr>
          <a:xfrm>
            <a:off x="632848" y="1714085"/>
            <a:ext cx="5148882" cy="2059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Decision Tree:</a:t>
            </a:r>
          </a:p>
          <a:p>
            <a:pPr lvl="1"/>
            <a:r>
              <a:rPr lang="en-US" sz="2000" dirty="0"/>
              <a:t>Depth = 6</a:t>
            </a:r>
          </a:p>
          <a:p>
            <a:pPr lvl="1"/>
            <a:r>
              <a:rPr lang="en-US" sz="2000" dirty="0"/>
              <a:t>Nodes </a:t>
            </a:r>
            <a:r>
              <a:rPr lang="en-US" sz="2000" dirty="0" err="1"/>
              <a:t>Num</a:t>
            </a:r>
            <a:r>
              <a:rPr lang="en-US" sz="2000" dirty="0"/>
              <a:t> = 57</a:t>
            </a:r>
          </a:p>
          <a:p>
            <a:pPr lvl="1"/>
            <a:r>
              <a:rPr lang="en-US" sz="2000" dirty="0"/>
              <a:t>Classes </a:t>
            </a:r>
            <a:r>
              <a:rPr lang="en-US" sz="2000" dirty="0" err="1"/>
              <a:t>Num</a:t>
            </a:r>
            <a:r>
              <a:rPr lang="en-US" sz="2000" dirty="0"/>
              <a:t> = 2</a:t>
            </a:r>
          </a:p>
          <a:p>
            <a:pPr lvl="1"/>
            <a:r>
              <a:rPr lang="en-US" sz="2000" dirty="0"/>
              <a:t>Features </a:t>
            </a:r>
            <a:r>
              <a:rPr lang="en-US" sz="2000" dirty="0" err="1"/>
              <a:t>Num</a:t>
            </a:r>
            <a:r>
              <a:rPr lang="en-US" sz="2000" dirty="0"/>
              <a:t> = 83</a:t>
            </a:r>
          </a:p>
        </p:txBody>
      </p:sp>
    </p:spTree>
    <p:extLst>
      <p:ext uri="{BB962C8B-B14F-4D97-AF65-F5344CB8AC3E}">
        <p14:creationId xmlns:p14="http://schemas.microsoft.com/office/powerpoint/2010/main" val="25585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31601-75BD-4D28-9A4E-E95C533D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268"/>
            <a:ext cx="7729728" cy="817613"/>
          </a:xfrm>
        </p:spPr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BDC65-6CD4-4B43-838C-CBFBF33B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53163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Difficult to convert emoji to text when text processing with </a:t>
            </a:r>
            <a:r>
              <a:rPr lang="en-US" sz="2400" dirty="0" err="1"/>
              <a:t>pyspark</a:t>
            </a:r>
            <a:r>
              <a:rPr lang="en-US" sz="2400" dirty="0"/>
              <a:t>.</a:t>
            </a:r>
          </a:p>
          <a:p>
            <a:r>
              <a:rPr lang="en-US" sz="2400" dirty="0"/>
              <a:t>The trees are difficult to do visualization.</a:t>
            </a:r>
          </a:p>
          <a:p>
            <a:r>
              <a:rPr lang="en-US" sz="2400" dirty="0"/>
              <a:t>The accuracy of decision tree and logistic regression didn’t perform very well when predicting products with high ratings.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17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31601-75BD-4D28-9A4E-E95C533D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268"/>
            <a:ext cx="7729728" cy="817613"/>
          </a:xfrm>
        </p:spPr>
        <p:txBody>
          <a:bodyPr/>
          <a:lstStyle/>
          <a:p>
            <a:r>
              <a:rPr lang="en-US" dirty="0"/>
              <a:t>Prediction 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BDC65-6CD4-4B43-838C-CBFBF33B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70283"/>
            <a:ext cx="7729728" cy="4947390"/>
          </a:xfrm>
        </p:spPr>
        <p:txBody>
          <a:bodyPr>
            <a:noAutofit/>
          </a:bodyPr>
          <a:lstStyle/>
          <a:p>
            <a:r>
              <a:rPr lang="en-US" sz="2200" b="1" dirty="0"/>
              <a:t>Prediction 1: Sentiment Analysis</a:t>
            </a:r>
          </a:p>
          <a:p>
            <a:pPr lvl="1"/>
            <a:r>
              <a:rPr lang="en-US" sz="2200" dirty="0"/>
              <a:t>Get a sentiment analysis model with 88% accuracy  and 10 most negative words (factors) and 10 positive words (factors).</a:t>
            </a:r>
          </a:p>
          <a:p>
            <a:r>
              <a:rPr lang="en-US" sz="2200" b="1" dirty="0"/>
              <a:t>Prediction 2: Customer Rating Preference Analysis</a:t>
            </a:r>
          </a:p>
          <a:p>
            <a:pPr lvl="1"/>
            <a:r>
              <a:rPr lang="en-US" sz="2200" dirty="0"/>
              <a:t>Get different situations that contribute to different rating levels.</a:t>
            </a:r>
          </a:p>
          <a:p>
            <a:r>
              <a:rPr lang="en-US" sz="2200" b="1" dirty="0"/>
              <a:t>Prediction 3: Recommendation Analysis</a:t>
            </a:r>
          </a:p>
          <a:p>
            <a:pPr lvl="1"/>
            <a:r>
              <a:rPr lang="en-US" sz="2200" dirty="0"/>
              <a:t>Get multiple background of customers to find most suitable category of clothes.</a:t>
            </a:r>
          </a:p>
          <a:p>
            <a:r>
              <a:rPr lang="en-US" sz="2200" b="1" dirty="0"/>
              <a:t>Prediction 4: Products with High Rating Analysis</a:t>
            </a:r>
          </a:p>
          <a:p>
            <a:pPr lvl="1"/>
            <a:r>
              <a:rPr lang="en-US" sz="2200" dirty="0"/>
              <a:t>Get specific kinds of products that contribute to getting high ratings using predictors in Inference.</a:t>
            </a:r>
          </a:p>
        </p:txBody>
      </p:sp>
    </p:spTree>
    <p:extLst>
      <p:ext uri="{BB962C8B-B14F-4D97-AF65-F5344CB8AC3E}">
        <p14:creationId xmlns:p14="http://schemas.microsoft.com/office/powerpoint/2010/main" val="188036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8EEB08-B8EE-4B26-AA71-BE13C5B1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596" y="211997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Group task assignment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调查表">
            <a:extLst>
              <a:ext uri="{FF2B5EF4-FFF2-40B4-BE49-F238E27FC236}">
                <a16:creationId xmlns:a16="http://schemas.microsoft.com/office/drawing/2014/main" id="{6E5D4591-7EA0-45DD-A864-F06177DA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626" y="1190881"/>
            <a:ext cx="4159568" cy="415956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6F2F1-E29A-45D9-85EA-46CA2929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727" y="1719599"/>
            <a:ext cx="5087429" cy="4462837"/>
          </a:xfrm>
        </p:spPr>
        <p:txBody>
          <a:bodyPr>
            <a:noAutofit/>
          </a:bodyPr>
          <a:lstStyle/>
          <a:p>
            <a:pPr marL="463550" indent="-449263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000" dirty="0" err="1">
                <a:solidFill>
                  <a:srgbClr val="FFFFFF"/>
                </a:solidFill>
              </a:rPr>
              <a:t>Wenyi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Xiong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Prediction 1 Sentiment Analysis: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PowerPoint making</a:t>
            </a:r>
            <a:endParaRPr lang="en-US" sz="2000" dirty="0">
              <a:solidFill>
                <a:srgbClr val="FFFFFF"/>
              </a:solidFill>
            </a:endParaRPr>
          </a:p>
          <a:p>
            <a:pPr marL="463550" indent="-449263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rgbClr val="FFFFFF"/>
                </a:solidFill>
              </a:rPr>
              <a:t>Liya Zhou: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Data preprocessing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Prediction 4: Products with High Rating Analysis</a:t>
            </a:r>
          </a:p>
          <a:p>
            <a:pPr marL="463550" indent="-449263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bg1"/>
                </a:solidFill>
              </a:rPr>
              <a:t>Yibo</a:t>
            </a:r>
            <a:r>
              <a:rPr lang="en-US" sz="2000" dirty="0">
                <a:solidFill>
                  <a:schemeClr val="bg1"/>
                </a:solidFill>
              </a:rPr>
              <a:t> Feng: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Prediction 2: Customer Rating Preference Analysis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Prediction 3: Recommendation Analysis </a:t>
            </a:r>
          </a:p>
        </p:txBody>
      </p:sp>
    </p:spTree>
    <p:extLst>
      <p:ext uri="{BB962C8B-B14F-4D97-AF65-F5344CB8AC3E}">
        <p14:creationId xmlns:p14="http://schemas.microsoft.com/office/powerpoint/2010/main" val="226155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A7F77-06DB-4CA8-AAC9-AABA1546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Thank You!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93AB0-19C0-470E-829D-B37978A0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69" y="4352544"/>
            <a:ext cx="5928358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question?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37B7CED-01D8-4424-9C1F-EDB97529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46" r="4554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A89EDE-04D1-4DA5-927C-0AC82216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DAB55-855B-43D1-BB38-295480A5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404215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Project Overview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Exploration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Predictions and Inference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: Sentiment Analysis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2: Products with High Rating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3: Recommendation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</a:t>
            </a: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en-US" sz="2000" dirty="0">
                <a:solidFill>
                  <a:schemeClr val="bg1"/>
                </a:solidFill>
              </a:rPr>
              <a:t>: Customer Rating Preference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Problems and Evaluation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Contributions</a:t>
            </a:r>
          </a:p>
        </p:txBody>
      </p:sp>
      <p:pic>
        <p:nvPicPr>
          <p:cNvPr id="7" name="Graphic 6" descr="衣架">
            <a:extLst>
              <a:ext uri="{FF2B5EF4-FFF2-40B4-BE49-F238E27FC236}">
                <a16:creationId xmlns:a16="http://schemas.microsoft.com/office/drawing/2014/main" id="{2DC38B07-5912-4F13-BBB8-CC1E0251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A89EDE-04D1-4DA5-927C-0AC82216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DAB55-855B-43D1-BB38-295480A5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To figure out how the clothes brand, Rent the Runway, should focus on utilizing the factors that can affect customer feedback and predicting which kinds of clothes should be promoted to a unique customer. </a:t>
            </a:r>
          </a:p>
        </p:txBody>
      </p:sp>
      <p:pic>
        <p:nvPicPr>
          <p:cNvPr id="7" name="Graphic 6" descr="衣架">
            <a:extLst>
              <a:ext uri="{FF2B5EF4-FFF2-40B4-BE49-F238E27FC236}">
                <a16:creationId xmlns:a16="http://schemas.microsoft.com/office/drawing/2014/main" id="{2DC38B07-5912-4F13-BBB8-CC1E0251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D668-255E-4DF7-970C-E20C5FCA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70" y="177720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pic>
        <p:nvPicPr>
          <p:cNvPr id="17" name="Picture 3" descr="图表, 直方图&#10;&#10;描述已自动生成">
            <a:extLst>
              <a:ext uri="{FF2B5EF4-FFF2-40B4-BE49-F238E27FC236}">
                <a16:creationId xmlns:a16="http://schemas.microsoft.com/office/drawing/2014/main" id="{B89A42E1-7198-4B46-A361-30437C5B81D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2" r="2" b="2578"/>
          <a:stretch/>
        </p:blipFill>
        <p:spPr>
          <a:xfrm>
            <a:off x="7697148" y="1881768"/>
            <a:ext cx="3707652" cy="239651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F2A15ED3-B470-42CE-AEE0-6077FDAA3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48047"/>
              </p:ext>
            </p:extLst>
          </p:nvPr>
        </p:nvGraphicFramePr>
        <p:xfrm>
          <a:off x="238676" y="1715727"/>
          <a:ext cx="6844208" cy="423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C3F165-761E-CC46-91DE-6CDACA769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8696" y="4793612"/>
            <a:ext cx="8561916" cy="1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6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D668-255E-4DF7-970C-E20C5FCA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455" y="156652"/>
            <a:ext cx="6092952" cy="1188720"/>
          </a:xfrm>
        </p:spPr>
        <p:txBody>
          <a:bodyPr>
            <a:normAutofit/>
          </a:bodyPr>
          <a:lstStyle/>
          <a:p>
            <a:r>
              <a:rPr lang="en-US"/>
              <a:t>Data exploration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7B5C6-4222-2E4D-9026-5247F5C0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9" y="1481138"/>
            <a:ext cx="3481777" cy="25336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414A34-580E-B746-B1EB-F434D0056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0063" y="1430618"/>
            <a:ext cx="3560292" cy="2664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33F62-F604-7946-9EDB-D44EADE24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180028"/>
            <a:ext cx="3660305" cy="2460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7E051-0A0A-C940-A927-0F568A15E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49" y="4150554"/>
            <a:ext cx="3481777" cy="2491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BD58C-5280-6A4B-BB75-F7C71524C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293" y="2297113"/>
            <a:ext cx="4051774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6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05F9A-9F0C-4810-B082-D7D984C2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3" y="111967"/>
            <a:ext cx="5199474" cy="1218914"/>
          </a:xfrm>
        </p:spPr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DA679-2B1D-46AA-9EAD-1F439A48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462" y="1451348"/>
            <a:ext cx="5396538" cy="52946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plan to measure the prediction of customer’s sentiment in each transaction:</a:t>
            </a:r>
          </a:p>
          <a:p>
            <a:pPr lvl="1"/>
            <a:r>
              <a:rPr lang="en-US" sz="1700" dirty="0"/>
              <a:t>Words in </a:t>
            </a:r>
            <a:r>
              <a:rPr lang="en-US" sz="1700" dirty="0" err="1"/>
              <a:t>review_text</a:t>
            </a:r>
            <a:r>
              <a:rPr lang="en-US" sz="1700" dirty="0"/>
              <a:t> that weighs the most in illustrating the emotion of customers</a:t>
            </a:r>
          </a:p>
          <a:p>
            <a:pPr lvl="1"/>
            <a:r>
              <a:rPr lang="en-US" sz="1700" dirty="0"/>
              <a:t>Attitude: which directly shows feedback (positive or negative) from customers.</a:t>
            </a:r>
          </a:p>
          <a:p>
            <a:r>
              <a:rPr lang="en-US" dirty="0"/>
              <a:t>We make hypothesis those predictors are important when we try to predict whether a customer would like to give a high rating:</a:t>
            </a:r>
          </a:p>
          <a:p>
            <a:pPr lvl="1"/>
            <a:r>
              <a:rPr lang="en-US" sz="1700" dirty="0"/>
              <a:t>Rating: existing rating customer gave to the product. This is an important parameter in training stage. A further rating hierarchy can also be made to determine the rating scores in which range could be described as a high rating.</a:t>
            </a:r>
          </a:p>
          <a:p>
            <a:pPr lvl="1"/>
            <a:r>
              <a:rPr lang="en-US" sz="1700" dirty="0"/>
              <a:t>Fit</a:t>
            </a:r>
          </a:p>
          <a:p>
            <a:r>
              <a:rPr lang="en-US" dirty="0"/>
              <a:t>We are willing to see those predictors work well in predicting what kinds of product will fit a special customer:</a:t>
            </a:r>
          </a:p>
          <a:p>
            <a:pPr lvl="1"/>
            <a:r>
              <a:rPr lang="en-US" sz="1700" dirty="0"/>
              <a:t>Fit, weight, height, age, </a:t>
            </a:r>
            <a:r>
              <a:rPr lang="en-US" sz="1700" dirty="0" err="1"/>
              <a:t>bust_size</a:t>
            </a:r>
            <a:r>
              <a:rPr lang="en-US" sz="1700" dirty="0"/>
              <a:t>, </a:t>
            </a:r>
            <a:r>
              <a:rPr lang="en-US" sz="1700" dirty="0" err="1"/>
              <a:t>body_type</a:t>
            </a:r>
            <a:r>
              <a:rPr lang="en-US" sz="1700" dirty="0"/>
              <a:t>: to show the measurements of the customer.</a:t>
            </a:r>
          </a:p>
          <a:p>
            <a:pPr lvl="1"/>
            <a:r>
              <a:rPr lang="en-US" sz="1700" dirty="0"/>
              <a:t>Rating</a:t>
            </a:r>
          </a:p>
          <a:p>
            <a:pPr lvl="1"/>
            <a:r>
              <a:rPr lang="en-US" sz="1700" dirty="0"/>
              <a:t>Category, size: to show the measurements of the product.  </a:t>
            </a:r>
            <a:endParaRPr lang="en-US" dirty="0"/>
          </a:p>
          <a:p>
            <a:r>
              <a:rPr lang="en-US" dirty="0"/>
              <a:t>From data exploration, we plan to test following predictors for a prediction of what kinds of items customers would like to give a high rating:</a:t>
            </a:r>
          </a:p>
          <a:p>
            <a:pPr lvl="1"/>
            <a:r>
              <a:rPr lang="en-US" sz="1700" dirty="0"/>
              <a:t>Category</a:t>
            </a:r>
          </a:p>
          <a:p>
            <a:pPr lvl="1"/>
            <a:r>
              <a:rPr lang="en-US" sz="1700" dirty="0"/>
              <a:t>Customer features to reflect products, such as </a:t>
            </a:r>
            <a:r>
              <a:rPr lang="en-US" sz="1700" dirty="0" err="1"/>
              <a:t>rented_for</a:t>
            </a:r>
            <a:r>
              <a:rPr lang="en-US" sz="1700" dirty="0"/>
              <a:t> and </a:t>
            </a:r>
            <a:r>
              <a:rPr lang="en-US" sz="1700" dirty="0" err="1"/>
              <a:t>body_type</a:t>
            </a:r>
            <a:r>
              <a:rPr lang="en-US" sz="1700" dirty="0"/>
              <a:t>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C062F3F-A1BF-4CC9-B58F-7D66613A8AD5}"/>
              </a:ext>
            </a:extLst>
          </p:cNvPr>
          <p:cNvSpPr txBox="1">
            <a:spLocks/>
          </p:cNvSpPr>
          <p:nvPr/>
        </p:nvSpPr>
        <p:spPr bwMode="black">
          <a:xfrm>
            <a:off x="6795462" y="111967"/>
            <a:ext cx="5199474" cy="121891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inference</a:t>
            </a: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84FDA135-870A-4E0C-AB65-AEE391DA3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71527"/>
              </p:ext>
            </p:extLst>
          </p:nvPr>
        </p:nvGraphicFramePr>
        <p:xfrm>
          <a:off x="197063" y="1535324"/>
          <a:ext cx="5199474" cy="507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3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3E631-8EE6-44AF-BA2B-BD524960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45" y="314037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Summary of Sentiment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B4C9B-C8C4-4D61-AF67-5B4150C28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01" y="2185887"/>
            <a:ext cx="3085026" cy="4130997"/>
          </a:xfrm>
        </p:spPr>
        <p:txBody>
          <a:bodyPr>
            <a:normAutofit/>
          </a:bodyPr>
          <a:lstStyle/>
          <a:p>
            <a:r>
              <a:rPr lang="en-US" sz="1400" dirty="0"/>
              <a:t>The 10 most negative words (factors) selected by the best pipeline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6EC4FB-0797-4354-BF3E-D4A0138C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9" y="2973609"/>
            <a:ext cx="2247900" cy="334327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79D8D0F-E180-4360-BC7E-B2398F2A56F4}"/>
              </a:ext>
            </a:extLst>
          </p:cNvPr>
          <p:cNvSpPr txBox="1">
            <a:spLocks/>
          </p:cNvSpPr>
          <p:nvPr/>
        </p:nvSpPr>
        <p:spPr>
          <a:xfrm>
            <a:off x="4608482" y="2185887"/>
            <a:ext cx="3085026" cy="41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10 most positive words (factors) selected by the best pipeline model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78EFDD-C2DA-4C96-BF41-F538B116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15" y="2983134"/>
            <a:ext cx="2381250" cy="333375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C49DFBF-DF39-42A4-A0AD-6FD2CC2AFF51}"/>
              </a:ext>
            </a:extLst>
          </p:cNvPr>
          <p:cNvGrpSpPr/>
          <p:nvPr/>
        </p:nvGrpSpPr>
        <p:grpSpPr>
          <a:xfrm>
            <a:off x="8140063" y="2735400"/>
            <a:ext cx="2479481" cy="3581484"/>
            <a:chOff x="5344562" y="3014663"/>
            <a:chExt cx="2479481" cy="344211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49098E6-C5AC-43F7-89CB-A55303C6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4562" y="3014663"/>
              <a:ext cx="2479480" cy="170313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189DF76-A100-4FBE-9C82-98C3F6DDA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4563" y="4924510"/>
              <a:ext cx="2479480" cy="1532263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47F57DF-D697-4303-B6C2-A7D3AA243080}"/>
              </a:ext>
            </a:extLst>
          </p:cNvPr>
          <p:cNvSpPr txBox="1"/>
          <p:nvPr/>
        </p:nvSpPr>
        <p:spPr>
          <a:xfrm>
            <a:off x="2360645" y="1682717"/>
            <a:ext cx="56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The best model is picked via grid search method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F183F2D-BA5F-4DD1-B4B9-AB8C66A9E7CC}"/>
              </a:ext>
            </a:extLst>
          </p:cNvPr>
          <p:cNvSpPr txBox="1">
            <a:spLocks/>
          </p:cNvSpPr>
          <p:nvPr/>
        </p:nvSpPr>
        <p:spPr>
          <a:xfrm>
            <a:off x="7865218" y="2162560"/>
            <a:ext cx="3085026" cy="398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ROC Curve and PR Curve of the best pipeline model</a:t>
            </a:r>
          </a:p>
        </p:txBody>
      </p:sp>
    </p:spTree>
    <p:extLst>
      <p:ext uri="{BB962C8B-B14F-4D97-AF65-F5344CB8AC3E}">
        <p14:creationId xmlns:p14="http://schemas.microsoft.com/office/powerpoint/2010/main" val="122588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BBB8E-3807-4E68-9467-A6988483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082" y="1768676"/>
            <a:ext cx="5709215" cy="4005351"/>
          </a:xfrm>
        </p:spPr>
        <p:txBody>
          <a:bodyPr>
            <a:normAutofit/>
          </a:bodyPr>
          <a:lstStyle/>
          <a:p>
            <a:r>
              <a:rPr lang="en-US" sz="2400" dirty="0"/>
              <a:t>For sentiment analysis:  The best model is picked via grid search method</a:t>
            </a:r>
          </a:p>
          <a:p>
            <a:endParaRPr 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DA60BA-2D0E-4B07-BE63-8FE83B760FDA}"/>
              </a:ext>
            </a:extLst>
          </p:cNvPr>
          <p:cNvGrpSpPr/>
          <p:nvPr/>
        </p:nvGrpSpPr>
        <p:grpSpPr>
          <a:xfrm>
            <a:off x="2360645" y="2207783"/>
            <a:ext cx="5819079" cy="3776616"/>
            <a:chOff x="3692958" y="3063292"/>
            <a:chExt cx="5819079" cy="377661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4BA24DA-D72D-4446-961B-D6941DB04C6A}"/>
                </a:ext>
              </a:extLst>
            </p:cNvPr>
            <p:cNvGrpSpPr/>
            <p:nvPr/>
          </p:nvGrpSpPr>
          <p:grpSpPr>
            <a:xfrm>
              <a:off x="3845789" y="3063292"/>
              <a:ext cx="5182624" cy="3776616"/>
              <a:chOff x="3623848" y="3711361"/>
              <a:chExt cx="5182624" cy="377661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B309C68-74E3-4551-AF03-EA5CB559F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23848" y="5158174"/>
                <a:ext cx="5182624" cy="2329803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F0CD92-2D3E-4270-8EAA-F0E7A2617888}"/>
                  </a:ext>
                </a:extLst>
              </p:cNvPr>
              <p:cNvSpPr txBox="1"/>
              <p:nvPr/>
            </p:nvSpPr>
            <p:spPr>
              <a:xfrm>
                <a:off x="4694270" y="3711361"/>
                <a:ext cx="1520890" cy="1007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DBD78E2-1E01-4D09-A77C-9956E004EB68}"/>
                </a:ext>
              </a:extLst>
            </p:cNvPr>
            <p:cNvSpPr txBox="1"/>
            <p:nvPr/>
          </p:nvSpPr>
          <p:spPr>
            <a:xfrm>
              <a:off x="3692958" y="3870943"/>
              <a:ext cx="5819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AUC score of original model and the best model</a:t>
              </a: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0D34EEFD-0ACE-9849-A8E6-07F54F1E23EB}"/>
              </a:ext>
            </a:extLst>
          </p:cNvPr>
          <p:cNvSpPr txBox="1">
            <a:spLocks/>
          </p:cNvSpPr>
          <p:nvPr/>
        </p:nvSpPr>
        <p:spPr bwMode="black">
          <a:xfrm>
            <a:off x="2360645" y="314037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Summary of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8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A7786-339F-4871-915F-E441FC20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89776"/>
            <a:ext cx="10784496" cy="1188720"/>
          </a:xfrm>
        </p:spPr>
        <p:txBody>
          <a:bodyPr/>
          <a:lstStyle/>
          <a:p>
            <a:r>
              <a:rPr lang="en-US" dirty="0"/>
              <a:t>summary </a:t>
            </a:r>
            <a:r>
              <a:rPr lang="en-US" dirty="0">
                <a:solidFill>
                  <a:schemeClr val="tx1"/>
                </a:solidFill>
              </a:rPr>
              <a:t>of Customer Rating Preference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52BFB-B2ED-C343-B4F3-9AE0C65D1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61" y="2330731"/>
            <a:ext cx="5285675" cy="3101975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FC4DA46-5EEB-A44A-991A-A7626288D2CE}"/>
              </a:ext>
            </a:extLst>
          </p:cNvPr>
          <p:cNvSpPr txBox="1">
            <a:spLocks/>
          </p:cNvSpPr>
          <p:nvPr/>
        </p:nvSpPr>
        <p:spPr>
          <a:xfrm>
            <a:off x="632847" y="1714085"/>
            <a:ext cx="5709215" cy="400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Models and Methods:</a:t>
            </a:r>
          </a:p>
          <a:p>
            <a:pPr lvl="1"/>
            <a:r>
              <a:rPr lang="en-US" sz="2000" dirty="0"/>
              <a:t>Transform '</a:t>
            </a:r>
            <a:r>
              <a:rPr lang="en-US" sz="2000" dirty="0" err="1"/>
              <a:t>body_type</a:t>
            </a:r>
            <a:r>
              <a:rPr lang="en-US" sz="2000" dirty="0"/>
              <a:t>’, ’</a:t>
            </a:r>
            <a:r>
              <a:rPr lang="en-US" sz="2000" dirty="0" err="1"/>
              <a:t>bust_size</a:t>
            </a:r>
            <a:r>
              <a:rPr lang="en-US" sz="2000" dirty="0"/>
              <a:t>’, 'category’, '</a:t>
            </a:r>
            <a:r>
              <a:rPr lang="en-US" sz="2000" dirty="0" err="1"/>
              <a:t>rented_for</a:t>
            </a:r>
            <a:r>
              <a:rPr lang="en-US" sz="2000" dirty="0"/>
              <a:t>’, ‘fit’, ‘size’, 'age’ into vectors.</a:t>
            </a:r>
          </a:p>
          <a:p>
            <a:pPr lvl="1"/>
            <a:r>
              <a:rPr lang="en-US" sz="2000" b="1" dirty="0"/>
              <a:t>Random Forest </a:t>
            </a:r>
            <a:r>
              <a:rPr lang="en-US" sz="2000" dirty="0"/>
              <a:t>to classify rating preference</a:t>
            </a:r>
          </a:p>
          <a:p>
            <a:r>
              <a:rPr lang="en-US" sz="2400" b="1" dirty="0"/>
              <a:t>Experiments</a:t>
            </a:r>
            <a:r>
              <a:rPr lang="en-US" sz="2000" dirty="0"/>
              <a:t> : </a:t>
            </a:r>
          </a:p>
          <a:p>
            <a:pPr lvl="1"/>
            <a:r>
              <a:rPr lang="en-US" sz="2000" dirty="0"/>
              <a:t>First time: use rating number as prediction. Accuracy: </a:t>
            </a:r>
            <a:r>
              <a:rPr lang="en-US" sz="2000" b="1" dirty="0"/>
              <a:t>0.65</a:t>
            </a:r>
          </a:p>
          <a:p>
            <a:pPr lvl="1"/>
            <a:r>
              <a:rPr lang="en-US" sz="2000" dirty="0"/>
              <a:t>Second time: use rating level as prediction. Accuracy: </a:t>
            </a:r>
            <a:r>
              <a:rPr lang="en-US" sz="2000" b="1" dirty="0"/>
              <a:t>0.92</a:t>
            </a:r>
          </a:p>
        </p:txBody>
      </p:sp>
    </p:spTree>
    <p:extLst>
      <p:ext uri="{BB962C8B-B14F-4D97-AF65-F5344CB8AC3E}">
        <p14:creationId xmlns:p14="http://schemas.microsoft.com/office/powerpoint/2010/main" val="377347624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1173</Words>
  <Application>Microsoft Macintosh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华文中宋</vt:lpstr>
      <vt:lpstr>Arial</vt:lpstr>
      <vt:lpstr>Gill Sans MT</vt:lpstr>
      <vt:lpstr>Wingdings</vt:lpstr>
      <vt:lpstr>包裹</vt:lpstr>
      <vt:lpstr>customer feedback analysis for rent the runway</vt:lpstr>
      <vt:lpstr>Agenda</vt:lpstr>
      <vt:lpstr>Project overview</vt:lpstr>
      <vt:lpstr>Data exploration</vt:lpstr>
      <vt:lpstr>Data exploration</vt:lpstr>
      <vt:lpstr>Prediction</vt:lpstr>
      <vt:lpstr>Summary of Sentiment analysis</vt:lpstr>
      <vt:lpstr>PowerPoint Presentation</vt:lpstr>
      <vt:lpstr>summary of Customer Rating Preference Analysis</vt:lpstr>
      <vt:lpstr>summary of Customer Rating Preference Analysis</vt:lpstr>
      <vt:lpstr>summary of Recommendation Analysis </vt:lpstr>
      <vt:lpstr>summary of Recommendation Analysis </vt:lpstr>
      <vt:lpstr>summary of Products with High Rating Analysis</vt:lpstr>
      <vt:lpstr>summary of Products with High Rating Analysis</vt:lpstr>
      <vt:lpstr>Problems encountered</vt:lpstr>
      <vt:lpstr>Prediction Evaluation</vt:lpstr>
      <vt:lpstr>Group task assignment </vt:lpstr>
      <vt:lpstr>Thank You!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feedback analysis for rent the runway </dc:title>
  <dc:creator>Wenyi Xiong</dc:creator>
  <cp:lastModifiedBy>zly_0930@126.com</cp:lastModifiedBy>
  <cp:revision>55</cp:revision>
  <dcterms:created xsi:type="dcterms:W3CDTF">2020-11-17T06:17:47Z</dcterms:created>
  <dcterms:modified xsi:type="dcterms:W3CDTF">2020-11-17T21:57:31Z</dcterms:modified>
</cp:coreProperties>
</file>