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EA7F17-3721-4AEF-94FD-C87F19B14B33}">
  <a:tblStyle styleId="{0BEA7F17-3721-4AEF-94FD-C87F19B14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b49cb6904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b49cb6904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b49cb6904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b49cb6904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b49cb690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b49cb690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b49cb690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b49cb690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b49cb6904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b49cb690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2aa837ef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2aa837e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2aa837ef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2aa837ef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b49cb6904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b49cb6904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b49cb690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b49cb690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c30b628d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c30b628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400">
                <a:solidFill>
                  <a:srgbClr val="000000"/>
                </a:solidFill>
                <a:latin typeface="Arial"/>
                <a:ea typeface="Arial"/>
                <a:cs typeface="Arial"/>
                <a:sym typeface="Arial"/>
              </a:rPr>
              <a:t>Health Insurance and Vehicle Insurance Cross Sell Prediction</a:t>
            </a:r>
            <a:endParaRPr sz="2400">
              <a:solidFill>
                <a:srgbClr val="000000"/>
              </a:solidFill>
              <a:latin typeface="Arial"/>
              <a:ea typeface="Arial"/>
              <a:cs typeface="Arial"/>
              <a:sym typeface="Arial"/>
            </a:endParaRPr>
          </a:p>
          <a:p>
            <a:pPr marL="0" lvl="0" indent="0" algn="ctr" rtl="0">
              <a:spcBef>
                <a:spcPts val="1200"/>
              </a:spcBef>
              <a:spcAft>
                <a:spcPts val="0"/>
              </a:spcAft>
              <a:buNone/>
            </a:pPr>
            <a:r>
              <a:rPr lang="en" sz="2800" b="0">
                <a:latin typeface="Arial"/>
                <a:ea typeface="Arial"/>
                <a:cs typeface="Arial"/>
                <a:sym typeface="Arial"/>
              </a:rPr>
              <a:t>Group 5</a:t>
            </a:r>
            <a:endParaRPr sz="2800" b="0">
              <a:latin typeface="Arial"/>
              <a:ea typeface="Arial"/>
              <a:cs typeface="Arial"/>
              <a:sym typeface="Arial"/>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4114800" lvl="0" indent="0" algn="l" rtl="0">
              <a:spcBef>
                <a:spcPts val="0"/>
              </a:spcBef>
              <a:spcAft>
                <a:spcPts val="0"/>
              </a:spcAft>
              <a:buNone/>
            </a:pPr>
            <a:r>
              <a:rPr lang="en">
                <a:latin typeface="Arial"/>
                <a:ea typeface="Arial"/>
                <a:cs typeface="Arial"/>
                <a:sym typeface="Arial"/>
              </a:rPr>
              <a:t>Zijia Liu, Xiwei Shen, Fangzhou Yuan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and Additional Work</a:t>
            </a:r>
            <a:endParaRPr/>
          </a:p>
        </p:txBody>
      </p:sp>
      <p:sp>
        <p:nvSpPr>
          <p:cNvPr id="150" name="Google Shape;150;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b="1">
                <a:solidFill>
                  <a:srgbClr val="000000"/>
                </a:solidFill>
              </a:rPr>
              <a:t>Summary</a:t>
            </a:r>
            <a:endParaRPr b="1">
              <a:solidFill>
                <a:srgbClr val="000000"/>
              </a:solidFill>
            </a:endParaRPr>
          </a:p>
          <a:p>
            <a:pPr marL="914400" lvl="1" indent="-298450" algn="l" rtl="0">
              <a:spcBef>
                <a:spcPts val="0"/>
              </a:spcBef>
              <a:spcAft>
                <a:spcPts val="0"/>
              </a:spcAft>
              <a:buSzPts val="1100"/>
              <a:buChar char="○"/>
            </a:pPr>
            <a:r>
              <a:rPr lang="en"/>
              <a:t>Models are accurate at predicting the Response = 0 label</a:t>
            </a:r>
            <a:endParaRPr/>
          </a:p>
          <a:p>
            <a:pPr marL="914400" lvl="1" indent="-298450" algn="l" rtl="0">
              <a:spcBef>
                <a:spcPts val="0"/>
              </a:spcBef>
              <a:spcAft>
                <a:spcPts val="0"/>
              </a:spcAft>
              <a:buSzPts val="1100"/>
              <a:buChar char="○"/>
            </a:pPr>
            <a:r>
              <a:rPr lang="en"/>
              <a:t>Inferences questions are solved</a:t>
            </a:r>
            <a:endParaRPr/>
          </a:p>
          <a:p>
            <a:pPr marL="914400" lvl="1" indent="-298450" algn="l" rtl="0">
              <a:spcBef>
                <a:spcPts val="0"/>
              </a:spcBef>
              <a:spcAft>
                <a:spcPts val="0"/>
              </a:spcAft>
              <a:buSzPts val="1100"/>
              <a:buChar char="○"/>
            </a:pPr>
            <a:r>
              <a:rPr lang="en"/>
              <a:t>Prediction questions are left to be  answered more precisely</a:t>
            </a:r>
            <a:endParaRPr/>
          </a:p>
          <a:p>
            <a:pPr marL="457200" lvl="0" indent="-311150" algn="l" rtl="0">
              <a:spcBef>
                <a:spcPts val="0"/>
              </a:spcBef>
              <a:spcAft>
                <a:spcPts val="0"/>
              </a:spcAft>
              <a:buSzPts val="1300"/>
              <a:buChar char="●"/>
            </a:pPr>
            <a:r>
              <a:rPr lang="en" b="1">
                <a:solidFill>
                  <a:srgbClr val="000000"/>
                </a:solidFill>
              </a:rPr>
              <a:t>Future Work</a:t>
            </a:r>
            <a:r>
              <a:rPr lang="en"/>
              <a:t>:</a:t>
            </a:r>
            <a:endParaRPr/>
          </a:p>
          <a:p>
            <a:pPr marL="914400" lvl="1" indent="-298450" algn="l" rtl="0">
              <a:spcBef>
                <a:spcPts val="0"/>
              </a:spcBef>
              <a:spcAft>
                <a:spcPts val="0"/>
              </a:spcAft>
              <a:buSzPts val="1100"/>
              <a:buChar char="○"/>
            </a:pPr>
            <a:r>
              <a:rPr lang="en"/>
              <a:t>Apply undersampling/oversampling to overcome imbalanced data</a:t>
            </a:r>
            <a:endParaRPr/>
          </a:p>
          <a:p>
            <a:pPr marL="914400" lvl="1" indent="-298450" algn="l" rtl="0">
              <a:spcBef>
                <a:spcPts val="0"/>
              </a:spcBef>
              <a:spcAft>
                <a:spcPts val="0"/>
              </a:spcAft>
              <a:buSzPts val="1100"/>
              <a:buChar char="○"/>
            </a:pPr>
            <a:r>
              <a:rPr lang="en"/>
              <a:t>Focus on recall</a:t>
            </a:r>
            <a:endParaRPr/>
          </a:p>
          <a:p>
            <a:pPr marL="914400" lvl="1" indent="-298450" algn="l" rtl="0">
              <a:spcBef>
                <a:spcPts val="0"/>
              </a:spcBef>
              <a:spcAft>
                <a:spcPts val="0"/>
              </a:spcAft>
              <a:buSzPts val="1100"/>
              <a:buChar char="○"/>
            </a:pPr>
            <a:r>
              <a:rPr lang="en"/>
              <a:t>Apply grid search and CV to improve performance</a:t>
            </a:r>
            <a:endParaRPr/>
          </a:p>
          <a:p>
            <a:pPr marL="914400" lvl="1" indent="-298450" algn="l" rtl="0">
              <a:spcBef>
                <a:spcPts val="0"/>
              </a:spcBef>
              <a:spcAft>
                <a:spcPts val="0"/>
              </a:spcAft>
              <a:buSzPts val="1100"/>
              <a:buChar char="○"/>
            </a:pPr>
            <a:r>
              <a:rPr lang="en"/>
              <a:t>Try XgBoost/Neural Networks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Q&amp;A</a:t>
            </a:r>
            <a:endParaRPr/>
          </a:p>
        </p:txBody>
      </p:sp>
      <p:sp>
        <p:nvSpPr>
          <p:cNvPr id="156" name="Google Shape;156;p23"/>
          <p:cNvSpPr txBox="1">
            <a:spLocks noGrp="1"/>
          </p:cNvSpPr>
          <p:nvPr>
            <p:ph type="body" idx="1"/>
          </p:nvPr>
        </p:nvSpPr>
        <p:spPr>
          <a:xfrm>
            <a:off x="729450" y="2407050"/>
            <a:ext cx="7688700" cy="10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to dataset:  https://www.kaggle.com/anmolkumar/health-insurance-cross-sell-prediction</a:t>
            </a:r>
            <a:endParaRPr dirty="0"/>
          </a:p>
          <a:p>
            <a:pPr marL="0" lvl="0" indent="0" algn="l" rtl="0">
              <a:spcBef>
                <a:spcPts val="1600"/>
              </a:spcBef>
              <a:spcAft>
                <a:spcPts val="0"/>
              </a:spcAft>
              <a:buNone/>
            </a:pPr>
            <a:r>
              <a:rPr lang="en" dirty="0"/>
              <a:t>Contribution of team members:  Zijia Liu: Project overview, Logistic Regression, Decision Tree</a:t>
            </a:r>
            <a:endParaRPr dirty="0"/>
          </a:p>
          <a:p>
            <a:pPr marL="0" lvl="0" indent="0" algn="l" rtl="0">
              <a:spcBef>
                <a:spcPts val="1600"/>
              </a:spcBef>
              <a:spcAft>
                <a:spcPts val="0"/>
              </a:spcAft>
              <a:buNone/>
            </a:pPr>
            <a:r>
              <a:rPr lang="en" dirty="0"/>
              <a:t>		               Xiwei Shen: SVM, Random Forest, Model Evaluation</a:t>
            </a:r>
            <a:endParaRPr dirty="0"/>
          </a:p>
          <a:p>
            <a:pPr marL="0" lvl="0" indent="0" algn="l" rtl="0">
              <a:spcBef>
                <a:spcPts val="1600"/>
              </a:spcBef>
              <a:spcAft>
                <a:spcPts val="1600"/>
              </a:spcAft>
              <a:buNone/>
            </a:pPr>
            <a:r>
              <a:rPr lang="en" dirty="0"/>
              <a:t>		               Fangzhou Yuan: Data exploration, Visualizations, GBM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93" name="Google Shape;93;p14"/>
          <p:cNvSpPr txBox="1">
            <a:spLocks noGrp="1"/>
          </p:cNvSpPr>
          <p:nvPr>
            <p:ph type="body" idx="1"/>
          </p:nvPr>
        </p:nvSpPr>
        <p:spPr>
          <a:xfrm>
            <a:off x="373125" y="2085600"/>
            <a:ext cx="35601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Health insurance company wants to expand their business to vehicle insurance.</a:t>
            </a:r>
            <a:endParaRPr/>
          </a:p>
          <a:p>
            <a:pPr marL="457200" lvl="0" indent="-311150" algn="l" rtl="0">
              <a:spcBef>
                <a:spcPts val="0"/>
              </a:spcBef>
              <a:spcAft>
                <a:spcPts val="0"/>
              </a:spcAft>
              <a:buSzPts val="1300"/>
              <a:buChar char="➢"/>
            </a:pPr>
            <a:r>
              <a:rPr lang="en"/>
              <a:t>381109 observations with 12 columns</a:t>
            </a:r>
            <a:endParaRPr/>
          </a:p>
          <a:p>
            <a:pPr marL="457200" lvl="0" indent="-311150" algn="l" rtl="0">
              <a:spcBef>
                <a:spcPts val="0"/>
              </a:spcBef>
              <a:spcAft>
                <a:spcPts val="0"/>
              </a:spcAft>
              <a:buSzPts val="1300"/>
              <a:buChar char="➢"/>
            </a:pPr>
            <a:r>
              <a:rPr lang="en"/>
              <a:t>Dataset: customers’ personal information + vehicle-related data</a:t>
            </a:r>
            <a:endParaRPr/>
          </a:p>
          <a:p>
            <a:pPr marL="457200" lvl="0" indent="0" algn="l" rtl="0">
              <a:spcBef>
                <a:spcPts val="1600"/>
              </a:spcBef>
              <a:spcAft>
                <a:spcPts val="1600"/>
              </a:spcAft>
              <a:buNone/>
            </a:pPr>
            <a:endParaRPr/>
          </a:p>
        </p:txBody>
      </p:sp>
      <p:graphicFrame>
        <p:nvGraphicFramePr>
          <p:cNvPr id="94" name="Google Shape;94;p14"/>
          <p:cNvGraphicFramePr/>
          <p:nvPr/>
        </p:nvGraphicFramePr>
        <p:xfrm>
          <a:off x="4147275" y="764425"/>
          <a:ext cx="4996725" cy="4251600"/>
        </p:xfrm>
        <a:graphic>
          <a:graphicData uri="http://schemas.openxmlformats.org/drawingml/2006/table">
            <a:tbl>
              <a:tblPr>
                <a:noFill/>
                <a:tableStyleId>{0BEA7F17-3721-4AEF-94FD-C87F19B14B33}</a:tableStyleId>
              </a:tblPr>
              <a:tblGrid>
                <a:gridCol w="1388950">
                  <a:extLst>
                    <a:ext uri="{9D8B030D-6E8A-4147-A177-3AD203B41FA5}">
                      <a16:colId xmlns:a16="http://schemas.microsoft.com/office/drawing/2014/main" val="20000"/>
                    </a:ext>
                  </a:extLst>
                </a:gridCol>
                <a:gridCol w="36077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900"/>
                        <a:t>id</a:t>
                      </a:r>
                      <a:endParaRPr sz="900"/>
                    </a:p>
                  </a:txBody>
                  <a:tcPr marL="91425" marR="91425" marT="91425" marB="91425"/>
                </a:tc>
                <a:tc>
                  <a:txBody>
                    <a:bodyPr/>
                    <a:lstStyle/>
                    <a:p>
                      <a:pPr marL="0" lvl="0" indent="0" algn="l" rtl="0">
                        <a:spcBef>
                          <a:spcPts val="0"/>
                        </a:spcBef>
                        <a:spcAft>
                          <a:spcPts val="0"/>
                        </a:spcAft>
                        <a:buNone/>
                      </a:pPr>
                      <a:r>
                        <a:rPr lang="en" sz="900"/>
                        <a:t>Customer ID</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Gender</a:t>
                      </a:r>
                      <a:endParaRPr sz="900"/>
                    </a:p>
                  </a:txBody>
                  <a:tcPr marL="91425" marR="91425" marT="91425" marB="91425"/>
                </a:tc>
                <a:tc>
                  <a:txBody>
                    <a:bodyPr/>
                    <a:lstStyle/>
                    <a:p>
                      <a:pPr marL="0" lvl="0" indent="0" algn="l" rtl="0">
                        <a:spcBef>
                          <a:spcPts val="0"/>
                        </a:spcBef>
                        <a:spcAft>
                          <a:spcPts val="0"/>
                        </a:spcAft>
                        <a:buNone/>
                      </a:pPr>
                      <a:r>
                        <a:rPr lang="en" sz="900"/>
                        <a:t>Customer gender</a:t>
                      </a:r>
                      <a:endParaRPr sz="9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t>Age</a:t>
                      </a:r>
                      <a:endParaRPr sz="900"/>
                    </a:p>
                  </a:txBody>
                  <a:tcPr marL="91425" marR="91425" marT="91425" marB="91425"/>
                </a:tc>
                <a:tc>
                  <a:txBody>
                    <a:bodyPr/>
                    <a:lstStyle/>
                    <a:p>
                      <a:pPr marL="0" lvl="0" indent="0" algn="l" rtl="0">
                        <a:spcBef>
                          <a:spcPts val="0"/>
                        </a:spcBef>
                        <a:spcAft>
                          <a:spcPts val="0"/>
                        </a:spcAft>
                        <a:buNone/>
                      </a:pPr>
                      <a:r>
                        <a:rPr lang="en" sz="900"/>
                        <a:t>Customer age</a:t>
                      </a:r>
                      <a:endParaRPr sz="9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t>Driving License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0 : Customer does not have DL, 1 : Customer already has DL</a:t>
                      </a:r>
                      <a:endParaRPr sz="9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Region Code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Unique code for the region of the customer</a:t>
                      </a:r>
                      <a:endParaRPr sz="90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900"/>
                        <a:t>Previously Insured</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1 : Customer already has Vehicle Insurance, 0 : Customer doesn't have Vehicle Insurance</a:t>
                      </a:r>
                      <a:endParaRPr sz="9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900"/>
                        <a:t>Vehicle Age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Age of the Vehicle</a:t>
                      </a:r>
                      <a:endParaRPr sz="900"/>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900"/>
                        <a:t>Vehicle Damage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1 : Customer’s vehicle was damaged in the past. 0 : Customer’s vehicle was not damaged in the past.</a:t>
                      </a:r>
                      <a:endParaRPr sz="900"/>
                    </a:p>
                  </a:txBody>
                  <a:tcPr marL="91425" marR="91425" marT="91425" marB="91425"/>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t>Annual Premium</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The amount customer needs to pay as premium in the year</a:t>
                      </a:r>
                      <a:endParaRPr sz="900"/>
                    </a:p>
                  </a:txBody>
                  <a:tcPr marL="91425" marR="91425" marT="91425" marB="91425"/>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900"/>
                        <a:t>Policy Sales Channel</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Anonymized Code for the channel of outreaching to the customer ie. Different Agents, Over Mail, Over Phone, In Person, etc.</a:t>
                      </a:r>
                      <a:endParaRPr sz="900"/>
                    </a:p>
                  </a:txBody>
                  <a:tcPr marL="91425" marR="91425" marT="91425" marB="91425"/>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900"/>
                        <a:t>Vintage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Number of Days, Customer has been associated with the company</a:t>
                      </a:r>
                      <a:endParaRPr sz="900"/>
                    </a:p>
                  </a:txBody>
                  <a:tcPr marL="91425" marR="91425" marT="91425" marB="91425"/>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 sz="900"/>
                        <a:t>Response</a:t>
                      </a:r>
                      <a:endParaRPr sz="900"/>
                    </a:p>
                  </a:txBody>
                  <a:tcPr marL="91425" marR="91425" marT="91425" marB="91425"/>
                </a:tc>
                <a:tc>
                  <a:txBody>
                    <a:bodyPr/>
                    <a:lstStyle/>
                    <a:p>
                      <a:pPr marL="0" lvl="0" indent="0" algn="l" rtl="0">
                        <a:spcBef>
                          <a:spcPts val="0"/>
                        </a:spcBef>
                        <a:spcAft>
                          <a:spcPts val="0"/>
                        </a:spcAft>
                        <a:buNone/>
                      </a:pPr>
                      <a:r>
                        <a:rPr lang="en" sz="900">
                          <a:highlight>
                            <a:srgbClr val="FFFFFF"/>
                          </a:highlight>
                        </a:rPr>
                        <a:t>1 : Customer is interested, 0 : Customer is not interested</a:t>
                      </a:r>
                      <a:endParaRPr sz="90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Goals</a:t>
            </a:r>
            <a:endParaRPr/>
          </a:p>
        </p:txBody>
      </p:sp>
      <p:sp>
        <p:nvSpPr>
          <p:cNvPr id="100" name="Google Shape;100;p15"/>
          <p:cNvSpPr txBox="1">
            <a:spLocks noGrp="1"/>
          </p:cNvSpPr>
          <p:nvPr>
            <p:ph type="body" idx="1"/>
          </p:nvPr>
        </p:nvSpPr>
        <p:spPr>
          <a:xfrm>
            <a:off x="729450" y="2092300"/>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Predictions:</a:t>
            </a:r>
            <a:endParaRPr b="1"/>
          </a:p>
          <a:p>
            <a:pPr marL="914400" lvl="1" indent="-298450" algn="l" rtl="0">
              <a:spcBef>
                <a:spcPts val="0"/>
              </a:spcBef>
              <a:spcAft>
                <a:spcPts val="0"/>
              </a:spcAft>
              <a:buSzPts val="1100"/>
              <a:buChar char="○"/>
            </a:pPr>
            <a:r>
              <a:rPr lang="en"/>
              <a:t>What kind of vehicle information will lead the customer to be interested in vehicle insurance?</a:t>
            </a:r>
            <a:endParaRPr/>
          </a:p>
          <a:p>
            <a:pPr marL="914400" lvl="1" indent="-298450" algn="l" rtl="0">
              <a:spcBef>
                <a:spcPts val="0"/>
              </a:spcBef>
              <a:spcAft>
                <a:spcPts val="0"/>
              </a:spcAft>
              <a:buSzPts val="1100"/>
              <a:buChar char="○"/>
            </a:pPr>
            <a:r>
              <a:rPr lang="en"/>
              <a:t>What kind of health insurance information will lead the customer to be interested in vehicle insurance?</a:t>
            </a:r>
            <a:endParaRPr/>
          </a:p>
          <a:p>
            <a:pPr marL="0" lvl="0" indent="0" algn="l" rtl="0">
              <a:spcBef>
                <a:spcPts val="1200"/>
              </a:spcBef>
              <a:spcAft>
                <a:spcPts val="0"/>
              </a:spcAft>
              <a:buNone/>
            </a:pPr>
            <a:endParaRPr sz="100"/>
          </a:p>
          <a:p>
            <a:pPr marL="457200" lvl="0" indent="-311150" algn="l" rtl="0">
              <a:spcBef>
                <a:spcPts val="1200"/>
              </a:spcBef>
              <a:spcAft>
                <a:spcPts val="0"/>
              </a:spcAft>
              <a:buSzPts val="1300"/>
              <a:buChar char="●"/>
            </a:pPr>
            <a:r>
              <a:rPr lang="en" b="1"/>
              <a:t>Inferences:</a:t>
            </a:r>
            <a:endParaRPr b="1"/>
          </a:p>
          <a:p>
            <a:pPr marL="914400" lvl="1" indent="-298450" algn="l" rtl="0">
              <a:lnSpc>
                <a:spcPct val="115000"/>
              </a:lnSpc>
              <a:spcBef>
                <a:spcPts val="0"/>
              </a:spcBef>
              <a:spcAft>
                <a:spcPts val="0"/>
              </a:spcAft>
              <a:buSzPts val="1100"/>
              <a:buChar char="○"/>
            </a:pPr>
            <a:r>
              <a:rPr lang="en"/>
              <a:t>For customers of different gender or age groups (young / middle-aged / elder), is there any significant difference in their interest in vehicle insurance?</a:t>
            </a:r>
            <a:endParaRPr/>
          </a:p>
          <a:p>
            <a:pPr marL="914400" lvl="1" indent="-298450" algn="l" rtl="0">
              <a:spcBef>
                <a:spcPts val="0"/>
              </a:spcBef>
              <a:spcAft>
                <a:spcPts val="0"/>
              </a:spcAft>
              <a:buSzPts val="1100"/>
              <a:buChar char="○"/>
            </a:pPr>
            <a:r>
              <a:rPr lang="en"/>
              <a:t>The median value of the “Vintage” variable in our dataset is 154 and the third quartile is 227. For customers who have been associated with the company longer than 227 days, are they more likely to be interested in the company’s vehicle insurance?</a:t>
            </a:r>
            <a:endParaRPr/>
          </a:p>
          <a:p>
            <a:pPr marL="914400" lvl="1" indent="-298450" algn="l" rtl="0">
              <a:spcBef>
                <a:spcPts val="0"/>
              </a:spcBef>
              <a:spcAft>
                <a:spcPts val="0"/>
              </a:spcAft>
              <a:buSzPts val="1100"/>
              <a:buChar char="○"/>
            </a:pPr>
            <a:r>
              <a:rPr lang="en"/>
              <a:t>Which predictors in our dataset are the most important predictors for determining whether the customer is interested in vehicle insurance.</a:t>
            </a:r>
            <a:endParaRPr/>
          </a:p>
          <a:p>
            <a:pPr marL="914400" lvl="0" indent="0" algn="l" rtl="0">
              <a:lnSpc>
                <a:spcPct val="115000"/>
              </a:lnSpc>
              <a:spcBef>
                <a:spcPts val="1200"/>
              </a:spcBef>
              <a:spcAft>
                <a:spcPts val="0"/>
              </a:spcAft>
              <a:buNone/>
            </a:pPr>
            <a:endParaRPr/>
          </a:p>
          <a:p>
            <a:pPr marL="914400" lvl="0" indent="0" algn="l" rtl="0">
              <a:spcBef>
                <a:spcPts val="1200"/>
              </a:spcBef>
              <a:spcAft>
                <a:spcPts val="0"/>
              </a:spcAft>
              <a:buNone/>
            </a:pPr>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&amp; Visualization</a:t>
            </a:r>
            <a:endParaRPr/>
          </a:p>
        </p:txBody>
      </p:sp>
      <p:sp>
        <p:nvSpPr>
          <p:cNvPr id="106" name="Google Shape;106;p16"/>
          <p:cNvSpPr txBox="1">
            <a:spLocks noGrp="1"/>
          </p:cNvSpPr>
          <p:nvPr>
            <p:ph type="body" idx="1"/>
          </p:nvPr>
        </p:nvSpPr>
        <p:spPr>
          <a:xfrm>
            <a:off x="729450" y="1853850"/>
            <a:ext cx="3432300" cy="83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Clean Dataset (no NAs, Outliers)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Imbalanced dataset</a:t>
            </a:r>
            <a:endParaRPr>
              <a:solidFill>
                <a:srgbClr val="000000"/>
              </a:solidFill>
            </a:endParaRPr>
          </a:p>
          <a:p>
            <a:pPr marL="457200" lvl="0" indent="0" algn="l" rtl="0">
              <a:spcBef>
                <a:spcPts val="1600"/>
              </a:spcBef>
              <a:spcAft>
                <a:spcPts val="1600"/>
              </a:spcAft>
              <a:buNone/>
            </a:pPr>
            <a:endParaRPr/>
          </a:p>
        </p:txBody>
      </p:sp>
      <p:pic>
        <p:nvPicPr>
          <p:cNvPr id="107" name="Google Shape;107;p16"/>
          <p:cNvPicPr preferRelativeResize="0"/>
          <p:nvPr/>
        </p:nvPicPr>
        <p:blipFill>
          <a:blip r:embed="rId3">
            <a:alphaModFix/>
          </a:blip>
          <a:stretch>
            <a:fillRect/>
          </a:stretch>
        </p:blipFill>
        <p:spPr>
          <a:xfrm>
            <a:off x="5448952" y="2456175"/>
            <a:ext cx="3659197" cy="2633525"/>
          </a:xfrm>
          <a:prstGeom prst="rect">
            <a:avLst/>
          </a:prstGeom>
          <a:noFill/>
          <a:ln>
            <a:noFill/>
          </a:ln>
        </p:spPr>
      </p:pic>
      <p:sp>
        <p:nvSpPr>
          <p:cNvPr id="108" name="Google Shape;108;p16"/>
          <p:cNvSpPr txBox="1"/>
          <p:nvPr/>
        </p:nvSpPr>
        <p:spPr>
          <a:xfrm>
            <a:off x="909450" y="2456175"/>
            <a:ext cx="4913100" cy="10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Lato"/>
                <a:ea typeface="Lato"/>
                <a:cs typeface="Lato"/>
                <a:sym typeface="Lato"/>
              </a:rPr>
              <a:t>For customers of different gender or age groups (young / middle-aged / elder), is there any significant difference in customer interest in vehicle insurance?</a:t>
            </a:r>
            <a:endParaRPr>
              <a:solidFill>
                <a:srgbClr val="666666"/>
              </a:solidFill>
              <a:latin typeface="Lato"/>
              <a:ea typeface="Lato"/>
              <a:cs typeface="Lato"/>
              <a:sym typeface="Lato"/>
            </a:endParaRPr>
          </a:p>
        </p:txBody>
      </p:sp>
      <p:pic>
        <p:nvPicPr>
          <p:cNvPr id="109" name="Google Shape;109;p16"/>
          <p:cNvPicPr preferRelativeResize="0"/>
          <p:nvPr/>
        </p:nvPicPr>
        <p:blipFill>
          <a:blip r:embed="rId4">
            <a:alphaModFix/>
          </a:blip>
          <a:stretch>
            <a:fillRect/>
          </a:stretch>
        </p:blipFill>
        <p:spPr>
          <a:xfrm>
            <a:off x="1186663" y="3237925"/>
            <a:ext cx="2517875" cy="185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Visualizations </a:t>
            </a:r>
            <a:r>
              <a:rPr lang="en" sz="1900" b="0"/>
              <a:t>(cont.)</a:t>
            </a:r>
            <a:endParaRPr sz="1900" b="0"/>
          </a:p>
        </p:txBody>
      </p:sp>
      <p:pic>
        <p:nvPicPr>
          <p:cNvPr id="115" name="Google Shape;115;p17"/>
          <p:cNvPicPr preferRelativeResize="0"/>
          <p:nvPr/>
        </p:nvPicPr>
        <p:blipFill>
          <a:blip r:embed="rId3">
            <a:alphaModFix/>
          </a:blip>
          <a:stretch>
            <a:fillRect/>
          </a:stretch>
        </p:blipFill>
        <p:spPr>
          <a:xfrm>
            <a:off x="5086924" y="2207950"/>
            <a:ext cx="3771900" cy="2714625"/>
          </a:xfrm>
          <a:prstGeom prst="rect">
            <a:avLst/>
          </a:prstGeom>
          <a:noFill/>
          <a:ln>
            <a:noFill/>
          </a:ln>
        </p:spPr>
      </p:pic>
      <p:pic>
        <p:nvPicPr>
          <p:cNvPr id="116" name="Google Shape;116;p17"/>
          <p:cNvPicPr preferRelativeResize="0"/>
          <p:nvPr/>
        </p:nvPicPr>
        <p:blipFill>
          <a:blip r:embed="rId4">
            <a:alphaModFix/>
          </a:blip>
          <a:stretch>
            <a:fillRect/>
          </a:stretch>
        </p:blipFill>
        <p:spPr>
          <a:xfrm>
            <a:off x="542350" y="2207950"/>
            <a:ext cx="3762375" cy="271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Visualizations </a:t>
            </a:r>
            <a:r>
              <a:rPr lang="en" sz="1900" b="0"/>
              <a:t>(cont.)</a:t>
            </a:r>
            <a:endParaRPr sz="1900" b="0"/>
          </a:p>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729450" y="2078875"/>
            <a:ext cx="37368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median value of the “Vintage” variable in our dataset is 154 and the third quartile is 227. For customers who have been associated with the company longer than 227 days, are they more likely to be interested in the company’s vehicle insurance?</a:t>
            </a:r>
            <a:endParaRPr/>
          </a:p>
        </p:txBody>
      </p:sp>
      <p:pic>
        <p:nvPicPr>
          <p:cNvPr id="123" name="Google Shape;123;p18"/>
          <p:cNvPicPr preferRelativeResize="0"/>
          <p:nvPr/>
        </p:nvPicPr>
        <p:blipFill>
          <a:blip r:embed="rId3">
            <a:alphaModFix/>
          </a:blip>
          <a:stretch>
            <a:fillRect/>
          </a:stretch>
        </p:blipFill>
        <p:spPr>
          <a:xfrm>
            <a:off x="4646250" y="2078863"/>
            <a:ext cx="3771900" cy="271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Built</a:t>
            </a:r>
            <a:endParaRPr/>
          </a:p>
        </p:txBody>
      </p:sp>
      <p:sp>
        <p:nvSpPr>
          <p:cNvPr id="129" name="Google Shape;129;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t>Logistic Regression</a:t>
            </a:r>
            <a:endParaRPr sz="1400" b="1"/>
          </a:p>
          <a:p>
            <a:pPr marL="457200" lvl="0" indent="-317500" algn="l" rtl="0">
              <a:spcBef>
                <a:spcPts val="0"/>
              </a:spcBef>
              <a:spcAft>
                <a:spcPts val="0"/>
              </a:spcAft>
              <a:buSzPts val="1400"/>
              <a:buChar char="●"/>
            </a:pPr>
            <a:r>
              <a:rPr lang="en" sz="1400" b="1"/>
              <a:t>Decision Tree</a:t>
            </a:r>
            <a:endParaRPr sz="1400" b="1"/>
          </a:p>
          <a:p>
            <a:pPr marL="457200" lvl="0" indent="-317500" algn="l" rtl="0">
              <a:spcBef>
                <a:spcPts val="0"/>
              </a:spcBef>
              <a:spcAft>
                <a:spcPts val="0"/>
              </a:spcAft>
              <a:buClr>
                <a:srgbClr val="B7B7B7"/>
              </a:buClr>
              <a:buSzPts val="1400"/>
              <a:buChar char="●"/>
            </a:pPr>
            <a:r>
              <a:rPr lang="en" sz="1400" b="1">
                <a:solidFill>
                  <a:srgbClr val="B7B7B7"/>
                </a:solidFill>
              </a:rPr>
              <a:t>Support Vector Machine</a:t>
            </a:r>
            <a:endParaRPr sz="1400" b="1">
              <a:solidFill>
                <a:srgbClr val="B7B7B7"/>
              </a:solidFill>
            </a:endParaRPr>
          </a:p>
          <a:p>
            <a:pPr marL="457200" lvl="0" indent="-317500" algn="l" rtl="0">
              <a:spcBef>
                <a:spcPts val="0"/>
              </a:spcBef>
              <a:spcAft>
                <a:spcPts val="0"/>
              </a:spcAft>
              <a:buSzPts val="1400"/>
              <a:buChar char="●"/>
            </a:pPr>
            <a:r>
              <a:rPr lang="en" sz="1400" b="1"/>
              <a:t>Random Forest</a:t>
            </a:r>
            <a:endParaRPr sz="1400" b="1"/>
          </a:p>
          <a:p>
            <a:pPr marL="457200" lvl="0" indent="-317500" algn="l" rtl="0">
              <a:spcBef>
                <a:spcPts val="0"/>
              </a:spcBef>
              <a:spcAft>
                <a:spcPts val="0"/>
              </a:spcAft>
              <a:buSzPts val="1400"/>
              <a:buChar char="●"/>
            </a:pPr>
            <a:r>
              <a:rPr lang="en" sz="1400" b="1"/>
              <a:t>Gradient Boosting Machine </a:t>
            </a:r>
            <a:endParaRPr sz="1400" b="1"/>
          </a:p>
        </p:txBody>
      </p:sp>
      <p:graphicFrame>
        <p:nvGraphicFramePr>
          <p:cNvPr id="130" name="Google Shape;130;p19"/>
          <p:cNvGraphicFramePr/>
          <p:nvPr/>
        </p:nvGraphicFramePr>
        <p:xfrm>
          <a:off x="5198100" y="2004875"/>
          <a:ext cx="2993400" cy="1981050"/>
        </p:xfrm>
        <a:graphic>
          <a:graphicData uri="http://schemas.openxmlformats.org/drawingml/2006/table">
            <a:tbl>
              <a:tblPr>
                <a:noFill/>
                <a:tableStyleId>{0BEA7F17-3721-4AEF-94FD-C87F19B14B33}</a:tableStyleId>
              </a:tblPr>
              <a:tblGrid>
                <a:gridCol w="1496700">
                  <a:extLst>
                    <a:ext uri="{9D8B030D-6E8A-4147-A177-3AD203B41FA5}">
                      <a16:colId xmlns:a16="http://schemas.microsoft.com/office/drawing/2014/main" val="20000"/>
                    </a:ext>
                  </a:extLst>
                </a:gridCol>
                <a:gridCol w="1496700">
                  <a:extLst>
                    <a:ext uri="{9D8B030D-6E8A-4147-A177-3AD203B41FA5}">
                      <a16:colId xmlns:a16="http://schemas.microsoft.com/office/drawing/2014/main" val="20001"/>
                    </a:ext>
                  </a:extLst>
                </a:gridCol>
              </a:tblGrid>
              <a:tr h="30387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AUC Score</a:t>
                      </a:r>
                      <a:endParaRPr/>
                    </a:p>
                  </a:txBody>
                  <a:tcPr marL="91425" marR="91425" marT="91425" marB="91425"/>
                </a:tc>
                <a:extLst>
                  <a:ext uri="{0D108BD9-81ED-4DB2-BD59-A6C34878D82A}">
                    <a16:rowId xmlns:a16="http://schemas.microsoft.com/office/drawing/2014/main" val="10000"/>
                  </a:ext>
                </a:extLst>
              </a:tr>
              <a:tr h="303875">
                <a:tc>
                  <a:txBody>
                    <a:bodyPr/>
                    <a:lstStyle/>
                    <a:p>
                      <a:pPr marL="0" lvl="0" indent="0" algn="ctr" rtl="0">
                        <a:spcBef>
                          <a:spcPts val="0"/>
                        </a:spcBef>
                        <a:spcAft>
                          <a:spcPts val="0"/>
                        </a:spcAft>
                        <a:buNone/>
                      </a:pPr>
                      <a:r>
                        <a:rPr lang="en"/>
                        <a:t>LR</a:t>
                      </a:r>
                      <a:endParaRPr/>
                    </a:p>
                  </a:txBody>
                  <a:tcPr marL="91425" marR="91425" marT="91425" marB="91425"/>
                </a:tc>
                <a:tc>
                  <a:txBody>
                    <a:bodyPr/>
                    <a:lstStyle/>
                    <a:p>
                      <a:pPr marL="0" lvl="0" indent="0" algn="ctr" rtl="0">
                        <a:spcBef>
                          <a:spcPts val="0"/>
                        </a:spcBef>
                        <a:spcAft>
                          <a:spcPts val="0"/>
                        </a:spcAft>
                        <a:buNone/>
                      </a:pPr>
                      <a:r>
                        <a:rPr lang="en"/>
                        <a:t>0.8196</a:t>
                      </a:r>
                      <a:endParaRPr/>
                    </a:p>
                  </a:txBody>
                  <a:tcPr marL="91425" marR="91425" marT="91425" marB="91425"/>
                </a:tc>
                <a:extLst>
                  <a:ext uri="{0D108BD9-81ED-4DB2-BD59-A6C34878D82A}">
                    <a16:rowId xmlns:a16="http://schemas.microsoft.com/office/drawing/2014/main" val="10001"/>
                  </a:ext>
                </a:extLst>
              </a:tr>
              <a:tr h="303875">
                <a:tc>
                  <a:txBody>
                    <a:bodyPr/>
                    <a:lstStyle/>
                    <a:p>
                      <a:pPr marL="0" lvl="0" indent="0" algn="ctr" rtl="0">
                        <a:spcBef>
                          <a:spcPts val="0"/>
                        </a:spcBef>
                        <a:spcAft>
                          <a:spcPts val="0"/>
                        </a:spcAft>
                        <a:buNone/>
                      </a:pPr>
                      <a:r>
                        <a:rPr lang="en"/>
                        <a:t>DT</a:t>
                      </a:r>
                      <a:endParaRPr/>
                    </a:p>
                  </a:txBody>
                  <a:tcPr marL="91425" marR="91425" marT="91425" marB="91425"/>
                </a:tc>
                <a:tc>
                  <a:txBody>
                    <a:bodyPr/>
                    <a:lstStyle/>
                    <a:p>
                      <a:pPr marL="0" lvl="0" indent="0" algn="ctr" rtl="0">
                        <a:spcBef>
                          <a:spcPts val="0"/>
                        </a:spcBef>
                        <a:spcAft>
                          <a:spcPts val="0"/>
                        </a:spcAft>
                        <a:buNone/>
                      </a:pPr>
                      <a:r>
                        <a:rPr lang="en"/>
                        <a:t>0.8022</a:t>
                      </a:r>
                      <a:endParaRPr/>
                    </a:p>
                  </a:txBody>
                  <a:tcPr marL="91425" marR="91425" marT="91425" marB="91425"/>
                </a:tc>
                <a:extLst>
                  <a:ext uri="{0D108BD9-81ED-4DB2-BD59-A6C34878D82A}">
                    <a16:rowId xmlns:a16="http://schemas.microsoft.com/office/drawing/2014/main" val="10002"/>
                  </a:ext>
                </a:extLst>
              </a:tr>
              <a:tr h="303875">
                <a:tc>
                  <a:txBody>
                    <a:bodyPr/>
                    <a:lstStyle/>
                    <a:p>
                      <a:pPr marL="0" lvl="0" indent="0" algn="ctr" rtl="0">
                        <a:spcBef>
                          <a:spcPts val="0"/>
                        </a:spcBef>
                        <a:spcAft>
                          <a:spcPts val="0"/>
                        </a:spcAft>
                        <a:buNone/>
                      </a:pPr>
                      <a:r>
                        <a:rPr lang="en"/>
                        <a:t>RF</a:t>
                      </a:r>
                      <a:endParaRPr/>
                    </a:p>
                  </a:txBody>
                  <a:tcPr marL="91425" marR="91425" marT="91425" marB="91425"/>
                </a:tc>
                <a:tc>
                  <a:txBody>
                    <a:bodyPr/>
                    <a:lstStyle/>
                    <a:p>
                      <a:pPr marL="0" lvl="0" indent="0" algn="ctr" rtl="0">
                        <a:spcBef>
                          <a:spcPts val="0"/>
                        </a:spcBef>
                        <a:spcAft>
                          <a:spcPts val="0"/>
                        </a:spcAft>
                        <a:buNone/>
                      </a:pPr>
                      <a:r>
                        <a:rPr lang="en"/>
                        <a:t>0.8363</a:t>
                      </a:r>
                      <a:endParaRPr/>
                    </a:p>
                  </a:txBody>
                  <a:tcPr marL="91425" marR="91425" marT="91425" marB="91425"/>
                </a:tc>
                <a:extLst>
                  <a:ext uri="{0D108BD9-81ED-4DB2-BD59-A6C34878D82A}">
                    <a16:rowId xmlns:a16="http://schemas.microsoft.com/office/drawing/2014/main" val="10003"/>
                  </a:ext>
                </a:extLst>
              </a:tr>
              <a:tr h="303875">
                <a:tc>
                  <a:txBody>
                    <a:bodyPr/>
                    <a:lstStyle/>
                    <a:p>
                      <a:pPr marL="0" lvl="0" indent="0" algn="ctr" rtl="0">
                        <a:spcBef>
                          <a:spcPts val="0"/>
                        </a:spcBef>
                        <a:spcAft>
                          <a:spcPts val="0"/>
                        </a:spcAft>
                        <a:buNone/>
                      </a:pPr>
                      <a:r>
                        <a:rPr lang="en"/>
                        <a:t>GBM</a:t>
                      </a:r>
                      <a:endParaRPr/>
                    </a:p>
                  </a:txBody>
                  <a:tcPr marL="91425" marR="91425" marT="91425" marB="91425"/>
                </a:tc>
                <a:tc>
                  <a:txBody>
                    <a:bodyPr/>
                    <a:lstStyle/>
                    <a:p>
                      <a:pPr marL="0" lvl="0" indent="0" algn="ctr" rtl="0">
                        <a:spcBef>
                          <a:spcPts val="0"/>
                        </a:spcBef>
                        <a:spcAft>
                          <a:spcPts val="0"/>
                        </a:spcAft>
                        <a:buNone/>
                      </a:pPr>
                      <a:r>
                        <a:rPr lang="en"/>
                        <a:t>0.8519</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 Results</a:t>
            </a:r>
            <a:endParaRPr/>
          </a:p>
        </p:txBody>
      </p:sp>
      <p:graphicFrame>
        <p:nvGraphicFramePr>
          <p:cNvPr id="136" name="Google Shape;136;p20"/>
          <p:cNvGraphicFramePr/>
          <p:nvPr/>
        </p:nvGraphicFramePr>
        <p:xfrm>
          <a:off x="4572000" y="2202950"/>
          <a:ext cx="4189750" cy="1554350"/>
        </p:xfrm>
        <a:graphic>
          <a:graphicData uri="http://schemas.openxmlformats.org/drawingml/2006/table">
            <a:tbl>
              <a:tblPr>
                <a:noFill/>
                <a:tableStyleId>{0BEA7F17-3721-4AEF-94FD-C87F19B14B33}</a:tableStyleId>
              </a:tblPr>
              <a:tblGrid>
                <a:gridCol w="755875">
                  <a:extLst>
                    <a:ext uri="{9D8B030D-6E8A-4147-A177-3AD203B41FA5}">
                      <a16:colId xmlns:a16="http://schemas.microsoft.com/office/drawing/2014/main" val="20000"/>
                    </a:ext>
                  </a:extLst>
                </a:gridCol>
                <a:gridCol w="34338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sz="1200"/>
                        <a:t>Top 3 Important Features</a:t>
                      </a:r>
                      <a:endParaRPr sz="1200"/>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sz="1300"/>
                        <a:t>LR</a:t>
                      </a:r>
                      <a:endParaRPr sz="1300"/>
                    </a:p>
                  </a:txBody>
                  <a:tcPr marL="91425" marR="91425" marT="91425" marB="91425"/>
                </a:tc>
                <a:tc>
                  <a:txBody>
                    <a:bodyPr/>
                    <a:lstStyle/>
                    <a:p>
                      <a:pPr marL="0" lvl="0" indent="0" algn="l" rtl="0">
                        <a:spcBef>
                          <a:spcPts val="0"/>
                        </a:spcBef>
                        <a:spcAft>
                          <a:spcPts val="0"/>
                        </a:spcAft>
                        <a:buNone/>
                      </a:pPr>
                      <a:r>
                        <a:rPr lang="en" sz="1200"/>
                        <a:t>“Previously Insured”, “Vehicle Damage”, “Age”</a:t>
                      </a:r>
                      <a:endParaRPr sz="1200"/>
                    </a:p>
                  </a:txBody>
                  <a:tcPr marL="91425" marR="91425" marT="91425" marB="91425"/>
                </a:tc>
                <a:extLst>
                  <a:ext uri="{0D108BD9-81ED-4DB2-BD59-A6C34878D82A}">
                    <a16:rowId xmlns:a16="http://schemas.microsoft.com/office/drawing/2014/main" val="10001"/>
                  </a:ext>
                </a:extLst>
              </a:tr>
              <a:tr h="282700">
                <a:tc>
                  <a:txBody>
                    <a:bodyPr/>
                    <a:lstStyle/>
                    <a:p>
                      <a:pPr marL="0" lvl="0" indent="0" algn="ctr" rtl="0">
                        <a:spcBef>
                          <a:spcPts val="0"/>
                        </a:spcBef>
                        <a:spcAft>
                          <a:spcPts val="0"/>
                        </a:spcAft>
                        <a:buNone/>
                      </a:pPr>
                      <a:r>
                        <a:rPr lang="en" sz="1300"/>
                        <a:t>RF</a:t>
                      </a:r>
                      <a:endParaRPr sz="1300"/>
                    </a:p>
                  </a:txBody>
                  <a:tcPr marL="91425" marR="91425" marT="91425" marB="91425"/>
                </a:tc>
                <a:tc>
                  <a:txBody>
                    <a:bodyPr/>
                    <a:lstStyle/>
                    <a:p>
                      <a:pPr marL="0" lvl="0" indent="0" algn="l" rtl="0">
                        <a:spcBef>
                          <a:spcPts val="0"/>
                        </a:spcBef>
                        <a:spcAft>
                          <a:spcPts val="0"/>
                        </a:spcAft>
                        <a:buNone/>
                      </a:pPr>
                      <a:r>
                        <a:rPr lang="en" sz="1200"/>
                        <a:t>“Vehicle Damage”, “Previously Insured”, “Age”</a:t>
                      </a:r>
                      <a:endParaRPr sz="1200"/>
                    </a:p>
                  </a:txBody>
                  <a:tcPr marL="91425" marR="91425" marT="91425" marB="91425"/>
                </a:tc>
                <a:extLst>
                  <a:ext uri="{0D108BD9-81ED-4DB2-BD59-A6C34878D82A}">
                    <a16:rowId xmlns:a16="http://schemas.microsoft.com/office/drawing/2014/main" val="10002"/>
                  </a:ext>
                </a:extLst>
              </a:tr>
              <a:tr h="282700">
                <a:tc>
                  <a:txBody>
                    <a:bodyPr/>
                    <a:lstStyle/>
                    <a:p>
                      <a:pPr marL="0" lvl="0" indent="0" algn="ctr" rtl="0">
                        <a:spcBef>
                          <a:spcPts val="0"/>
                        </a:spcBef>
                        <a:spcAft>
                          <a:spcPts val="0"/>
                        </a:spcAft>
                        <a:buNone/>
                      </a:pPr>
                      <a:r>
                        <a:rPr lang="en" sz="1300"/>
                        <a:t>GBM</a:t>
                      </a:r>
                      <a:endParaRPr sz="1300"/>
                    </a:p>
                  </a:txBody>
                  <a:tcPr marL="91425" marR="91425" marT="91425" marB="91425"/>
                </a:tc>
                <a:tc>
                  <a:txBody>
                    <a:bodyPr/>
                    <a:lstStyle/>
                    <a:p>
                      <a:pPr marL="0" lvl="0" indent="0" algn="l" rtl="0">
                        <a:spcBef>
                          <a:spcPts val="0"/>
                        </a:spcBef>
                        <a:spcAft>
                          <a:spcPts val="0"/>
                        </a:spcAft>
                        <a:buNone/>
                      </a:pPr>
                      <a:r>
                        <a:rPr lang="en" sz="1200"/>
                        <a:t>“Vehicle Damage”, “Age”, “Previously Insured”</a:t>
                      </a:r>
                      <a:endParaRPr sz="1200"/>
                    </a:p>
                  </a:txBody>
                  <a:tcPr marL="91425" marR="91425" marT="91425" marB="91425"/>
                </a:tc>
                <a:extLst>
                  <a:ext uri="{0D108BD9-81ED-4DB2-BD59-A6C34878D82A}">
                    <a16:rowId xmlns:a16="http://schemas.microsoft.com/office/drawing/2014/main" val="10003"/>
                  </a:ext>
                </a:extLst>
              </a:tr>
            </a:tbl>
          </a:graphicData>
        </a:graphic>
      </p:graphicFrame>
      <p:pic>
        <p:nvPicPr>
          <p:cNvPr id="137" name="Google Shape;137;p20"/>
          <p:cNvPicPr preferRelativeResize="0"/>
          <p:nvPr/>
        </p:nvPicPr>
        <p:blipFill>
          <a:blip r:embed="rId3">
            <a:alphaModFix/>
          </a:blip>
          <a:stretch>
            <a:fillRect/>
          </a:stretch>
        </p:blipFill>
        <p:spPr>
          <a:xfrm>
            <a:off x="729450" y="2078875"/>
            <a:ext cx="2860900" cy="266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Encountered</a:t>
            </a:r>
            <a:endParaRPr/>
          </a:p>
        </p:txBody>
      </p:sp>
      <p:pic>
        <p:nvPicPr>
          <p:cNvPr id="143" name="Google Shape;143;p21"/>
          <p:cNvPicPr preferRelativeResize="0"/>
          <p:nvPr/>
        </p:nvPicPr>
        <p:blipFill>
          <a:blip r:embed="rId3">
            <a:alphaModFix/>
          </a:blip>
          <a:stretch>
            <a:fillRect/>
          </a:stretch>
        </p:blipFill>
        <p:spPr>
          <a:xfrm>
            <a:off x="4893925" y="554025"/>
            <a:ext cx="2872850" cy="4589475"/>
          </a:xfrm>
          <a:prstGeom prst="rect">
            <a:avLst/>
          </a:prstGeom>
          <a:noFill/>
          <a:ln>
            <a:noFill/>
          </a:ln>
        </p:spPr>
      </p:pic>
      <p:sp>
        <p:nvSpPr>
          <p:cNvPr id="144" name="Google Shape;144;p21"/>
          <p:cNvSpPr txBox="1"/>
          <p:nvPr/>
        </p:nvSpPr>
        <p:spPr>
          <a:xfrm>
            <a:off x="841925" y="2058825"/>
            <a:ext cx="3730200" cy="26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All of the nodes in our Decision Tree model have been labeled as 0, which means that the model is only reflecting what kind of information will not lead the customer to be interested in vehicle insurance. We will try to build a Decision Tree model with a larger maximum depth.</a:t>
            </a:r>
            <a:endParaRPr sz="15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662</Words>
  <Application>Microsoft Office PowerPoint</Application>
  <PresentationFormat>全屏显示(16:9)</PresentationFormat>
  <Paragraphs>88</Paragraphs>
  <Slides>11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Lato</vt:lpstr>
      <vt:lpstr>Arial</vt:lpstr>
      <vt:lpstr>Raleway</vt:lpstr>
      <vt:lpstr>Streamline</vt:lpstr>
      <vt:lpstr>Health Insurance and Vehicle Insurance Cross Sell Prediction Group 5</vt:lpstr>
      <vt:lpstr>Project Overview</vt:lpstr>
      <vt:lpstr>Project Goals</vt:lpstr>
      <vt:lpstr>Data Exploration &amp; Visualization</vt:lpstr>
      <vt:lpstr>Visualizations (cont.)</vt:lpstr>
      <vt:lpstr>Visualizations (cont.) </vt:lpstr>
      <vt:lpstr>Models Built</vt:lpstr>
      <vt:lpstr>Prediction Results</vt:lpstr>
      <vt:lpstr>Problems Encountered</vt:lpstr>
      <vt:lpstr>Summary and Additional Work</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and Vehicle Insurance Cross Sell Prediction Group 5</dc:title>
  <cp:lastModifiedBy>Xiwei Shen</cp:lastModifiedBy>
  <cp:revision>1</cp:revision>
  <dcterms:modified xsi:type="dcterms:W3CDTF">2020-11-18T02:15:23Z</dcterms:modified>
</cp:coreProperties>
</file>