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83" r:id="rId5"/>
    <p:sldId id="274" r:id="rId6"/>
    <p:sldId id="259" r:id="rId7"/>
    <p:sldId id="270" r:id="rId8"/>
    <p:sldId id="271" r:id="rId9"/>
    <p:sldId id="282" r:id="rId10"/>
    <p:sldId id="284" r:id="rId11"/>
    <p:sldId id="276" r:id="rId12"/>
    <p:sldId id="285" r:id="rId13"/>
    <p:sldId id="277" r:id="rId14"/>
    <p:sldId id="279" r:id="rId15"/>
    <p:sldId id="288"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1F6E3-D842-454C-3E76-E108CD6D3F96}" v="891" dt="2020-11-18T03:06:13.691"/>
    <p1510:client id="{4015CF73-9AC0-2B95-5C78-32875F03309B}" v="506" dt="2020-11-17T23:07:03.996"/>
    <p1510:client id="{41D72323-7EA9-F96A-F38B-D1E5CC6B3FE9}" v="225" dt="2020-11-17T20:44:22.896"/>
    <p1510:client id="{B80408B3-13CD-8F81-CA81-AB9D63B0647E}" v="298" dt="2020-11-17T22:10:50.990"/>
    <p1510:client id="{D7FE1B8A-38EA-48B8-AC90-FF9B8CB06F30}" v="374" dt="2020-11-17T22:20:54.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0D539-61B6-446B-B5EC-ACDF9FA1489A}"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1EB5C49C-766F-4BF8-AE23-DDAA646F7212}">
      <dgm:prSet/>
      <dgm:spPr/>
      <dgm:t>
        <a:bodyPr/>
        <a:lstStyle/>
        <a:p>
          <a:r>
            <a:rPr lang="en-US"/>
            <a:t>Aatish: Exploratory Data Analysis, Feature engineering, Naïve Bayes, Support Vector Machine</a:t>
          </a:r>
        </a:p>
      </dgm:t>
    </dgm:pt>
    <dgm:pt modelId="{FEAF655D-9056-4D7C-9245-6494A1E4CAC7}" type="parTrans" cxnId="{D08304D5-9B09-4609-9EF0-C405BBE42CB1}">
      <dgm:prSet/>
      <dgm:spPr/>
      <dgm:t>
        <a:bodyPr/>
        <a:lstStyle/>
        <a:p>
          <a:endParaRPr lang="en-US"/>
        </a:p>
      </dgm:t>
    </dgm:pt>
    <dgm:pt modelId="{8E45E702-AFB6-4D36-9B52-E22F9897FCAD}" type="sibTrans" cxnId="{D08304D5-9B09-4609-9EF0-C405BBE42CB1}">
      <dgm:prSet/>
      <dgm:spPr/>
      <dgm:t>
        <a:bodyPr/>
        <a:lstStyle/>
        <a:p>
          <a:endParaRPr lang="en-US"/>
        </a:p>
      </dgm:t>
    </dgm:pt>
    <dgm:pt modelId="{86148D7C-FD46-45BE-9605-B158075F0689}">
      <dgm:prSet/>
      <dgm:spPr/>
      <dgm:t>
        <a:bodyPr/>
        <a:lstStyle/>
        <a:p>
          <a:r>
            <a:rPr lang="en-US"/>
            <a:t>Adheesh: Project Proposal, Logistic Regression</a:t>
          </a:r>
          <a:r>
            <a:rPr lang="en-US">
              <a:latin typeface="Calibri Light" panose="020F0302020204030204"/>
            </a:rPr>
            <a:t>, Recommendations</a:t>
          </a:r>
          <a:endParaRPr lang="en-US"/>
        </a:p>
      </dgm:t>
    </dgm:pt>
    <dgm:pt modelId="{B5BDE96D-1B46-4CEE-9E4C-56E09786417E}" type="parTrans" cxnId="{57FBF361-4CD2-4808-891A-AFDE47FF1654}">
      <dgm:prSet/>
      <dgm:spPr/>
      <dgm:t>
        <a:bodyPr/>
        <a:lstStyle/>
        <a:p>
          <a:endParaRPr lang="en-US"/>
        </a:p>
      </dgm:t>
    </dgm:pt>
    <dgm:pt modelId="{C26E4441-18D9-426A-AC15-0515587D4879}" type="sibTrans" cxnId="{57FBF361-4CD2-4808-891A-AFDE47FF1654}">
      <dgm:prSet/>
      <dgm:spPr/>
      <dgm:t>
        <a:bodyPr/>
        <a:lstStyle/>
        <a:p>
          <a:endParaRPr lang="en-US"/>
        </a:p>
      </dgm:t>
    </dgm:pt>
    <dgm:pt modelId="{41004F67-5A7E-4DCE-8641-E5088CEAEFEC}">
      <dgm:prSet/>
      <dgm:spPr/>
      <dgm:t>
        <a:bodyPr/>
        <a:lstStyle/>
        <a:p>
          <a:r>
            <a:rPr lang="en-US"/>
            <a:t>Sharvil: Visualizations, Decision Trees, Random Forest, Gradient Boosting</a:t>
          </a:r>
          <a:r>
            <a:rPr lang="en-US">
              <a:latin typeface="Calibri Light" panose="020F0302020204030204"/>
            </a:rPr>
            <a:t> </a:t>
          </a:r>
          <a:endParaRPr lang="en-US"/>
        </a:p>
      </dgm:t>
    </dgm:pt>
    <dgm:pt modelId="{19CE3BFB-E151-44BD-84D8-F5E56DEAB14E}" type="parTrans" cxnId="{6A4C1FEB-B02B-4653-A661-A1E609D915D6}">
      <dgm:prSet/>
      <dgm:spPr/>
      <dgm:t>
        <a:bodyPr/>
        <a:lstStyle/>
        <a:p>
          <a:endParaRPr lang="en-US"/>
        </a:p>
      </dgm:t>
    </dgm:pt>
    <dgm:pt modelId="{0562D9A2-F022-48C3-A804-982D45659D4A}" type="sibTrans" cxnId="{6A4C1FEB-B02B-4653-A661-A1E609D915D6}">
      <dgm:prSet/>
      <dgm:spPr/>
      <dgm:t>
        <a:bodyPr/>
        <a:lstStyle/>
        <a:p>
          <a:endParaRPr lang="en-US"/>
        </a:p>
      </dgm:t>
    </dgm:pt>
    <dgm:pt modelId="{B33179DE-EBB0-4CC9-8829-D166646972F5}">
      <dgm:prSet/>
      <dgm:spPr/>
      <dgm:t>
        <a:bodyPr/>
        <a:lstStyle/>
        <a:p>
          <a:pPr rtl="0"/>
          <a:r>
            <a:rPr lang="en-US"/>
            <a:t>Snehal: Project Proposal, Neural Network, PowerPoint presentation</a:t>
          </a:r>
          <a:r>
            <a:rPr lang="en-US">
              <a:latin typeface="Calibri Light" panose="020F0302020204030204"/>
            </a:rPr>
            <a:t>, Recommendations</a:t>
          </a:r>
          <a:endParaRPr lang="en-US"/>
        </a:p>
      </dgm:t>
    </dgm:pt>
    <dgm:pt modelId="{9EEE8444-606A-4516-BED8-7279093EBB1D}" type="parTrans" cxnId="{71139EE4-0311-4D82-B015-7C5D9B991FE0}">
      <dgm:prSet/>
      <dgm:spPr/>
      <dgm:t>
        <a:bodyPr/>
        <a:lstStyle/>
        <a:p>
          <a:endParaRPr lang="en-US"/>
        </a:p>
      </dgm:t>
    </dgm:pt>
    <dgm:pt modelId="{438C9601-ABAA-480D-B65C-955E8490E775}" type="sibTrans" cxnId="{71139EE4-0311-4D82-B015-7C5D9B991FE0}">
      <dgm:prSet/>
      <dgm:spPr/>
      <dgm:t>
        <a:bodyPr/>
        <a:lstStyle/>
        <a:p>
          <a:endParaRPr lang="en-US"/>
        </a:p>
      </dgm:t>
    </dgm:pt>
    <dgm:pt modelId="{F1B8D1C6-617D-46B5-ADB4-7382B2376095}" type="pres">
      <dgm:prSet presAssocID="{DE50D539-61B6-446B-B5EC-ACDF9FA1489A}" presName="root" presStyleCnt="0">
        <dgm:presLayoutVars>
          <dgm:dir/>
          <dgm:resizeHandles val="exact"/>
        </dgm:presLayoutVars>
      </dgm:prSet>
      <dgm:spPr/>
    </dgm:pt>
    <dgm:pt modelId="{58F8B7E1-03D3-459C-BC46-DBCA6DA88644}" type="pres">
      <dgm:prSet presAssocID="{DE50D539-61B6-446B-B5EC-ACDF9FA1489A}" presName="container" presStyleCnt="0">
        <dgm:presLayoutVars>
          <dgm:dir/>
          <dgm:resizeHandles val="exact"/>
        </dgm:presLayoutVars>
      </dgm:prSet>
      <dgm:spPr/>
    </dgm:pt>
    <dgm:pt modelId="{A404CA0F-A9EA-4D37-A13F-8F1AAB8DC956}" type="pres">
      <dgm:prSet presAssocID="{1EB5C49C-766F-4BF8-AE23-DDAA646F7212}" presName="compNode" presStyleCnt="0"/>
      <dgm:spPr/>
    </dgm:pt>
    <dgm:pt modelId="{9DC175ED-1CCB-4942-8B3F-4B52499936AE}" type="pres">
      <dgm:prSet presAssocID="{1EB5C49C-766F-4BF8-AE23-DDAA646F7212}" presName="iconBgRect" presStyleLbl="bgShp" presStyleIdx="0" presStyleCnt="4"/>
      <dgm:spPr/>
    </dgm:pt>
    <dgm:pt modelId="{92796A9F-DBB8-4B9F-A340-D24018A687AD}" type="pres">
      <dgm:prSet presAssocID="{1EB5C49C-766F-4BF8-AE23-DDAA646F72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82FA7DEA-A0BA-4A01-A7D6-3A60DC456679}" type="pres">
      <dgm:prSet presAssocID="{1EB5C49C-766F-4BF8-AE23-DDAA646F7212}" presName="spaceRect" presStyleCnt="0"/>
      <dgm:spPr/>
    </dgm:pt>
    <dgm:pt modelId="{32EEDC1A-FD6D-4937-AEBC-ED6398E8BA9C}" type="pres">
      <dgm:prSet presAssocID="{1EB5C49C-766F-4BF8-AE23-DDAA646F7212}" presName="textRect" presStyleLbl="revTx" presStyleIdx="0" presStyleCnt="4">
        <dgm:presLayoutVars>
          <dgm:chMax val="1"/>
          <dgm:chPref val="1"/>
        </dgm:presLayoutVars>
      </dgm:prSet>
      <dgm:spPr/>
    </dgm:pt>
    <dgm:pt modelId="{6ADDDA23-067C-406C-BB9F-8CAB6B01D9B5}" type="pres">
      <dgm:prSet presAssocID="{8E45E702-AFB6-4D36-9B52-E22F9897FCAD}" presName="sibTrans" presStyleLbl="sibTrans2D1" presStyleIdx="0" presStyleCnt="0"/>
      <dgm:spPr/>
    </dgm:pt>
    <dgm:pt modelId="{8DB67E78-7646-4646-BD11-49A15FE93856}" type="pres">
      <dgm:prSet presAssocID="{86148D7C-FD46-45BE-9605-B158075F0689}" presName="compNode" presStyleCnt="0"/>
      <dgm:spPr/>
    </dgm:pt>
    <dgm:pt modelId="{2E31F537-5381-4520-84C9-98996E22C9E8}" type="pres">
      <dgm:prSet presAssocID="{86148D7C-FD46-45BE-9605-B158075F0689}" presName="iconBgRect" presStyleLbl="bgShp" presStyleIdx="1" presStyleCnt="4"/>
      <dgm:spPr/>
    </dgm:pt>
    <dgm:pt modelId="{DF6BC59D-FCEC-44B5-82B1-403A431831F7}" type="pres">
      <dgm:prSet presAssocID="{86148D7C-FD46-45BE-9605-B158075F06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86EDBAB8-FAFD-49A2-830C-C988FFDFA89F}" type="pres">
      <dgm:prSet presAssocID="{86148D7C-FD46-45BE-9605-B158075F0689}" presName="spaceRect" presStyleCnt="0"/>
      <dgm:spPr/>
    </dgm:pt>
    <dgm:pt modelId="{6D8FE4A0-3919-44DB-B9E2-C1235A7151BC}" type="pres">
      <dgm:prSet presAssocID="{86148D7C-FD46-45BE-9605-B158075F0689}" presName="textRect" presStyleLbl="revTx" presStyleIdx="1" presStyleCnt="4">
        <dgm:presLayoutVars>
          <dgm:chMax val="1"/>
          <dgm:chPref val="1"/>
        </dgm:presLayoutVars>
      </dgm:prSet>
      <dgm:spPr/>
    </dgm:pt>
    <dgm:pt modelId="{E0D0411C-9FD8-4D18-8F39-C95AE97DEC13}" type="pres">
      <dgm:prSet presAssocID="{C26E4441-18D9-426A-AC15-0515587D4879}" presName="sibTrans" presStyleLbl="sibTrans2D1" presStyleIdx="0" presStyleCnt="0"/>
      <dgm:spPr/>
    </dgm:pt>
    <dgm:pt modelId="{91022455-375D-499B-9D74-84D18252363A}" type="pres">
      <dgm:prSet presAssocID="{41004F67-5A7E-4DCE-8641-E5088CEAEFEC}" presName="compNode" presStyleCnt="0"/>
      <dgm:spPr/>
    </dgm:pt>
    <dgm:pt modelId="{BEDC7ED1-4168-4D14-9D73-C9E05B780264}" type="pres">
      <dgm:prSet presAssocID="{41004F67-5A7E-4DCE-8641-E5088CEAEFEC}" presName="iconBgRect" presStyleLbl="bgShp" presStyleIdx="2" presStyleCnt="4"/>
      <dgm:spPr/>
    </dgm:pt>
    <dgm:pt modelId="{6E980509-EE0D-4952-8C5F-4CC8215FAF4D}" type="pres">
      <dgm:prSet presAssocID="{41004F67-5A7E-4DCE-8641-E5088CEAEF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882A7598-A7CE-4287-AF51-B2D0CC0FCDFF}" type="pres">
      <dgm:prSet presAssocID="{41004F67-5A7E-4DCE-8641-E5088CEAEFEC}" presName="spaceRect" presStyleCnt="0"/>
      <dgm:spPr/>
    </dgm:pt>
    <dgm:pt modelId="{F50AEEEF-446E-424E-AF12-3A3A39211037}" type="pres">
      <dgm:prSet presAssocID="{41004F67-5A7E-4DCE-8641-E5088CEAEFEC}" presName="textRect" presStyleLbl="revTx" presStyleIdx="2" presStyleCnt="4">
        <dgm:presLayoutVars>
          <dgm:chMax val="1"/>
          <dgm:chPref val="1"/>
        </dgm:presLayoutVars>
      </dgm:prSet>
      <dgm:spPr/>
    </dgm:pt>
    <dgm:pt modelId="{9F5E7D14-D061-405E-AE74-B32D51BDED6E}" type="pres">
      <dgm:prSet presAssocID="{0562D9A2-F022-48C3-A804-982D45659D4A}" presName="sibTrans" presStyleLbl="sibTrans2D1" presStyleIdx="0" presStyleCnt="0"/>
      <dgm:spPr/>
    </dgm:pt>
    <dgm:pt modelId="{4E8CAB33-4F57-4208-A622-4C2825999345}" type="pres">
      <dgm:prSet presAssocID="{B33179DE-EBB0-4CC9-8829-D166646972F5}" presName="compNode" presStyleCnt="0"/>
      <dgm:spPr/>
    </dgm:pt>
    <dgm:pt modelId="{5199CB8A-300D-4616-8CFF-9D1F10B4EB32}" type="pres">
      <dgm:prSet presAssocID="{B33179DE-EBB0-4CC9-8829-D166646972F5}" presName="iconBgRect" presStyleLbl="bgShp" presStyleIdx="3" presStyleCnt="4"/>
      <dgm:spPr/>
    </dgm:pt>
    <dgm:pt modelId="{48BB47DC-DEF5-45FC-ACA8-A17BB5C30F86}" type="pres">
      <dgm:prSet presAssocID="{B33179DE-EBB0-4CC9-8829-D166646972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D04415E1-9EBC-4DB6-8A45-2C1101C8DF1D}" type="pres">
      <dgm:prSet presAssocID="{B33179DE-EBB0-4CC9-8829-D166646972F5}" presName="spaceRect" presStyleCnt="0"/>
      <dgm:spPr/>
    </dgm:pt>
    <dgm:pt modelId="{48AC2A63-9079-4AB0-B795-FCE5F00A8313}" type="pres">
      <dgm:prSet presAssocID="{B33179DE-EBB0-4CC9-8829-D166646972F5}" presName="textRect" presStyleLbl="revTx" presStyleIdx="3" presStyleCnt="4">
        <dgm:presLayoutVars>
          <dgm:chMax val="1"/>
          <dgm:chPref val="1"/>
        </dgm:presLayoutVars>
      </dgm:prSet>
      <dgm:spPr/>
    </dgm:pt>
  </dgm:ptLst>
  <dgm:cxnLst>
    <dgm:cxn modelId="{CD983A23-538B-4351-9E99-66D860715BA9}" type="presOf" srcId="{41004F67-5A7E-4DCE-8641-E5088CEAEFEC}" destId="{F50AEEEF-446E-424E-AF12-3A3A39211037}" srcOrd="0" destOrd="0" presId="urn:microsoft.com/office/officeart/2018/2/layout/IconCircleList"/>
    <dgm:cxn modelId="{A38A092B-FAC0-4F66-ADF4-B43DAD39FB0E}" type="presOf" srcId="{0562D9A2-F022-48C3-A804-982D45659D4A}" destId="{9F5E7D14-D061-405E-AE74-B32D51BDED6E}" srcOrd="0" destOrd="0" presId="urn:microsoft.com/office/officeart/2018/2/layout/IconCircleList"/>
    <dgm:cxn modelId="{57FBF361-4CD2-4808-891A-AFDE47FF1654}" srcId="{DE50D539-61B6-446B-B5EC-ACDF9FA1489A}" destId="{86148D7C-FD46-45BE-9605-B158075F0689}" srcOrd="1" destOrd="0" parTransId="{B5BDE96D-1B46-4CEE-9E4C-56E09786417E}" sibTransId="{C26E4441-18D9-426A-AC15-0515587D4879}"/>
    <dgm:cxn modelId="{CA1A8264-C1C2-487C-91F5-0D371BE87667}" type="presOf" srcId="{B33179DE-EBB0-4CC9-8829-D166646972F5}" destId="{48AC2A63-9079-4AB0-B795-FCE5F00A8313}" srcOrd="0" destOrd="0" presId="urn:microsoft.com/office/officeart/2018/2/layout/IconCircleList"/>
    <dgm:cxn modelId="{688944A0-586F-4744-BBFD-90DFE04D82A2}" type="presOf" srcId="{8E45E702-AFB6-4D36-9B52-E22F9897FCAD}" destId="{6ADDDA23-067C-406C-BB9F-8CAB6B01D9B5}" srcOrd="0" destOrd="0" presId="urn:microsoft.com/office/officeart/2018/2/layout/IconCircleList"/>
    <dgm:cxn modelId="{0DC84DB5-777E-4EC6-8971-63F6A869C16A}" type="presOf" srcId="{C26E4441-18D9-426A-AC15-0515587D4879}" destId="{E0D0411C-9FD8-4D18-8F39-C95AE97DEC13}" srcOrd="0" destOrd="0" presId="urn:microsoft.com/office/officeart/2018/2/layout/IconCircleList"/>
    <dgm:cxn modelId="{D08304D5-9B09-4609-9EF0-C405BBE42CB1}" srcId="{DE50D539-61B6-446B-B5EC-ACDF9FA1489A}" destId="{1EB5C49C-766F-4BF8-AE23-DDAA646F7212}" srcOrd="0" destOrd="0" parTransId="{FEAF655D-9056-4D7C-9245-6494A1E4CAC7}" sibTransId="{8E45E702-AFB6-4D36-9B52-E22F9897FCAD}"/>
    <dgm:cxn modelId="{CC8F20E4-2439-40F9-854C-44DB92A7B39E}" type="presOf" srcId="{86148D7C-FD46-45BE-9605-B158075F0689}" destId="{6D8FE4A0-3919-44DB-B9E2-C1235A7151BC}" srcOrd="0" destOrd="0" presId="urn:microsoft.com/office/officeart/2018/2/layout/IconCircleList"/>
    <dgm:cxn modelId="{71139EE4-0311-4D82-B015-7C5D9B991FE0}" srcId="{DE50D539-61B6-446B-B5EC-ACDF9FA1489A}" destId="{B33179DE-EBB0-4CC9-8829-D166646972F5}" srcOrd="3" destOrd="0" parTransId="{9EEE8444-606A-4516-BED8-7279093EBB1D}" sibTransId="{438C9601-ABAA-480D-B65C-955E8490E775}"/>
    <dgm:cxn modelId="{6A4C1FEB-B02B-4653-A661-A1E609D915D6}" srcId="{DE50D539-61B6-446B-B5EC-ACDF9FA1489A}" destId="{41004F67-5A7E-4DCE-8641-E5088CEAEFEC}" srcOrd="2" destOrd="0" parTransId="{19CE3BFB-E151-44BD-84D8-F5E56DEAB14E}" sibTransId="{0562D9A2-F022-48C3-A804-982D45659D4A}"/>
    <dgm:cxn modelId="{19F97DEB-E3ED-42D8-8C5A-9D7BA6DBCE7E}" type="presOf" srcId="{1EB5C49C-766F-4BF8-AE23-DDAA646F7212}" destId="{32EEDC1A-FD6D-4937-AEBC-ED6398E8BA9C}" srcOrd="0" destOrd="0" presId="urn:microsoft.com/office/officeart/2018/2/layout/IconCircleList"/>
    <dgm:cxn modelId="{FB8FFBF8-7888-4B5A-A003-5B5B2556F79B}" type="presOf" srcId="{DE50D539-61B6-446B-B5EC-ACDF9FA1489A}" destId="{F1B8D1C6-617D-46B5-ADB4-7382B2376095}" srcOrd="0" destOrd="0" presId="urn:microsoft.com/office/officeart/2018/2/layout/IconCircleList"/>
    <dgm:cxn modelId="{384E218B-E632-4DCC-8A25-72637AC63236}" type="presParOf" srcId="{F1B8D1C6-617D-46B5-ADB4-7382B2376095}" destId="{58F8B7E1-03D3-459C-BC46-DBCA6DA88644}" srcOrd="0" destOrd="0" presId="urn:microsoft.com/office/officeart/2018/2/layout/IconCircleList"/>
    <dgm:cxn modelId="{642F7624-85AE-4E1B-87F1-59CBFFB30EC1}" type="presParOf" srcId="{58F8B7E1-03D3-459C-BC46-DBCA6DA88644}" destId="{A404CA0F-A9EA-4D37-A13F-8F1AAB8DC956}" srcOrd="0" destOrd="0" presId="urn:microsoft.com/office/officeart/2018/2/layout/IconCircleList"/>
    <dgm:cxn modelId="{B8E8B008-1A26-4B8F-BB75-BBA2545532A7}" type="presParOf" srcId="{A404CA0F-A9EA-4D37-A13F-8F1AAB8DC956}" destId="{9DC175ED-1CCB-4942-8B3F-4B52499936AE}" srcOrd="0" destOrd="0" presId="urn:microsoft.com/office/officeart/2018/2/layout/IconCircleList"/>
    <dgm:cxn modelId="{07A69850-14CD-4C0E-8E7B-CA041E468EC6}" type="presParOf" srcId="{A404CA0F-A9EA-4D37-A13F-8F1AAB8DC956}" destId="{92796A9F-DBB8-4B9F-A340-D24018A687AD}" srcOrd="1" destOrd="0" presId="urn:microsoft.com/office/officeart/2018/2/layout/IconCircleList"/>
    <dgm:cxn modelId="{9C5B1D82-F86A-47D5-A3D8-AC89D56302E4}" type="presParOf" srcId="{A404CA0F-A9EA-4D37-A13F-8F1AAB8DC956}" destId="{82FA7DEA-A0BA-4A01-A7D6-3A60DC456679}" srcOrd="2" destOrd="0" presId="urn:microsoft.com/office/officeart/2018/2/layout/IconCircleList"/>
    <dgm:cxn modelId="{E9DFDF92-58E8-4C29-AC10-8CDA88190871}" type="presParOf" srcId="{A404CA0F-A9EA-4D37-A13F-8F1AAB8DC956}" destId="{32EEDC1A-FD6D-4937-AEBC-ED6398E8BA9C}" srcOrd="3" destOrd="0" presId="urn:microsoft.com/office/officeart/2018/2/layout/IconCircleList"/>
    <dgm:cxn modelId="{1BCCA617-52BB-4478-9308-9B262486F672}" type="presParOf" srcId="{58F8B7E1-03D3-459C-BC46-DBCA6DA88644}" destId="{6ADDDA23-067C-406C-BB9F-8CAB6B01D9B5}" srcOrd="1" destOrd="0" presId="urn:microsoft.com/office/officeart/2018/2/layout/IconCircleList"/>
    <dgm:cxn modelId="{F893E832-96AF-4AA5-8DE1-81DED7174633}" type="presParOf" srcId="{58F8B7E1-03D3-459C-BC46-DBCA6DA88644}" destId="{8DB67E78-7646-4646-BD11-49A15FE93856}" srcOrd="2" destOrd="0" presId="urn:microsoft.com/office/officeart/2018/2/layout/IconCircleList"/>
    <dgm:cxn modelId="{27383D9D-5811-4505-8BA6-ECFD241C062A}" type="presParOf" srcId="{8DB67E78-7646-4646-BD11-49A15FE93856}" destId="{2E31F537-5381-4520-84C9-98996E22C9E8}" srcOrd="0" destOrd="0" presId="urn:microsoft.com/office/officeart/2018/2/layout/IconCircleList"/>
    <dgm:cxn modelId="{465EA1A4-0D41-40AB-A2E1-7AA82A73FD69}" type="presParOf" srcId="{8DB67E78-7646-4646-BD11-49A15FE93856}" destId="{DF6BC59D-FCEC-44B5-82B1-403A431831F7}" srcOrd="1" destOrd="0" presId="urn:microsoft.com/office/officeart/2018/2/layout/IconCircleList"/>
    <dgm:cxn modelId="{BDAC812F-B033-4148-9F9B-5781E942684E}" type="presParOf" srcId="{8DB67E78-7646-4646-BD11-49A15FE93856}" destId="{86EDBAB8-FAFD-49A2-830C-C988FFDFA89F}" srcOrd="2" destOrd="0" presId="urn:microsoft.com/office/officeart/2018/2/layout/IconCircleList"/>
    <dgm:cxn modelId="{58CD963B-C64B-4A10-9824-7C9FFF07347F}" type="presParOf" srcId="{8DB67E78-7646-4646-BD11-49A15FE93856}" destId="{6D8FE4A0-3919-44DB-B9E2-C1235A7151BC}" srcOrd="3" destOrd="0" presId="urn:microsoft.com/office/officeart/2018/2/layout/IconCircleList"/>
    <dgm:cxn modelId="{B10A1B9F-11B0-4926-B9B4-737F01C72CFB}" type="presParOf" srcId="{58F8B7E1-03D3-459C-BC46-DBCA6DA88644}" destId="{E0D0411C-9FD8-4D18-8F39-C95AE97DEC13}" srcOrd="3" destOrd="0" presId="urn:microsoft.com/office/officeart/2018/2/layout/IconCircleList"/>
    <dgm:cxn modelId="{719F3BC6-7E08-4D35-82E0-9122D7D71198}" type="presParOf" srcId="{58F8B7E1-03D3-459C-BC46-DBCA6DA88644}" destId="{91022455-375D-499B-9D74-84D18252363A}" srcOrd="4" destOrd="0" presId="urn:microsoft.com/office/officeart/2018/2/layout/IconCircleList"/>
    <dgm:cxn modelId="{37E772E4-ABA9-4D5B-8050-1134350C979F}" type="presParOf" srcId="{91022455-375D-499B-9D74-84D18252363A}" destId="{BEDC7ED1-4168-4D14-9D73-C9E05B780264}" srcOrd="0" destOrd="0" presId="urn:microsoft.com/office/officeart/2018/2/layout/IconCircleList"/>
    <dgm:cxn modelId="{7212FE8E-0717-421E-BFDA-33CF2CDAC354}" type="presParOf" srcId="{91022455-375D-499B-9D74-84D18252363A}" destId="{6E980509-EE0D-4952-8C5F-4CC8215FAF4D}" srcOrd="1" destOrd="0" presId="urn:microsoft.com/office/officeart/2018/2/layout/IconCircleList"/>
    <dgm:cxn modelId="{CF0C296E-4A1B-4FEC-BDC5-89FDC14B6B1A}" type="presParOf" srcId="{91022455-375D-499B-9D74-84D18252363A}" destId="{882A7598-A7CE-4287-AF51-B2D0CC0FCDFF}" srcOrd="2" destOrd="0" presId="urn:microsoft.com/office/officeart/2018/2/layout/IconCircleList"/>
    <dgm:cxn modelId="{85F0AA3F-052C-428D-8C34-F73AB82F2F0E}" type="presParOf" srcId="{91022455-375D-499B-9D74-84D18252363A}" destId="{F50AEEEF-446E-424E-AF12-3A3A39211037}" srcOrd="3" destOrd="0" presId="urn:microsoft.com/office/officeart/2018/2/layout/IconCircleList"/>
    <dgm:cxn modelId="{957B7DE0-A916-4F93-A7F1-3946E7260AAA}" type="presParOf" srcId="{58F8B7E1-03D3-459C-BC46-DBCA6DA88644}" destId="{9F5E7D14-D061-405E-AE74-B32D51BDED6E}" srcOrd="5" destOrd="0" presId="urn:microsoft.com/office/officeart/2018/2/layout/IconCircleList"/>
    <dgm:cxn modelId="{F9985788-21EA-4511-A75F-AD2E5C673EF6}" type="presParOf" srcId="{58F8B7E1-03D3-459C-BC46-DBCA6DA88644}" destId="{4E8CAB33-4F57-4208-A622-4C2825999345}" srcOrd="6" destOrd="0" presId="urn:microsoft.com/office/officeart/2018/2/layout/IconCircleList"/>
    <dgm:cxn modelId="{829D7532-89F6-472C-B5F4-6A4D87DD31DD}" type="presParOf" srcId="{4E8CAB33-4F57-4208-A622-4C2825999345}" destId="{5199CB8A-300D-4616-8CFF-9D1F10B4EB32}" srcOrd="0" destOrd="0" presId="urn:microsoft.com/office/officeart/2018/2/layout/IconCircleList"/>
    <dgm:cxn modelId="{FDBCE539-85D1-4876-B385-6F830BB5E40D}" type="presParOf" srcId="{4E8CAB33-4F57-4208-A622-4C2825999345}" destId="{48BB47DC-DEF5-45FC-ACA8-A17BB5C30F86}" srcOrd="1" destOrd="0" presId="urn:microsoft.com/office/officeart/2018/2/layout/IconCircleList"/>
    <dgm:cxn modelId="{5C9933B8-2DE8-45CA-B834-BBCAAF9AB4E6}" type="presParOf" srcId="{4E8CAB33-4F57-4208-A622-4C2825999345}" destId="{D04415E1-9EBC-4DB6-8A45-2C1101C8DF1D}" srcOrd="2" destOrd="0" presId="urn:microsoft.com/office/officeart/2018/2/layout/IconCircleList"/>
    <dgm:cxn modelId="{08A007CF-B959-4301-AD51-09D7A202F9C3}" type="presParOf" srcId="{4E8CAB33-4F57-4208-A622-4C2825999345}" destId="{48AC2A63-9079-4AB0-B795-FCE5F00A831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175ED-1CCB-4942-8B3F-4B52499936AE}">
      <dsp:nvSpPr>
        <dsp:cNvPr id="0" name=""/>
        <dsp:cNvSpPr/>
      </dsp:nvSpPr>
      <dsp:spPr>
        <a:xfrm>
          <a:off x="212335" y="35130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96A9F-DBB8-4B9F-A340-D24018A687AD}">
      <dsp:nvSpPr>
        <dsp:cNvPr id="0" name=""/>
        <dsp:cNvSpPr/>
      </dsp:nvSpPr>
      <dsp:spPr>
        <a:xfrm>
          <a:off x="492877" y="63184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EEDC1A-FD6D-4937-AEBC-ED6398E8BA9C}">
      <dsp:nvSpPr>
        <dsp:cNvPr id="0" name=""/>
        <dsp:cNvSpPr/>
      </dsp:nvSpPr>
      <dsp:spPr>
        <a:xfrm>
          <a:off x="1834517" y="3513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Aatish: Exploratory Data Analysis, Feature engineering, Naïve Bayes, Support Vector Machine</a:t>
          </a:r>
        </a:p>
      </dsp:txBody>
      <dsp:txXfrm>
        <a:off x="1834517" y="351304"/>
        <a:ext cx="3148942" cy="1335915"/>
      </dsp:txXfrm>
    </dsp:sp>
    <dsp:sp modelId="{2E31F537-5381-4520-84C9-98996E22C9E8}">
      <dsp:nvSpPr>
        <dsp:cNvPr id="0" name=""/>
        <dsp:cNvSpPr/>
      </dsp:nvSpPr>
      <dsp:spPr>
        <a:xfrm>
          <a:off x="5532139" y="35130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BC59D-FCEC-44B5-82B1-403A431831F7}">
      <dsp:nvSpPr>
        <dsp:cNvPr id="0" name=""/>
        <dsp:cNvSpPr/>
      </dsp:nvSpPr>
      <dsp:spPr>
        <a:xfrm>
          <a:off x="5812681" y="63184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FE4A0-3919-44DB-B9E2-C1235A7151BC}">
      <dsp:nvSpPr>
        <dsp:cNvPr id="0" name=""/>
        <dsp:cNvSpPr/>
      </dsp:nvSpPr>
      <dsp:spPr>
        <a:xfrm>
          <a:off x="7154322" y="3513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Adheesh: Project Proposal, Logistic Regression</a:t>
          </a:r>
          <a:r>
            <a:rPr lang="en-US" sz="2300" kern="1200">
              <a:latin typeface="Calibri Light" panose="020F0302020204030204"/>
            </a:rPr>
            <a:t>, Recommendations</a:t>
          </a:r>
          <a:endParaRPr lang="en-US" sz="2300" kern="1200"/>
        </a:p>
      </dsp:txBody>
      <dsp:txXfrm>
        <a:off x="7154322" y="351304"/>
        <a:ext cx="3148942" cy="1335915"/>
      </dsp:txXfrm>
    </dsp:sp>
    <dsp:sp modelId="{BEDC7ED1-4168-4D14-9D73-C9E05B780264}">
      <dsp:nvSpPr>
        <dsp:cNvPr id="0" name=""/>
        <dsp:cNvSpPr/>
      </dsp:nvSpPr>
      <dsp:spPr>
        <a:xfrm>
          <a:off x="212335" y="237836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80509-EE0D-4952-8C5F-4CC8215FAF4D}">
      <dsp:nvSpPr>
        <dsp:cNvPr id="0" name=""/>
        <dsp:cNvSpPr/>
      </dsp:nvSpPr>
      <dsp:spPr>
        <a:xfrm>
          <a:off x="492877" y="2658911"/>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0AEEEF-446E-424E-AF12-3A3A39211037}">
      <dsp:nvSpPr>
        <dsp:cNvPr id="0" name=""/>
        <dsp:cNvSpPr/>
      </dsp:nvSpPr>
      <dsp:spPr>
        <a:xfrm>
          <a:off x="1834517" y="23783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Sharvil: Visualizations, Decision Trees, Random Forest, Gradient Boosting</a:t>
          </a:r>
          <a:r>
            <a:rPr lang="en-US" sz="2300" kern="1200">
              <a:latin typeface="Calibri Light" panose="020F0302020204030204"/>
            </a:rPr>
            <a:t> </a:t>
          </a:r>
          <a:endParaRPr lang="en-US" sz="2300" kern="1200"/>
        </a:p>
      </dsp:txBody>
      <dsp:txXfrm>
        <a:off x="1834517" y="2378368"/>
        <a:ext cx="3148942" cy="1335915"/>
      </dsp:txXfrm>
    </dsp:sp>
    <dsp:sp modelId="{5199CB8A-300D-4616-8CFF-9D1F10B4EB32}">
      <dsp:nvSpPr>
        <dsp:cNvPr id="0" name=""/>
        <dsp:cNvSpPr/>
      </dsp:nvSpPr>
      <dsp:spPr>
        <a:xfrm>
          <a:off x="5532139" y="237836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B47DC-DEF5-45FC-ACA8-A17BB5C30F86}">
      <dsp:nvSpPr>
        <dsp:cNvPr id="0" name=""/>
        <dsp:cNvSpPr/>
      </dsp:nvSpPr>
      <dsp:spPr>
        <a:xfrm>
          <a:off x="5812681" y="2658911"/>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C2A63-9079-4AB0-B795-FCE5F00A8313}">
      <dsp:nvSpPr>
        <dsp:cNvPr id="0" name=""/>
        <dsp:cNvSpPr/>
      </dsp:nvSpPr>
      <dsp:spPr>
        <a:xfrm>
          <a:off x="7154322" y="23783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rtl="0">
            <a:lnSpc>
              <a:spcPct val="90000"/>
            </a:lnSpc>
            <a:spcBef>
              <a:spcPct val="0"/>
            </a:spcBef>
            <a:spcAft>
              <a:spcPct val="35000"/>
            </a:spcAft>
            <a:buNone/>
          </a:pPr>
          <a:r>
            <a:rPr lang="en-US" sz="2300" kern="1200"/>
            <a:t>Snehal: Project Proposal, Neural Network, PowerPoint presentation</a:t>
          </a:r>
          <a:r>
            <a:rPr lang="en-US" sz="2300" kern="1200">
              <a:latin typeface="Calibri Light" panose="020F0302020204030204"/>
            </a:rPr>
            <a:t>, Recommendations</a:t>
          </a:r>
          <a:endParaRPr lang="en-US" sz="2300" kern="1200"/>
        </a:p>
      </dsp:txBody>
      <dsp:txXfrm>
        <a:off x="7154322" y="2378368"/>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5757-C3AF-494E-A8CC-EAA9FE623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32D927-C6D5-4290-A548-4D3D41E5D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431C2-A05A-4013-AFD5-8D03AB8F9302}"/>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3E0146B7-3A8C-4663-977E-001D0D504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D54D2-B9D5-4F4D-9E39-BC29CCF6D2A8}"/>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66768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A8BC-B957-411D-BC24-7734F72B9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07D7E-BB5D-4592-9861-7DD712A614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335F6-8B84-47AE-B739-7921172835CB}"/>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8B960CAA-AEF6-4FF9-91F2-2273BB4E2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02652-62B3-448B-BFEC-7529430F9A06}"/>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303582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2271C-3767-4EFD-BC6A-2DE71E7C7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0CA184-F1B1-4F30-855F-1A80C9186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BF4CC-15AD-42E9-8658-311756E51154}"/>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F10E49C1-56D7-47B0-9D0A-DBFA9F121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6ADF9-077D-4488-8A74-82DDF4265CE4}"/>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113371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2D29-9F30-47C1-AA95-35FE6A64E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6F8FDA-E245-4EE1-8CD7-12E87A492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49C7F-1DE2-48EB-BF7F-4A2066A7E903}"/>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B295ED26-8A1B-4638-84B4-7068F495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A5477-5669-4C97-A85D-3F234BFD6849}"/>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241662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1B30-DAF4-4424-8FE1-0B0D1FE95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65B97D-19AA-45EE-B233-286FA21ED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3DD94-F34E-4C8B-B95A-AEDDCF88D5DA}"/>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E0CB1433-C3B6-411A-A8BD-998F968CB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B0494-C147-4BF1-8F08-074E7CA722D0}"/>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358210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F495-856D-4FD5-BD02-1C32154BA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4E0853-3C37-4AFC-9F5D-B7F35F169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3A601-8D32-4771-B2C7-3FA5F4B53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A7F31-0EBE-44CD-B82D-E93B6C9DAE1A}"/>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6" name="Footer Placeholder 5">
            <a:extLst>
              <a:ext uri="{FF2B5EF4-FFF2-40B4-BE49-F238E27FC236}">
                <a16:creationId xmlns:a16="http://schemas.microsoft.com/office/drawing/2014/main" id="{D95E414F-1646-4558-B852-FBD127A37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082A0-18A8-4915-9E16-710010781C35}"/>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257528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C3FC-8B29-4AA3-8E6D-F8C1E2E52B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3880D-C5D6-4B64-B1FD-FD79597C7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1D71D-C3B1-4054-BA9A-A1469BB11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B61122-732A-4213-9ACA-B339D8416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2E9EC-68B9-4738-8521-1F3483E3AA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26C9B2-14CA-48A4-A651-EEDFCEB27017}"/>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8" name="Footer Placeholder 7">
            <a:extLst>
              <a:ext uri="{FF2B5EF4-FFF2-40B4-BE49-F238E27FC236}">
                <a16:creationId xmlns:a16="http://schemas.microsoft.com/office/drawing/2014/main" id="{D8BC72E4-5CB0-46DF-A631-E08BD95065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1EDA9-1D00-4163-9339-EB700E425386}"/>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194670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69A3-F916-423B-92D4-F48F99684C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D8B5C3-A54F-4E9B-BB66-D3362D7657A9}"/>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4" name="Footer Placeholder 3">
            <a:extLst>
              <a:ext uri="{FF2B5EF4-FFF2-40B4-BE49-F238E27FC236}">
                <a16:creationId xmlns:a16="http://schemas.microsoft.com/office/drawing/2014/main" id="{E6DAC3E4-5410-46B7-935C-74036F1CC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85699-0EEA-4C80-BA8C-7C2CB14C2EBC}"/>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338382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FAD71-F282-445D-91F6-25BBECEA0C32}"/>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3" name="Footer Placeholder 2">
            <a:extLst>
              <a:ext uri="{FF2B5EF4-FFF2-40B4-BE49-F238E27FC236}">
                <a16:creationId xmlns:a16="http://schemas.microsoft.com/office/drawing/2014/main" id="{CC88DD8C-2D69-45C0-A35B-F172C9295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88C906-4911-4607-AFD9-E9F9A7327DA3}"/>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391304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C477-092D-4947-9D17-E7C2DFFBD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CDBED-B18B-479E-B944-0BF283E89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AA6085-B26F-468C-946A-66CFFCB28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C28F1-8D03-4A8E-BFB0-E5AAEFC4A6BF}"/>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6" name="Footer Placeholder 5">
            <a:extLst>
              <a:ext uri="{FF2B5EF4-FFF2-40B4-BE49-F238E27FC236}">
                <a16:creationId xmlns:a16="http://schemas.microsoft.com/office/drawing/2014/main" id="{7A20FF8D-688B-4832-8C45-91947A564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1B7A6-8178-45BA-B2B7-052FB28872B1}"/>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119596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DED3-505C-4FBF-AF32-8C2B35AD6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984D9F-389A-4D46-9257-F30F57CC0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35111C-5D83-4788-BDA9-D69E8F52B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EA5C3-C484-44B6-811A-BE642502B87F}"/>
              </a:ext>
            </a:extLst>
          </p:cNvPr>
          <p:cNvSpPr>
            <a:spLocks noGrp="1"/>
          </p:cNvSpPr>
          <p:nvPr>
            <p:ph type="dt" sz="half" idx="10"/>
          </p:nvPr>
        </p:nvSpPr>
        <p:spPr/>
        <p:txBody>
          <a:bodyPr/>
          <a:lstStyle/>
          <a:p>
            <a:fld id="{AA86F851-FC7D-4648-BB61-DB524541FBBE}" type="datetimeFigureOut">
              <a:rPr lang="en-US" smtClean="0"/>
              <a:t>11/17/2020</a:t>
            </a:fld>
            <a:endParaRPr lang="en-US"/>
          </a:p>
        </p:txBody>
      </p:sp>
      <p:sp>
        <p:nvSpPr>
          <p:cNvPr id="6" name="Footer Placeholder 5">
            <a:extLst>
              <a:ext uri="{FF2B5EF4-FFF2-40B4-BE49-F238E27FC236}">
                <a16:creationId xmlns:a16="http://schemas.microsoft.com/office/drawing/2014/main" id="{D69F3127-AEA9-4CF1-A6B4-74B033884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699C1-67E8-4889-93CC-C2A37387DF62}"/>
              </a:ext>
            </a:extLst>
          </p:cNvPr>
          <p:cNvSpPr>
            <a:spLocks noGrp="1"/>
          </p:cNvSpPr>
          <p:nvPr>
            <p:ph type="sldNum" sz="quarter" idx="12"/>
          </p:nvPr>
        </p:nvSpPr>
        <p:spPr/>
        <p:txBody>
          <a:bodyPr/>
          <a:lstStyle/>
          <a:p>
            <a:fld id="{C530045B-2951-4596-B294-2C171C554EB8}" type="slidenum">
              <a:rPr lang="en-US" smtClean="0"/>
              <a:t>‹#›</a:t>
            </a:fld>
            <a:endParaRPr lang="en-US"/>
          </a:p>
        </p:txBody>
      </p:sp>
    </p:spTree>
    <p:extLst>
      <p:ext uri="{BB962C8B-B14F-4D97-AF65-F5344CB8AC3E}">
        <p14:creationId xmlns:p14="http://schemas.microsoft.com/office/powerpoint/2010/main" val="212559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D706F-7739-40FC-A0DE-4FC3870C8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2C758-A246-4F5F-B6FA-A3C440FA1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B4C2A-26AB-45C0-8313-17E59C951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6F851-FC7D-4648-BB61-DB524541FBBE}" type="datetimeFigureOut">
              <a:rPr lang="en-US" smtClean="0"/>
              <a:t>11/17/2020</a:t>
            </a:fld>
            <a:endParaRPr lang="en-US"/>
          </a:p>
        </p:txBody>
      </p:sp>
      <p:sp>
        <p:nvSpPr>
          <p:cNvPr id="5" name="Footer Placeholder 4">
            <a:extLst>
              <a:ext uri="{FF2B5EF4-FFF2-40B4-BE49-F238E27FC236}">
                <a16:creationId xmlns:a16="http://schemas.microsoft.com/office/drawing/2014/main" id="{F04FE983-9140-4354-8D3B-68FBBA8F0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C9485C-79DD-4759-A4D4-A2AF1F61B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0045B-2951-4596-B294-2C171C554EB8}" type="slidenum">
              <a:rPr lang="en-US" smtClean="0"/>
              <a:t>‹#›</a:t>
            </a:fld>
            <a:endParaRPr lang="en-US"/>
          </a:p>
        </p:txBody>
      </p:sp>
    </p:spTree>
    <p:extLst>
      <p:ext uri="{BB962C8B-B14F-4D97-AF65-F5344CB8AC3E}">
        <p14:creationId xmlns:p14="http://schemas.microsoft.com/office/powerpoint/2010/main" val="3045764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molkumar/health-insurance-cross-sell-predi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A640-8815-4E0A-BEBD-B82443E03461}"/>
              </a:ext>
            </a:extLst>
          </p:cNvPr>
          <p:cNvSpPr>
            <a:spLocks noGrp="1"/>
          </p:cNvSpPr>
          <p:nvPr>
            <p:ph type="ctrTitle"/>
          </p:nvPr>
        </p:nvSpPr>
        <p:spPr>
          <a:xfrm>
            <a:off x="4709786" y="462000"/>
            <a:ext cx="6731937" cy="2103363"/>
          </a:xfrm>
        </p:spPr>
        <p:txBody>
          <a:bodyPr>
            <a:normAutofit/>
          </a:bodyPr>
          <a:lstStyle/>
          <a:p>
            <a:r>
              <a:rPr lang="en-US" b="1"/>
              <a:t>Health Insurance Cross Sell Prediction</a:t>
            </a:r>
          </a:p>
        </p:txBody>
      </p:sp>
      <p:sp>
        <p:nvSpPr>
          <p:cNvPr id="3" name="Subtitle 2">
            <a:extLst>
              <a:ext uri="{FF2B5EF4-FFF2-40B4-BE49-F238E27FC236}">
                <a16:creationId xmlns:a16="http://schemas.microsoft.com/office/drawing/2014/main" id="{B639CBD3-0ACB-480C-B7A3-DC2B45A90D1F}"/>
              </a:ext>
            </a:extLst>
          </p:cNvPr>
          <p:cNvSpPr>
            <a:spLocks noGrp="1"/>
          </p:cNvSpPr>
          <p:nvPr>
            <p:ph type="subTitle" idx="1"/>
          </p:nvPr>
        </p:nvSpPr>
        <p:spPr>
          <a:xfrm>
            <a:off x="3080826" y="2868460"/>
            <a:ext cx="10016196" cy="2663903"/>
          </a:xfrm>
        </p:spPr>
        <p:txBody>
          <a:bodyPr vert="horz" lIns="91440" tIns="45720" rIns="91440" bIns="45720" rtlCol="0" anchor="t">
            <a:normAutofit fontScale="92500" lnSpcReduction="20000"/>
          </a:bodyPr>
          <a:lstStyle/>
          <a:p>
            <a:r>
              <a:rPr lang="en-US" sz="2600" b="1"/>
              <a:t>GROUP 6</a:t>
            </a:r>
            <a:endParaRPr lang="en-US"/>
          </a:p>
          <a:p>
            <a:r>
              <a:rPr lang="en-US" sz="2600" b="1"/>
              <a:t>IST-718</a:t>
            </a:r>
            <a:endParaRPr lang="en-US"/>
          </a:p>
          <a:p>
            <a:r>
              <a:rPr lang="en-US"/>
              <a:t>By</a:t>
            </a:r>
            <a:endParaRPr lang="en-US" sz="2600" b="1">
              <a:cs typeface="Calibri" panose="020F0502020204030204"/>
            </a:endParaRPr>
          </a:p>
          <a:p>
            <a:r>
              <a:rPr lang="en-US"/>
              <a:t>Aatish Suman</a:t>
            </a:r>
          </a:p>
          <a:p>
            <a:r>
              <a:rPr lang="en-US"/>
              <a:t>Adheesh Phadnis</a:t>
            </a:r>
          </a:p>
          <a:p>
            <a:r>
              <a:rPr lang="en-US"/>
              <a:t>Sharvil Turbadkar</a:t>
            </a:r>
          </a:p>
          <a:p>
            <a:r>
              <a:rPr lang="en-US"/>
              <a:t>Snehal Ghatpande</a:t>
            </a:r>
          </a:p>
        </p:txBody>
      </p:sp>
    </p:spTree>
    <p:extLst>
      <p:ext uri="{BB962C8B-B14F-4D97-AF65-F5344CB8AC3E}">
        <p14:creationId xmlns:p14="http://schemas.microsoft.com/office/powerpoint/2010/main" val="373105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756A399-9468-4CCC-83F8-B2F44F02D9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Methods and Results</a:t>
            </a:r>
          </a:p>
        </p:txBody>
      </p:sp>
      <p:graphicFrame>
        <p:nvGraphicFramePr>
          <p:cNvPr id="6" name="Content Placeholder 5">
            <a:extLst>
              <a:ext uri="{FF2B5EF4-FFF2-40B4-BE49-F238E27FC236}">
                <a16:creationId xmlns:a16="http://schemas.microsoft.com/office/drawing/2014/main" id="{29B3F057-8C63-4881-947D-BD45CD5C0DB5}"/>
              </a:ext>
            </a:extLst>
          </p:cNvPr>
          <p:cNvGraphicFramePr>
            <a:graphicFrameLocks noGrp="1"/>
          </p:cNvGraphicFramePr>
          <p:nvPr>
            <p:ph idx="1"/>
            <p:extLst>
              <p:ext uri="{D42A27DB-BD31-4B8C-83A1-F6EECF244321}">
                <p14:modId xmlns:p14="http://schemas.microsoft.com/office/powerpoint/2010/main" val="209208603"/>
              </p:ext>
            </p:extLst>
          </p:nvPr>
        </p:nvGraphicFramePr>
        <p:xfrm>
          <a:off x="950820" y="1675227"/>
          <a:ext cx="10290361" cy="4394204"/>
        </p:xfrm>
        <a:graphic>
          <a:graphicData uri="http://schemas.openxmlformats.org/drawingml/2006/table">
            <a:tbl>
              <a:tblPr firstRow="1" bandRow="1">
                <a:noFill/>
                <a:tableStyleId>{5C22544A-7EE6-4342-B048-85BDC9FD1C3A}</a:tableStyleId>
              </a:tblPr>
              <a:tblGrid>
                <a:gridCol w="4210647">
                  <a:extLst>
                    <a:ext uri="{9D8B030D-6E8A-4147-A177-3AD203B41FA5}">
                      <a16:colId xmlns:a16="http://schemas.microsoft.com/office/drawing/2014/main" val="451224076"/>
                    </a:ext>
                  </a:extLst>
                </a:gridCol>
                <a:gridCol w="2546044">
                  <a:extLst>
                    <a:ext uri="{9D8B030D-6E8A-4147-A177-3AD203B41FA5}">
                      <a16:colId xmlns:a16="http://schemas.microsoft.com/office/drawing/2014/main" val="2119328195"/>
                    </a:ext>
                  </a:extLst>
                </a:gridCol>
                <a:gridCol w="3533670">
                  <a:extLst>
                    <a:ext uri="{9D8B030D-6E8A-4147-A177-3AD203B41FA5}">
                      <a16:colId xmlns:a16="http://schemas.microsoft.com/office/drawing/2014/main" val="2796168189"/>
                    </a:ext>
                  </a:extLst>
                </a:gridCol>
              </a:tblGrid>
              <a:tr h="558236">
                <a:tc>
                  <a:txBody>
                    <a:bodyPr/>
                    <a:lstStyle/>
                    <a:p>
                      <a:pPr algn="ctr"/>
                      <a:r>
                        <a:rPr lang="en-US" sz="2100" b="1" cap="none" spc="0">
                          <a:solidFill>
                            <a:schemeClr val="tx1"/>
                          </a:solidFill>
                          <a:effectLst/>
                        </a:rPr>
                        <a:t>Algorithm</a:t>
                      </a:r>
                    </a:p>
                  </a:txBody>
                  <a:tcPr marL="84609" marR="0" marT="24174" marB="181305" anchor="b">
                    <a:lnL w="12700" cmpd="sng">
                      <a:noFill/>
                    </a:lnL>
                    <a:lnR w="12700" cmpd="sng">
                      <a:noFill/>
                    </a:lnR>
                    <a:lnT w="9525" cap="flat" cmpd="sng" algn="ctr">
                      <a:noFill/>
                      <a:prstDash val="solid"/>
                    </a:lnT>
                    <a:lnB w="38100" cmpd="sng">
                      <a:noFill/>
                    </a:lnB>
                    <a:noFill/>
                  </a:tcPr>
                </a:tc>
                <a:tc>
                  <a:txBody>
                    <a:bodyPr/>
                    <a:lstStyle/>
                    <a:p>
                      <a:pPr algn="ctr"/>
                      <a:r>
                        <a:rPr lang="en-US" sz="2100" b="1" cap="none" spc="0">
                          <a:solidFill>
                            <a:schemeClr val="tx1"/>
                          </a:solidFill>
                          <a:effectLst/>
                        </a:rPr>
                        <a:t>Accuracy</a:t>
                      </a:r>
                    </a:p>
                  </a:txBody>
                  <a:tcPr marL="84609" marR="0" marT="24174" marB="181305" anchor="b">
                    <a:lnL w="12700" cmpd="sng">
                      <a:noFill/>
                    </a:lnL>
                    <a:lnR w="12700" cmpd="sng">
                      <a:noFill/>
                    </a:lnR>
                    <a:lnT w="9525" cap="flat" cmpd="sng" algn="ctr">
                      <a:noFill/>
                      <a:prstDash val="solid"/>
                    </a:lnT>
                    <a:lnB w="38100" cmpd="sng">
                      <a:noFill/>
                    </a:lnB>
                    <a:noFill/>
                  </a:tcPr>
                </a:tc>
                <a:tc>
                  <a:txBody>
                    <a:bodyPr/>
                    <a:lstStyle/>
                    <a:p>
                      <a:pPr algn="ctr"/>
                      <a:r>
                        <a:rPr lang="en-US" sz="2100" b="1" cap="none" spc="0">
                          <a:solidFill>
                            <a:schemeClr val="tx1"/>
                          </a:solidFill>
                          <a:effectLst/>
                        </a:rPr>
                        <a:t>PR AUC score</a:t>
                      </a:r>
                    </a:p>
                  </a:txBody>
                  <a:tcPr marL="84609" marR="0" marT="24174" marB="18130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66117902"/>
                  </a:ext>
                </a:extLst>
              </a:tr>
              <a:tr h="479496">
                <a:tc>
                  <a:txBody>
                    <a:bodyPr/>
                    <a:lstStyle/>
                    <a:p>
                      <a:r>
                        <a:rPr lang="en-US" sz="1600" cap="none" spc="0">
                          <a:solidFill>
                            <a:schemeClr val="tx1"/>
                          </a:solidFill>
                          <a:effectLst/>
                        </a:rPr>
                        <a:t>NB</a:t>
                      </a:r>
                    </a:p>
                  </a:txBody>
                  <a:tcPr marL="84609" marR="0" marT="24174" marB="181305"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ctr"/>
                      <a:r>
                        <a:rPr lang="en-US" sz="1600" cap="none" spc="0">
                          <a:solidFill>
                            <a:schemeClr val="tx1"/>
                          </a:solidFill>
                          <a:effectLst/>
                        </a:rPr>
                        <a:t>0.6809</a:t>
                      </a:r>
                    </a:p>
                  </a:txBody>
                  <a:tcPr marL="84609" marR="0" marT="24174" marB="181305" anchor="ctr">
                    <a:lnL w="12700" cmpd="sng">
                      <a:noFill/>
                      <a:prstDash val="solid"/>
                    </a:lnL>
                    <a:lnR w="12700" cmpd="sng">
                      <a:noFill/>
                      <a:prstDash val="solid"/>
                    </a:lnR>
                    <a:lnT w="38100" cmpd="sng">
                      <a:noFill/>
                    </a:lnT>
                    <a:lnB w="9525" cap="flat" cmpd="sng" algn="ctr">
                      <a:noFill/>
                      <a:prstDash val="solid"/>
                    </a:lnB>
                    <a:noFill/>
                  </a:tcPr>
                </a:tc>
                <a:tc>
                  <a:txBody>
                    <a:bodyPr/>
                    <a:lstStyle/>
                    <a:p>
                      <a:pPr algn="ctr"/>
                      <a:r>
                        <a:rPr lang="en-US" sz="1600" cap="none" spc="0">
                          <a:solidFill>
                            <a:schemeClr val="tx1"/>
                          </a:solidFill>
                          <a:effectLst/>
                        </a:rPr>
                        <a:t>0.1602</a:t>
                      </a:r>
                    </a:p>
                  </a:txBody>
                  <a:tcPr marL="84609" marR="0" marT="24174" marB="181305"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756323000"/>
                  </a:ext>
                </a:extLst>
              </a:tr>
              <a:tr h="479496">
                <a:tc>
                  <a:txBody>
                    <a:bodyPr/>
                    <a:lstStyle/>
                    <a:p>
                      <a:r>
                        <a:rPr lang="en-US" sz="1600" cap="none" spc="0">
                          <a:solidFill>
                            <a:schemeClr val="tx1"/>
                          </a:solidFill>
                          <a:effectLst/>
                        </a:rPr>
                        <a:t>Linear SVM</a:t>
                      </a:r>
                    </a:p>
                  </a:txBody>
                  <a:tcPr marL="84609" marR="0" marT="24174" marB="18130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0.8781</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0.2948</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2020593"/>
                  </a:ext>
                </a:extLst>
              </a:tr>
              <a:tr h="479496">
                <a:tc>
                  <a:txBody>
                    <a:bodyPr/>
                    <a:lstStyle/>
                    <a:p>
                      <a:r>
                        <a:rPr lang="en-US" sz="1600" cap="none" spc="0">
                          <a:solidFill>
                            <a:schemeClr val="tx1"/>
                          </a:solidFill>
                          <a:effectLst/>
                        </a:rPr>
                        <a:t>Logistic regression</a:t>
                      </a:r>
                    </a:p>
                  </a:txBody>
                  <a:tcPr marL="84609" marR="0" marT="24174" marB="18130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a:r>
                        <a:rPr lang="en-US" sz="1600" cap="none" spc="0">
                          <a:solidFill>
                            <a:schemeClr val="tx1"/>
                          </a:solidFill>
                          <a:effectLst/>
                        </a:rPr>
                        <a:t>0.8752</a:t>
                      </a:r>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a:r>
                        <a:rPr lang="en-US" sz="1600" cap="none" spc="0">
                          <a:solidFill>
                            <a:schemeClr val="tx1"/>
                          </a:solidFill>
                          <a:effectLst/>
                        </a:rPr>
                        <a:t>0.3383</a:t>
                      </a:r>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72992311"/>
                  </a:ext>
                </a:extLst>
              </a:tr>
              <a:tr h="479496">
                <a:tc>
                  <a:txBody>
                    <a:bodyPr/>
                    <a:lstStyle/>
                    <a:p>
                      <a:r>
                        <a:rPr lang="en-US" sz="1600" cap="none" spc="0">
                          <a:solidFill>
                            <a:schemeClr val="tx1"/>
                          </a:solidFill>
                          <a:effectLst/>
                        </a:rPr>
                        <a:t>Random forest</a:t>
                      </a:r>
                    </a:p>
                  </a:txBody>
                  <a:tcPr marL="84609" marR="0" marT="24174" marB="18130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0.8783</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0.356</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5692995"/>
                  </a:ext>
                </a:extLst>
              </a:tr>
              <a:tr h="479496">
                <a:tc>
                  <a:txBody>
                    <a:bodyPr/>
                    <a:lstStyle/>
                    <a:p>
                      <a:r>
                        <a:rPr lang="en-US" sz="1600" cap="none" spc="0">
                          <a:solidFill>
                            <a:schemeClr val="tx1"/>
                          </a:solidFill>
                          <a:effectLst/>
                        </a:rPr>
                        <a:t>Gradient-boosted tree</a:t>
                      </a:r>
                    </a:p>
                  </a:txBody>
                  <a:tcPr marL="84609" marR="0" marT="24174" marB="18130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a:r>
                        <a:rPr lang="en-US" sz="1600" cap="none" spc="0">
                          <a:solidFill>
                            <a:schemeClr val="tx1"/>
                          </a:solidFill>
                          <a:effectLst/>
                        </a:rPr>
                        <a:t>0.8764</a:t>
                      </a:r>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a:r>
                        <a:rPr lang="en-US" sz="1600" cap="none" spc="0">
                          <a:solidFill>
                            <a:schemeClr val="tx1"/>
                          </a:solidFill>
                          <a:effectLst/>
                        </a:rPr>
                        <a:t>0.3557</a:t>
                      </a:r>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590008489"/>
                  </a:ext>
                </a:extLst>
              </a:tr>
              <a:tr h="479496">
                <a:tc>
                  <a:txBody>
                    <a:bodyPr/>
                    <a:lstStyle/>
                    <a:p>
                      <a:r>
                        <a:rPr lang="en-US" sz="1600" cap="none" spc="0">
                          <a:solidFill>
                            <a:schemeClr val="tx1"/>
                          </a:solidFill>
                          <a:effectLst/>
                        </a:rPr>
                        <a:t>Decision tree</a:t>
                      </a:r>
                    </a:p>
                  </a:txBody>
                  <a:tcPr marL="84609" marR="0" marT="24174" marB="18130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0.877</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effectLst/>
                        </a:rPr>
                        <a:t>0.3122</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07247674"/>
                  </a:ext>
                </a:extLst>
              </a:tr>
              <a:tr h="479496">
                <a:tc>
                  <a:txBody>
                    <a:bodyPr/>
                    <a:lstStyle/>
                    <a:p>
                      <a:r>
                        <a:rPr lang="en-US" sz="1600" cap="none" spc="0">
                          <a:solidFill>
                            <a:schemeClr val="tx1"/>
                          </a:solidFill>
                          <a:effectLst/>
                        </a:rPr>
                        <a:t>Neural network</a:t>
                      </a:r>
                    </a:p>
                  </a:txBody>
                  <a:tcPr marL="84609" marR="0" marT="24174" marB="18130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lvl="0" algn="ctr">
                        <a:buNone/>
                      </a:pPr>
                      <a:r>
                        <a:rPr lang="en-US" sz="1600" cap="none" spc="0">
                          <a:solidFill>
                            <a:schemeClr val="tx1"/>
                          </a:solidFill>
                          <a:effectLst/>
                        </a:rPr>
                        <a:t>0.8774</a:t>
                      </a:r>
                      <a:endParaRPr lang="en-US" sz="1900"/>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a:r>
                        <a:rPr lang="en-US" sz="1600" cap="none" spc="0">
                          <a:solidFill>
                            <a:schemeClr val="tx1"/>
                          </a:solidFill>
                          <a:effectLst/>
                        </a:rPr>
                        <a:t>0.4999</a:t>
                      </a:r>
                    </a:p>
                  </a:txBody>
                  <a:tcPr marL="84609" marR="0" marT="24174" marB="18130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09992462"/>
                  </a:ext>
                </a:extLst>
              </a:tr>
              <a:tr h="479496">
                <a:tc>
                  <a:txBody>
                    <a:bodyPr/>
                    <a:lstStyle/>
                    <a:p>
                      <a:r>
                        <a:rPr lang="en-US" sz="1600" cap="none" spc="0">
                          <a:solidFill>
                            <a:schemeClr val="tx1"/>
                          </a:solidFill>
                          <a:effectLst/>
                        </a:rPr>
                        <a:t>Majority vote baseline</a:t>
                      </a:r>
                    </a:p>
                  </a:txBody>
                  <a:tcPr marL="84609" marR="0" marT="24174" marB="18130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65000"/>
                      </a:schemeClr>
                    </a:solidFill>
                  </a:tcPr>
                </a:tc>
                <a:tc>
                  <a:txBody>
                    <a:bodyPr/>
                    <a:lstStyle/>
                    <a:p>
                      <a:pPr algn="ctr"/>
                      <a:r>
                        <a:rPr lang="en-US" sz="1600" cap="none" spc="0">
                          <a:solidFill>
                            <a:schemeClr val="tx1"/>
                          </a:solidFill>
                          <a:effectLst/>
                        </a:rPr>
                        <a:t>0.8774</a:t>
                      </a: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65000"/>
                      </a:schemeClr>
                    </a:solidFill>
                  </a:tcPr>
                </a:tc>
                <a:tc>
                  <a:txBody>
                    <a:bodyPr/>
                    <a:lstStyle/>
                    <a:p>
                      <a:pPr algn="ctr"/>
                      <a:endParaRPr lang="en-US" sz="1600" cap="none" spc="0">
                        <a:solidFill>
                          <a:schemeClr val="tx1"/>
                        </a:solidFill>
                        <a:effectLst/>
                      </a:endParaRPr>
                    </a:p>
                  </a:txBody>
                  <a:tcPr marL="84609" marR="0" marT="24174" marB="181305" anchor="ctr">
                    <a:lnL w="12700" cmpd="sng">
                      <a:noFill/>
                      <a:prstDash val="solid"/>
                    </a:lnL>
                    <a:lnR w="12700" cmpd="sng">
                      <a:noFill/>
                      <a:prstDash val="solid"/>
                    </a:lnR>
                    <a:lnT w="9525" cap="flat" cmpd="sng" algn="ctr">
                      <a:noFill/>
                      <a:prstDash val="solid"/>
                    </a:lnT>
                    <a:lnB w="12700" cmpd="sng">
                      <a:noFill/>
                      <a:prstDash val="solid"/>
                    </a:lnB>
                    <a:solidFill>
                      <a:schemeClr val="bg1">
                        <a:lumMod val="65000"/>
                      </a:schemeClr>
                    </a:solidFill>
                  </a:tcPr>
                </a:tc>
                <a:extLst>
                  <a:ext uri="{0D108BD9-81ED-4DB2-BD59-A6C34878D82A}">
                    <a16:rowId xmlns:a16="http://schemas.microsoft.com/office/drawing/2014/main" val="1323857838"/>
                  </a:ext>
                </a:extLst>
              </a:tr>
            </a:tbl>
          </a:graphicData>
        </a:graphic>
      </p:graphicFrame>
    </p:spTree>
    <p:extLst>
      <p:ext uri="{BB962C8B-B14F-4D97-AF65-F5344CB8AC3E}">
        <p14:creationId xmlns:p14="http://schemas.microsoft.com/office/powerpoint/2010/main" val="169433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1156851" y="637762"/>
            <a:ext cx="9888496" cy="1520377"/>
          </a:xfrm>
        </p:spPr>
        <p:txBody>
          <a:bodyPr anchor="ctr">
            <a:normAutofit/>
          </a:bodyPr>
          <a:lstStyle/>
          <a:p>
            <a:r>
              <a:rPr lang="en-US">
                <a:solidFill>
                  <a:schemeClr val="bg1"/>
                </a:solidFill>
              </a:rPr>
              <a:t>Problems encountered</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D7C6-2166-4711-9309-E200221CA294}"/>
              </a:ext>
            </a:extLst>
          </p:cNvPr>
          <p:cNvSpPr>
            <a:spLocks noGrp="1"/>
          </p:cNvSpPr>
          <p:nvPr>
            <p:ph idx="1"/>
          </p:nvPr>
        </p:nvSpPr>
        <p:spPr>
          <a:xfrm>
            <a:off x="1155559" y="3100283"/>
            <a:ext cx="9889788" cy="3076679"/>
          </a:xfrm>
        </p:spPr>
        <p:txBody>
          <a:bodyPr vert="horz" lIns="91440" tIns="45720" rIns="91440" bIns="45720" rtlCol="0" anchor="t">
            <a:normAutofit lnSpcReduction="10000"/>
          </a:bodyPr>
          <a:lstStyle/>
          <a:p>
            <a:pPr marL="0" indent="0">
              <a:buNone/>
            </a:pPr>
            <a:r>
              <a:rPr lang="en-US" sz="2000"/>
              <a:t>Problems:</a:t>
            </a:r>
          </a:p>
          <a:p>
            <a:r>
              <a:rPr lang="en-US" sz="2000">
                <a:cs typeface="Calibri"/>
              </a:rPr>
              <a:t>Skewed Response variable </a:t>
            </a:r>
          </a:p>
          <a:p>
            <a:r>
              <a:rPr lang="en-US" sz="2000">
                <a:cs typeface="Calibri"/>
              </a:rPr>
              <a:t>Feature selection </a:t>
            </a:r>
          </a:p>
          <a:p>
            <a:r>
              <a:rPr lang="en-US" sz="2000">
                <a:cs typeface="Calibri"/>
              </a:rPr>
              <a:t>Feature engineering strategies </a:t>
            </a:r>
          </a:p>
          <a:p>
            <a:pPr marL="0" indent="0">
              <a:buNone/>
            </a:pPr>
            <a:r>
              <a:rPr lang="en-US" sz="2000"/>
              <a:t>Possible Solutions:</a:t>
            </a:r>
            <a:endParaRPr lang="en-US" sz="2000">
              <a:cs typeface="Calibri"/>
            </a:endParaRPr>
          </a:p>
          <a:p>
            <a:pPr marL="342900" indent="-342900"/>
            <a:r>
              <a:rPr lang="en-US" sz="2000">
                <a:cs typeface="Calibri"/>
              </a:rPr>
              <a:t>SMOTE(</a:t>
            </a:r>
            <a:r>
              <a:rPr lang="en-US" sz="2000">
                <a:ea typeface="+mn-lt"/>
                <a:cs typeface="+mn-lt"/>
              </a:rPr>
              <a:t>synthetic minority oversampling technique)</a:t>
            </a:r>
            <a:r>
              <a:rPr lang="en-US" sz="2000">
                <a:cs typeface="Calibri"/>
              </a:rPr>
              <a:t>/Oversampling </a:t>
            </a:r>
          </a:p>
          <a:p>
            <a:pPr marL="342900" indent="-342900"/>
            <a:r>
              <a:rPr lang="en-US" sz="2000">
                <a:cs typeface="Calibri"/>
              </a:rPr>
              <a:t>Examination of cross frequency distribution </a:t>
            </a:r>
          </a:p>
          <a:p>
            <a:pPr marL="342900" indent="-342900"/>
            <a:r>
              <a:rPr lang="en-US" sz="2000">
                <a:cs typeface="Calibri"/>
              </a:rPr>
              <a:t>Experiment with binning </a:t>
            </a:r>
          </a:p>
          <a:p>
            <a:pPr marL="342900" indent="-342900"/>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4370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Chart, bar chart&#10;&#10;Description automatically generated">
            <a:extLst>
              <a:ext uri="{FF2B5EF4-FFF2-40B4-BE49-F238E27FC236}">
                <a16:creationId xmlns:a16="http://schemas.microsoft.com/office/drawing/2014/main" id="{CB7BCEC4-0246-47C1-9B96-6E55E7DD9E3B}"/>
              </a:ext>
            </a:extLst>
          </p:cNvPr>
          <p:cNvPicPr>
            <a:picLocks noChangeAspect="1"/>
          </p:cNvPicPr>
          <p:nvPr/>
        </p:nvPicPr>
        <p:blipFill rotWithShape="1">
          <a:blip r:embed="rId2"/>
          <a:srcRect t="10496" r="2" b="5735"/>
          <a:stretch/>
        </p:blipFill>
        <p:spPr>
          <a:xfrm>
            <a:off x="6210300" y="482600"/>
            <a:ext cx="4406900" cy="2895600"/>
          </a:xfrm>
          <a:prstGeom prst="rect">
            <a:avLst/>
          </a:prstGeom>
        </p:spPr>
      </p:pic>
      <p:sp>
        <p:nvSpPr>
          <p:cNvPr id="6" name="TextBox 5">
            <a:extLst>
              <a:ext uri="{FF2B5EF4-FFF2-40B4-BE49-F238E27FC236}">
                <a16:creationId xmlns:a16="http://schemas.microsoft.com/office/drawing/2014/main" id="{8F2B4EAA-B970-469C-A290-30A7AE1D563F}"/>
              </a:ext>
            </a:extLst>
          </p:cNvPr>
          <p:cNvSpPr txBox="1"/>
          <p:nvPr/>
        </p:nvSpPr>
        <p:spPr>
          <a:xfrm>
            <a:off x="6210300" y="2794000"/>
            <a:ext cx="4406900" cy="5715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latin typeface="Arial Black"/>
                <a:cs typeface="Calibri Light"/>
              </a:rPr>
              <a:t>Gradient Boosting</a:t>
            </a:r>
          </a:p>
        </p:txBody>
      </p:sp>
      <p:pic>
        <p:nvPicPr>
          <p:cNvPr id="3" name="Picture 3" descr="Chart, bar chart&#10;&#10;Description automatically generated">
            <a:extLst>
              <a:ext uri="{FF2B5EF4-FFF2-40B4-BE49-F238E27FC236}">
                <a16:creationId xmlns:a16="http://schemas.microsoft.com/office/drawing/2014/main" id="{8758F7C9-7142-48C0-86DC-795B46E375FC}"/>
              </a:ext>
            </a:extLst>
          </p:cNvPr>
          <p:cNvPicPr>
            <a:picLocks noChangeAspect="1"/>
          </p:cNvPicPr>
          <p:nvPr/>
        </p:nvPicPr>
        <p:blipFill rotWithShape="1">
          <a:blip r:embed="rId3"/>
          <a:srcRect t="11090" r="-3" b="4687"/>
          <a:stretch/>
        </p:blipFill>
        <p:spPr>
          <a:xfrm>
            <a:off x="6210300" y="3454400"/>
            <a:ext cx="4406900" cy="2895600"/>
          </a:xfrm>
          <a:prstGeom prst="rect">
            <a:avLst/>
          </a:prstGeom>
        </p:spPr>
      </p:pic>
      <p:sp>
        <p:nvSpPr>
          <p:cNvPr id="8" name="TextBox 7">
            <a:extLst>
              <a:ext uri="{FF2B5EF4-FFF2-40B4-BE49-F238E27FC236}">
                <a16:creationId xmlns:a16="http://schemas.microsoft.com/office/drawing/2014/main" id="{B5819562-C06B-4FD7-96E3-373E607E181B}"/>
              </a:ext>
            </a:extLst>
          </p:cNvPr>
          <p:cNvSpPr txBox="1"/>
          <p:nvPr/>
        </p:nvSpPr>
        <p:spPr>
          <a:xfrm>
            <a:off x="6210300" y="5778500"/>
            <a:ext cx="4406900" cy="5715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latin typeface="Arial Black"/>
                <a:cs typeface="Calibri Light"/>
              </a:rPr>
              <a:t>Random Forest</a:t>
            </a:r>
          </a:p>
        </p:txBody>
      </p:sp>
      <p:sp>
        <p:nvSpPr>
          <p:cNvPr id="2" name="Title 1">
            <a:extLst>
              <a:ext uri="{FF2B5EF4-FFF2-40B4-BE49-F238E27FC236}">
                <a16:creationId xmlns:a16="http://schemas.microsoft.com/office/drawing/2014/main" id="{9470A879-93B1-48F2-816C-EDC2C4A583A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Feature Importance</a:t>
            </a:r>
          </a:p>
        </p:txBody>
      </p:sp>
    </p:spTree>
    <p:extLst>
      <p:ext uri="{BB962C8B-B14F-4D97-AF65-F5344CB8AC3E}">
        <p14:creationId xmlns:p14="http://schemas.microsoft.com/office/powerpoint/2010/main" val="12095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1156851" y="637762"/>
            <a:ext cx="9888496" cy="1520377"/>
          </a:xfrm>
        </p:spPr>
        <p:txBody>
          <a:bodyPr anchor="ctr">
            <a:normAutofit/>
          </a:bodyPr>
          <a:lstStyle/>
          <a:p>
            <a:r>
              <a:rPr lang="en-US">
                <a:solidFill>
                  <a:schemeClr val="bg1"/>
                </a:solidFill>
              </a:rPr>
              <a:t>Inferences</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D7C6-2166-4711-9309-E200221CA294}"/>
              </a:ext>
            </a:extLst>
          </p:cNvPr>
          <p:cNvSpPr>
            <a:spLocks noGrp="1"/>
          </p:cNvSpPr>
          <p:nvPr>
            <p:ph idx="1"/>
          </p:nvPr>
        </p:nvSpPr>
        <p:spPr>
          <a:xfrm>
            <a:off x="1155559" y="3100283"/>
            <a:ext cx="9889788" cy="3076679"/>
          </a:xfrm>
        </p:spPr>
        <p:txBody>
          <a:bodyPr vert="horz" lIns="91440" tIns="45720" rIns="91440" bIns="45720" rtlCol="0" anchor="t">
            <a:noAutofit/>
          </a:bodyPr>
          <a:lstStyle/>
          <a:p>
            <a:r>
              <a:rPr lang="en-US" sz="1900"/>
              <a:t>From the feature importance that was implemented, the top features were found to be </a:t>
            </a:r>
            <a:r>
              <a:rPr lang="en-US" sz="1900" err="1"/>
              <a:t>Vehicle_Damage</a:t>
            </a:r>
            <a:r>
              <a:rPr lang="en-US" sz="1900"/>
              <a:t>, </a:t>
            </a:r>
            <a:r>
              <a:rPr lang="en-US" sz="1900" err="1"/>
              <a:t>Vehicle_Age</a:t>
            </a:r>
            <a:r>
              <a:rPr lang="en-US" sz="1900"/>
              <a:t>, </a:t>
            </a:r>
            <a:r>
              <a:rPr lang="en-US" sz="1900" err="1"/>
              <a:t>Previously_Insured</a:t>
            </a:r>
            <a:r>
              <a:rPr lang="en-US" sz="1900"/>
              <a:t>, </a:t>
            </a:r>
            <a:r>
              <a:rPr lang="en-US" sz="1900" err="1"/>
              <a:t>Driving_License</a:t>
            </a:r>
            <a:r>
              <a:rPr lang="en-US" sz="1900"/>
              <a:t>, </a:t>
            </a:r>
            <a:r>
              <a:rPr lang="en-US" sz="1900" err="1"/>
              <a:t>Policy_Sales_Channel</a:t>
            </a:r>
            <a:r>
              <a:rPr lang="en-US" sz="1900"/>
              <a:t>, </a:t>
            </a:r>
            <a:r>
              <a:rPr lang="en-US" sz="1900" err="1"/>
              <a:t>Annual_Premium</a:t>
            </a:r>
            <a:r>
              <a:rPr lang="en-US" sz="1900"/>
              <a:t> and Age which influence the policyholders’ decision to purchase vehicle insurance.</a:t>
            </a:r>
            <a:endParaRPr lang="en-US" sz="1900">
              <a:cs typeface="Calibri"/>
            </a:endParaRPr>
          </a:p>
          <a:p>
            <a:r>
              <a:rPr lang="en-US" sz="1900"/>
              <a:t>From all the models, Vehicle_Damage was found to be the most important feature and it makes sense as the damage to a vehicle plays a key role in a person’s decision towards purchasing vehicle insurance. </a:t>
            </a:r>
            <a:endParaRPr lang="en-US" sz="2000"/>
          </a:p>
          <a:p>
            <a:r>
              <a:rPr lang="en-US" sz="1900"/>
              <a:t>We can also infer that higher value of </a:t>
            </a:r>
            <a:r>
              <a:rPr lang="en-US" sz="1900" err="1"/>
              <a:t>Vehicle_Age</a:t>
            </a:r>
            <a:r>
              <a:rPr lang="en-US" sz="1900"/>
              <a:t> results in a higher chance of policyholders’ decision to purchase vehicle insurance. Auto insurance for old cars is often cheaper due to their low resale value and also because they can cut back on certain “add-on insurances”. </a:t>
            </a:r>
            <a:br>
              <a:rPr lang="en-US" sz="1900"/>
            </a:br>
            <a:endParaRPr lang="en-US" sz="2000">
              <a:cs typeface="Calibri"/>
            </a:endParaRPr>
          </a:p>
        </p:txBody>
      </p:sp>
    </p:spTree>
    <p:extLst>
      <p:ext uri="{BB962C8B-B14F-4D97-AF65-F5344CB8AC3E}">
        <p14:creationId xmlns:p14="http://schemas.microsoft.com/office/powerpoint/2010/main" val="219462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CED19-DCD4-4A71-857A-BCBE4497935D}"/>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n-US" sz="3100" kern="1200">
                <a:solidFill>
                  <a:schemeClr val="tx1"/>
                </a:solidFill>
                <a:latin typeface="+mj-lt"/>
                <a:ea typeface="+mj-ea"/>
                <a:cs typeface="+mj-cs"/>
              </a:rPr>
              <a:t>Recommendations</a:t>
            </a:r>
          </a:p>
        </p:txBody>
      </p:sp>
      <p:sp>
        <p:nvSpPr>
          <p:cNvPr id="3" name="TextBox 2">
            <a:extLst>
              <a:ext uri="{FF2B5EF4-FFF2-40B4-BE49-F238E27FC236}">
                <a16:creationId xmlns:a16="http://schemas.microsoft.com/office/drawing/2014/main" id="{4D5E17A2-3A50-4DD3-AFB5-4A3C6069F4DB}"/>
              </a:ext>
            </a:extLst>
          </p:cNvPr>
          <p:cNvSpPr txBox="1"/>
          <p:nvPr/>
        </p:nvSpPr>
        <p:spPr>
          <a:xfrm>
            <a:off x="5358384" y="640263"/>
            <a:ext cx="6028944" cy="52545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b="1">
                <a:solidFill>
                  <a:schemeClr val="bg1"/>
                </a:solidFill>
              </a:rPr>
              <a:t>1. Personalized marketing</a:t>
            </a:r>
            <a:endParaRPr lang="en-US"/>
          </a:p>
          <a:p>
            <a:pPr>
              <a:lnSpc>
                <a:spcPct val="90000"/>
              </a:lnSpc>
              <a:spcAft>
                <a:spcPts val="600"/>
              </a:spcAft>
            </a:pPr>
            <a:r>
              <a:rPr lang="en-US" sz="1700">
                <a:solidFill>
                  <a:schemeClr val="bg1"/>
                </a:solidFill>
              </a:rPr>
              <a:t>From the feature importance it is clear that people who have vehicles damaged in the past are interested in buying in vehicle insurance. But the company can look at it the other way and reach out to the customers who do not have damaged vehicles too, inducing the need to buy the insurance. This will largely contribute to the rates of the insurance company.</a:t>
            </a:r>
            <a:endParaRPr lang="en-US" sz="1700">
              <a:solidFill>
                <a:schemeClr val="bg1"/>
              </a:solidFill>
              <a:cs typeface="Calibri" panose="020F0502020204030204"/>
            </a:endParaRPr>
          </a:p>
          <a:p>
            <a:pPr indent="-228600">
              <a:lnSpc>
                <a:spcPct val="90000"/>
              </a:lnSpc>
              <a:spcAft>
                <a:spcPts val="600"/>
              </a:spcAft>
              <a:buFont typeface="Arial" panose="020B0604020202020204" pitchFamily="34" charset="0"/>
              <a:buChar char="•"/>
            </a:pPr>
            <a:endParaRPr lang="en-US" sz="1700">
              <a:solidFill>
                <a:schemeClr val="bg1"/>
              </a:solidFill>
            </a:endParaRPr>
          </a:p>
          <a:p>
            <a:pPr>
              <a:lnSpc>
                <a:spcPct val="90000"/>
              </a:lnSpc>
              <a:spcAft>
                <a:spcPts val="600"/>
              </a:spcAft>
            </a:pPr>
            <a:r>
              <a:rPr lang="en-US" sz="1700" b="1">
                <a:solidFill>
                  <a:schemeClr val="bg1"/>
                </a:solidFill>
              </a:rPr>
              <a:t>2. Offer discounts</a:t>
            </a:r>
            <a:endParaRPr lang="en-US" sz="1700" b="1">
              <a:solidFill>
                <a:schemeClr val="bg1"/>
              </a:solidFill>
              <a:cs typeface="Calibri" panose="020F0502020204030204"/>
            </a:endParaRPr>
          </a:p>
          <a:p>
            <a:pPr>
              <a:lnSpc>
                <a:spcPct val="90000"/>
              </a:lnSpc>
              <a:spcAft>
                <a:spcPts val="600"/>
              </a:spcAft>
            </a:pPr>
            <a:r>
              <a:rPr lang="en-US" sz="1700">
                <a:solidFill>
                  <a:schemeClr val="bg1"/>
                </a:solidFill>
              </a:rPr>
              <a:t>Customers with cars purchased within 2 years are less likely to buy vehicle insurance. To make the cross selling of vehicle insurance more enticing to them, the company can introduce discounts to these customers based on their annual premium amount.</a:t>
            </a:r>
            <a:endParaRPr lang="en-US" sz="1700">
              <a:solidFill>
                <a:schemeClr val="bg1"/>
              </a:solidFill>
              <a:cs typeface="Calibri" panose="020F0502020204030204"/>
            </a:endParaRPr>
          </a:p>
          <a:p>
            <a:pPr indent="-228600">
              <a:lnSpc>
                <a:spcPct val="90000"/>
              </a:lnSpc>
              <a:spcAft>
                <a:spcPts val="600"/>
              </a:spcAft>
              <a:buFont typeface="Arial" panose="020B0604020202020204" pitchFamily="34" charset="0"/>
              <a:buChar char="•"/>
            </a:pPr>
            <a:endParaRPr lang="en-US" sz="1700">
              <a:solidFill>
                <a:schemeClr val="bg1"/>
              </a:solidFill>
            </a:endParaRPr>
          </a:p>
          <a:p>
            <a:pPr>
              <a:lnSpc>
                <a:spcPct val="90000"/>
              </a:lnSpc>
            </a:pPr>
            <a:r>
              <a:rPr lang="en-US" sz="1700" b="1">
                <a:solidFill>
                  <a:schemeClr val="bg1"/>
                </a:solidFill>
              </a:rPr>
              <a:t>3. Educate the customers</a:t>
            </a:r>
            <a:endParaRPr lang="en-US" sz="1700">
              <a:solidFill>
                <a:schemeClr val="bg1"/>
              </a:solidFill>
              <a:cs typeface="Calibri" panose="020F0502020204030204"/>
            </a:endParaRPr>
          </a:p>
          <a:p>
            <a:pPr>
              <a:lnSpc>
                <a:spcPct val="90000"/>
              </a:lnSpc>
            </a:pPr>
            <a:r>
              <a:rPr lang="en-US" sz="1700">
                <a:solidFill>
                  <a:schemeClr val="bg1"/>
                </a:solidFill>
              </a:rPr>
              <a:t>The customers who previously did not have vehicle insurance but have a valid driving license can be made aware of the benefits of owning vehicle insurance. The company can leverage this strategy to increase its cross sell. </a:t>
            </a:r>
            <a:endParaRPr lang="en-US" sz="1700">
              <a:solidFill>
                <a:schemeClr val="bg1"/>
              </a:solidFill>
              <a:cs typeface="Calibri" panose="020F0502020204030204"/>
            </a:endParaRPr>
          </a:p>
          <a:p>
            <a:pPr indent="-228600">
              <a:lnSpc>
                <a:spcPct val="90000"/>
              </a:lnSpc>
              <a:spcAft>
                <a:spcPts val="600"/>
              </a:spcAft>
              <a:buFont typeface="Arial" panose="020B0604020202020204" pitchFamily="34" charset="0"/>
              <a:buChar char="•"/>
            </a:pPr>
            <a:endParaRPr lang="en-US" sz="1700">
              <a:solidFill>
                <a:schemeClr val="bg1"/>
              </a:solidFill>
            </a:endParaRPr>
          </a:p>
        </p:txBody>
      </p:sp>
    </p:spTree>
    <p:extLst>
      <p:ext uri="{BB962C8B-B14F-4D97-AF65-F5344CB8AC3E}">
        <p14:creationId xmlns:p14="http://schemas.microsoft.com/office/powerpoint/2010/main" val="28041294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10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4CED19-DCD4-4A71-857A-BCBE4497935D}"/>
              </a:ext>
            </a:extLst>
          </p:cNvPr>
          <p:cNvSpPr>
            <a:spLocks noGrp="1"/>
          </p:cNvSpPr>
          <p:nvPr>
            <p:ph type="title"/>
          </p:nvPr>
        </p:nvSpPr>
        <p:spPr>
          <a:xfrm>
            <a:off x="804672" y="640263"/>
            <a:ext cx="5221266" cy="1344975"/>
          </a:xfrm>
        </p:spPr>
        <p:txBody>
          <a:bodyPr vert="horz" lIns="91440" tIns="45720" rIns="91440" bIns="45720" rtlCol="0" anchor="ctr">
            <a:normAutofit/>
          </a:bodyPr>
          <a:lstStyle/>
          <a:p>
            <a:r>
              <a:rPr lang="en-US" sz="4000"/>
              <a:t>Recommendations</a:t>
            </a:r>
          </a:p>
        </p:txBody>
      </p:sp>
      <p:sp>
        <p:nvSpPr>
          <p:cNvPr id="3" name="TextBox 2">
            <a:extLst>
              <a:ext uri="{FF2B5EF4-FFF2-40B4-BE49-F238E27FC236}">
                <a16:creationId xmlns:a16="http://schemas.microsoft.com/office/drawing/2014/main" id="{4D5E17A2-3A50-4DD3-AFB5-4A3C6069F4DB}"/>
              </a:ext>
            </a:extLst>
          </p:cNvPr>
          <p:cNvSpPr txBox="1"/>
          <p:nvPr/>
        </p:nvSpPr>
        <p:spPr>
          <a:xfrm>
            <a:off x="804672" y="2121763"/>
            <a:ext cx="5235490" cy="37730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pPr>
            <a:r>
              <a:rPr lang="en-US" sz="2000" b="1"/>
              <a:t>4. Geographic segmentation </a:t>
            </a:r>
            <a:endParaRPr lang="en-US"/>
          </a:p>
          <a:p>
            <a:pPr>
              <a:lnSpc>
                <a:spcPct val="90000"/>
              </a:lnSpc>
            </a:pPr>
            <a:r>
              <a:rPr lang="en-US" sz="2000"/>
              <a:t>There is a high number of customers from region 28. These customers can be targeted for advertising the vehicle insurance, since they might have similar lifestyles or needs being from the same region. </a:t>
            </a:r>
            <a:endParaRPr lang="en-US" sz="2000">
              <a:cs typeface="Calibri" panose="020F0502020204030204"/>
            </a:endParaRPr>
          </a:p>
          <a:p>
            <a:pPr marL="285750" indent="-228600">
              <a:lnSpc>
                <a:spcPct val="90000"/>
              </a:lnSpc>
              <a:buFont typeface="Arial" panose="020B0604020202020204" pitchFamily="34" charset="0"/>
              <a:buChar char="•"/>
            </a:pPr>
            <a:endParaRPr lang="en-US" sz="2000"/>
          </a:p>
          <a:p>
            <a:pPr>
              <a:lnSpc>
                <a:spcPct val="90000"/>
              </a:lnSpc>
            </a:pPr>
            <a:r>
              <a:rPr lang="en-US" sz="2000" b="1"/>
              <a:t>5. Age demographic</a:t>
            </a:r>
            <a:endParaRPr lang="en-US" sz="2000" b="1">
              <a:cs typeface="Calibri" panose="020F0502020204030204"/>
            </a:endParaRPr>
          </a:p>
          <a:p>
            <a:pPr>
              <a:lnSpc>
                <a:spcPct val="90000"/>
              </a:lnSpc>
            </a:pPr>
            <a:r>
              <a:rPr lang="en-US" sz="2000"/>
              <a:t>People in the age range of 35-65 years are more likely to purchase vehicle insurance. The company can target these customers along with the customers younger than 35 for advertising the vehicle insurance policy.</a:t>
            </a:r>
            <a:endParaRPr lang="en-US" sz="2000">
              <a:cs typeface="Calibri" panose="020F0502020204030204"/>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6" name="Picture 6" descr="Chart&#10;&#10;Description automatically generated">
            <a:extLst>
              <a:ext uri="{FF2B5EF4-FFF2-40B4-BE49-F238E27FC236}">
                <a16:creationId xmlns:a16="http://schemas.microsoft.com/office/drawing/2014/main" id="{2D411D2C-95EE-4038-91B7-3A9756F71492}"/>
              </a:ext>
            </a:extLst>
          </p:cNvPr>
          <p:cNvPicPr>
            <a:picLocks noChangeAspect="1"/>
          </p:cNvPicPr>
          <p:nvPr/>
        </p:nvPicPr>
        <p:blipFill>
          <a:blip r:embed="rId2"/>
          <a:stretch>
            <a:fillRect/>
          </a:stretch>
        </p:blipFill>
        <p:spPr>
          <a:xfrm>
            <a:off x="7021741" y="484632"/>
            <a:ext cx="4350268" cy="2770632"/>
          </a:xfrm>
          <a:prstGeom prst="rect">
            <a:avLst/>
          </a:prstGeom>
        </p:spPr>
      </p:pic>
      <p:pic>
        <p:nvPicPr>
          <p:cNvPr id="7" name="Picture 7" descr="Chart, histogram&#10;&#10;Description automatically generated">
            <a:extLst>
              <a:ext uri="{FF2B5EF4-FFF2-40B4-BE49-F238E27FC236}">
                <a16:creationId xmlns:a16="http://schemas.microsoft.com/office/drawing/2014/main" id="{564AD89C-5470-40F3-86F6-57E9E501E5F7}"/>
              </a:ext>
            </a:extLst>
          </p:cNvPr>
          <p:cNvPicPr>
            <a:picLocks noChangeAspect="1"/>
          </p:cNvPicPr>
          <p:nvPr/>
        </p:nvPicPr>
        <p:blipFill>
          <a:blip r:embed="rId3"/>
          <a:stretch>
            <a:fillRect/>
          </a:stretch>
        </p:blipFill>
        <p:spPr>
          <a:xfrm>
            <a:off x="7021741" y="3516251"/>
            <a:ext cx="4684864" cy="2632704"/>
          </a:xfrm>
          <a:prstGeom prst="rect">
            <a:avLst/>
          </a:prstGeom>
        </p:spPr>
      </p:pic>
    </p:spTree>
    <p:extLst>
      <p:ext uri="{BB962C8B-B14F-4D97-AF65-F5344CB8AC3E}">
        <p14:creationId xmlns:p14="http://schemas.microsoft.com/office/powerpoint/2010/main" val="27779779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Group member contribution</a:t>
            </a:r>
          </a:p>
        </p:txBody>
      </p:sp>
      <p:graphicFrame>
        <p:nvGraphicFramePr>
          <p:cNvPr id="14" name="Content Placeholder 2">
            <a:extLst>
              <a:ext uri="{FF2B5EF4-FFF2-40B4-BE49-F238E27FC236}">
                <a16:creationId xmlns:a16="http://schemas.microsoft.com/office/drawing/2014/main" id="{4DA24064-842E-4FDC-8E6F-461618B1B38C}"/>
              </a:ext>
            </a:extLst>
          </p:cNvPr>
          <p:cNvGraphicFramePr>
            <a:graphicFrameLocks noGrp="1"/>
          </p:cNvGraphicFramePr>
          <p:nvPr>
            <p:ph idx="1"/>
            <p:extLst>
              <p:ext uri="{D42A27DB-BD31-4B8C-83A1-F6EECF244321}">
                <p14:modId xmlns:p14="http://schemas.microsoft.com/office/powerpoint/2010/main" val="2241462417"/>
              </p:ext>
            </p:extLst>
          </p:nvPr>
        </p:nvGraphicFramePr>
        <p:xfrm>
          <a:off x="838200" y="2016125"/>
          <a:ext cx="10515600" cy="4065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44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3">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5B3961F-FEAC-46C4-8E6A-70852751A8B6}"/>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THANK YOU!</a:t>
            </a:r>
            <a:br>
              <a:rPr lang="en-US">
                <a:solidFill>
                  <a:schemeClr val="bg1"/>
                </a:solidFill>
              </a:rPr>
            </a:br>
            <a:r>
              <a:rPr lang="en-US">
                <a:solidFill>
                  <a:schemeClr val="bg1"/>
                </a:solidFill>
              </a:rPr>
              <a:t>ANY QUESTIONS?</a:t>
            </a:r>
          </a:p>
        </p:txBody>
      </p:sp>
      <p:pic>
        <p:nvPicPr>
          <p:cNvPr id="19" name="Picture 18">
            <a:extLst>
              <a:ext uri="{FF2B5EF4-FFF2-40B4-BE49-F238E27FC236}">
                <a16:creationId xmlns:a16="http://schemas.microsoft.com/office/drawing/2014/main" id="{40F6CA7B-9227-4935-B07D-E57BAE90F12E}"/>
              </a:ext>
            </a:extLst>
          </p:cNvPr>
          <p:cNvPicPr>
            <a:picLocks noChangeAspect="1"/>
          </p:cNvPicPr>
          <p:nvPr/>
        </p:nvPicPr>
        <p:blipFill rotWithShape="1">
          <a:blip r:embed="rId2"/>
          <a:srcRect l="27923" r="5032" b="2"/>
          <a:stretch/>
        </p:blipFill>
        <p:spPr>
          <a:xfrm>
            <a:off x="4654297" y="10"/>
            <a:ext cx="7537704" cy="6857990"/>
          </a:xfrm>
          <a:prstGeom prst="rect">
            <a:avLst/>
          </a:prstGeom>
        </p:spPr>
      </p:pic>
    </p:spTree>
    <p:extLst>
      <p:ext uri="{BB962C8B-B14F-4D97-AF65-F5344CB8AC3E}">
        <p14:creationId xmlns:p14="http://schemas.microsoft.com/office/powerpoint/2010/main" val="73294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Project Overview</a:t>
            </a:r>
          </a:p>
        </p:txBody>
      </p:sp>
      <p:sp>
        <p:nvSpPr>
          <p:cNvPr id="25"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D7C6-2166-4711-9309-E200221CA294}"/>
              </a:ext>
            </a:extLst>
          </p:cNvPr>
          <p:cNvSpPr>
            <a:spLocks noGrp="1"/>
          </p:cNvSpPr>
          <p:nvPr>
            <p:ph idx="1"/>
          </p:nvPr>
        </p:nvSpPr>
        <p:spPr>
          <a:xfrm>
            <a:off x="1155548" y="2217343"/>
            <a:ext cx="9880893" cy="3959619"/>
          </a:xfrm>
        </p:spPr>
        <p:txBody>
          <a:bodyPr>
            <a:normAutofit/>
          </a:bodyPr>
          <a:lstStyle/>
          <a:p>
            <a:r>
              <a:rPr lang="en-US" sz="2400"/>
              <a:t>The objective of the project is to build a model to predict whether the policyholders from the past year will also be interested in purchasing vehicle insurance provided by the company.</a:t>
            </a:r>
          </a:p>
          <a:p>
            <a:r>
              <a:rPr lang="en-US" sz="2400"/>
              <a:t>It would be extremely helpful for the company.</a:t>
            </a:r>
          </a:p>
          <a:p>
            <a:r>
              <a:rPr lang="en-US" sz="2400"/>
              <a:t>It can aid the company to plan its communication strategy to reach out to those customers and optimize its business model and revenue. </a:t>
            </a:r>
          </a:p>
          <a:p>
            <a:r>
              <a:rPr lang="en-US" sz="2400"/>
              <a:t>To predict whether the customer would be interested in Vehicle insurance we are using the data about the demographics (gender, age, region code type), vehicles (age, damage), policy (premium, sourcing channel), etc.</a:t>
            </a:r>
          </a:p>
          <a:p>
            <a:endParaRPr lang="en-US" sz="2400"/>
          </a:p>
        </p:txBody>
      </p:sp>
    </p:spTree>
    <p:extLst>
      <p:ext uri="{BB962C8B-B14F-4D97-AF65-F5344CB8AC3E}">
        <p14:creationId xmlns:p14="http://schemas.microsoft.com/office/powerpoint/2010/main" val="45855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Data Description</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D7C6-2166-4711-9309-E200221CA294}"/>
              </a:ext>
            </a:extLst>
          </p:cNvPr>
          <p:cNvSpPr>
            <a:spLocks noGrp="1"/>
          </p:cNvSpPr>
          <p:nvPr>
            <p:ph idx="1"/>
          </p:nvPr>
        </p:nvSpPr>
        <p:spPr>
          <a:xfrm>
            <a:off x="1155548" y="2217343"/>
            <a:ext cx="9880893" cy="3959619"/>
          </a:xfrm>
        </p:spPr>
        <p:txBody>
          <a:bodyPr>
            <a:normAutofit/>
          </a:bodyPr>
          <a:lstStyle/>
          <a:p>
            <a:r>
              <a:rPr lang="en-US" sz="2400"/>
              <a:t>The data set is of Health Insurance Cross Sell Prediction.</a:t>
            </a:r>
          </a:p>
          <a:p>
            <a:r>
              <a:rPr lang="en-US" sz="2400"/>
              <a:t>The data set consists of 508,146 rows and 12 columns.</a:t>
            </a:r>
          </a:p>
          <a:p>
            <a:r>
              <a:rPr lang="en-US" sz="2400"/>
              <a:t>Source of the dataset – </a:t>
            </a:r>
            <a:r>
              <a:rPr lang="en-US" sz="2400" u="sng">
                <a:hlinkClick r:id="rId2"/>
              </a:rPr>
              <a:t>https://www.kaggle.com/anmolkumar/health-insurance-cross-sell-prediction</a:t>
            </a:r>
            <a:endParaRPr lang="en-US" sz="2400"/>
          </a:p>
          <a:p>
            <a:endParaRPr lang="en-US" sz="2400"/>
          </a:p>
          <a:p>
            <a:endParaRPr lang="en-US" sz="2400"/>
          </a:p>
        </p:txBody>
      </p:sp>
    </p:spTree>
    <p:extLst>
      <p:ext uri="{BB962C8B-B14F-4D97-AF65-F5344CB8AC3E}">
        <p14:creationId xmlns:p14="http://schemas.microsoft.com/office/powerpoint/2010/main" val="409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Description</a:t>
            </a:r>
          </a:p>
        </p:txBody>
      </p:sp>
      <p:graphicFrame>
        <p:nvGraphicFramePr>
          <p:cNvPr id="41" name="Table 4">
            <a:extLst>
              <a:ext uri="{FF2B5EF4-FFF2-40B4-BE49-F238E27FC236}">
                <a16:creationId xmlns:a16="http://schemas.microsoft.com/office/drawing/2014/main" id="{784D1DD7-6BB8-4D1A-B52C-C980736B13F6}"/>
              </a:ext>
            </a:extLst>
          </p:cNvPr>
          <p:cNvGraphicFramePr>
            <a:graphicFrameLocks/>
          </p:cNvGraphicFramePr>
          <p:nvPr>
            <p:extLst>
              <p:ext uri="{D42A27DB-BD31-4B8C-83A1-F6EECF244321}">
                <p14:modId xmlns:p14="http://schemas.microsoft.com/office/powerpoint/2010/main" val="303886305"/>
              </p:ext>
            </p:extLst>
          </p:nvPr>
        </p:nvGraphicFramePr>
        <p:xfrm>
          <a:off x="1075925" y="1675227"/>
          <a:ext cx="10040149" cy="4394210"/>
        </p:xfrm>
        <a:graphic>
          <a:graphicData uri="http://schemas.openxmlformats.org/drawingml/2006/table">
            <a:tbl>
              <a:tblPr firstRow="1" bandRow="1">
                <a:noFill/>
                <a:tableStyleId>{5C22544A-7EE6-4342-B048-85BDC9FD1C3A}</a:tableStyleId>
              </a:tblPr>
              <a:tblGrid>
                <a:gridCol w="2252118">
                  <a:extLst>
                    <a:ext uri="{9D8B030D-6E8A-4147-A177-3AD203B41FA5}">
                      <a16:colId xmlns:a16="http://schemas.microsoft.com/office/drawing/2014/main" val="3010105828"/>
                    </a:ext>
                  </a:extLst>
                </a:gridCol>
                <a:gridCol w="7788031">
                  <a:extLst>
                    <a:ext uri="{9D8B030D-6E8A-4147-A177-3AD203B41FA5}">
                      <a16:colId xmlns:a16="http://schemas.microsoft.com/office/drawing/2014/main" val="3490565574"/>
                    </a:ext>
                  </a:extLst>
                </a:gridCol>
              </a:tblGrid>
              <a:tr h="451106">
                <a:tc>
                  <a:txBody>
                    <a:bodyPr/>
                    <a:lstStyle/>
                    <a:p>
                      <a:pPr marL="0" marR="0">
                        <a:lnSpc>
                          <a:spcPts val="2400"/>
                        </a:lnSpc>
                        <a:spcBef>
                          <a:spcPts val="0"/>
                        </a:spcBef>
                        <a:spcAft>
                          <a:spcPts val="0"/>
                        </a:spcAft>
                      </a:pPr>
                      <a:r>
                        <a:rPr lang="en-US" sz="1400" b="0" cap="all" spc="150">
                          <a:solidFill>
                            <a:schemeClr val="lt1"/>
                          </a:solidFill>
                          <a:effectLst/>
                          <a:latin typeface="inherit"/>
                          <a:ea typeface="Times New Roman" panose="02020603050405020304" pitchFamily="18" charset="0"/>
                          <a:cs typeface="Arial" panose="020B0604020202020204" pitchFamily="34" charset="0"/>
                        </a:rPr>
                        <a:t>Variable</a:t>
                      </a:r>
                      <a:endParaRPr lang="en-US" sz="1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125" marR="64125" marT="64125" marB="64125" anchor="ctr">
                    <a:lnL w="12700" cmpd="sng">
                      <a:noFill/>
                    </a:lnL>
                    <a:lnR w="12700" cmpd="sng">
                      <a:noFill/>
                      <a:prstDash val="solid"/>
                    </a:lnR>
                    <a:lnT w="12700" cmpd="sng">
                      <a:noFill/>
                    </a:lnT>
                    <a:lnB w="12700" cmpd="sng">
                      <a:noFill/>
                      <a:prstDash val="solid"/>
                    </a:lnB>
                    <a:solidFill>
                      <a:srgbClr val="505356"/>
                    </a:solidFill>
                  </a:tcPr>
                </a:tc>
                <a:tc>
                  <a:txBody>
                    <a:bodyPr/>
                    <a:lstStyle/>
                    <a:p>
                      <a:pPr marL="0" marR="0">
                        <a:lnSpc>
                          <a:spcPts val="2400"/>
                        </a:lnSpc>
                        <a:spcBef>
                          <a:spcPts val="0"/>
                        </a:spcBef>
                        <a:spcAft>
                          <a:spcPts val="0"/>
                        </a:spcAft>
                      </a:pPr>
                      <a:r>
                        <a:rPr lang="en-US" sz="1400" b="0" cap="all" spc="150">
                          <a:solidFill>
                            <a:schemeClr val="lt1"/>
                          </a:solidFill>
                          <a:effectLst/>
                          <a:latin typeface="inherit"/>
                          <a:ea typeface="Times New Roman" panose="02020603050405020304" pitchFamily="18" charset="0"/>
                          <a:cs typeface="Arial" panose="020B0604020202020204" pitchFamily="34" charset="0"/>
                        </a:rPr>
                        <a:t>Definition</a:t>
                      </a:r>
                      <a:endParaRPr lang="en-US" sz="1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125" marR="64125" marT="64125" marB="64125" anchor="ctr">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3328750833"/>
                  </a:ext>
                </a:extLst>
              </a:tr>
              <a:tr h="328592">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id</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Unique ID for the customer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38836664"/>
                  </a:ext>
                </a:extLst>
              </a:tr>
              <a:tr h="328592">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Gender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Gender of the customer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19139806"/>
                  </a:ext>
                </a:extLst>
              </a:tr>
              <a:tr h="328592">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Age</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Age of the customer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51597011"/>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Driving_License</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0: Customer does not have DL, 1: Customer already has DL</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78253365"/>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Region_Code</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Unique code for the region of the customer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82912810"/>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Previously_Insured</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1: Customer already has Vehicle Insurance, 0: Customer doesn't have Vehicle Insurance</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737849977"/>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Vehicle_Age</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Age of the Vehicle</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53397794"/>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Vehicle_Damage</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1: Customer got his/her vehicle damaged in the past, 0: Customer didn't get his/her vehicle damaged in the past.</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97558820"/>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Annual_Premium</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The amount customer needs to pay as premium in the year</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25795788"/>
                  </a:ext>
                </a:extLst>
              </a:tr>
              <a:tr h="328592">
                <a:tc>
                  <a:txBody>
                    <a:bodyPr/>
                    <a:lstStyle/>
                    <a:p>
                      <a:pPr marL="0" marR="0">
                        <a:lnSpc>
                          <a:spcPct val="107000"/>
                        </a:lnSpc>
                        <a:spcBef>
                          <a:spcPts val="0"/>
                        </a:spcBef>
                        <a:spcAft>
                          <a:spcPts val="0"/>
                        </a:spcAft>
                      </a:pPr>
                      <a:r>
                        <a:rPr lang="en-US" sz="1000" cap="none" spc="0" err="1">
                          <a:solidFill>
                            <a:schemeClr val="tx1"/>
                          </a:solidFill>
                          <a:effectLst/>
                          <a:latin typeface="inherit"/>
                          <a:ea typeface="Times New Roman" panose="02020603050405020304" pitchFamily="18" charset="0"/>
                          <a:cs typeface="Arial"/>
                        </a:rPr>
                        <a:t>Policy_Sales_Channel</a:t>
                      </a:r>
                      <a:endParaRPr lang="en-US" sz="1000" cap="none" spc="0" err="1">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Anonymized Code for the channel of outreaching to the customer i.e. Different Agents, Over Mail, Over Phone, In Person, etc.</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94355674"/>
                  </a:ext>
                </a:extLst>
              </a:tr>
              <a:tr h="328592">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Vintage</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Number of Days, Customer has been associated with the company</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07412687"/>
                  </a:ext>
                </a:extLst>
              </a:tr>
              <a:tr h="328592">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Response</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000" cap="none" spc="0">
                          <a:solidFill>
                            <a:schemeClr val="tx1"/>
                          </a:solidFill>
                          <a:effectLst/>
                          <a:latin typeface="inherit"/>
                          <a:ea typeface="Times New Roman" panose="02020603050405020304" pitchFamily="18" charset="0"/>
                          <a:cs typeface="Arial"/>
                        </a:rPr>
                        <a:t>1: Customer is interested, 0: Customer is not interested</a:t>
                      </a:r>
                      <a:endParaRPr lang="en-US" sz="1000" cap="none" spc="0">
                        <a:solidFill>
                          <a:schemeClr val="tx1"/>
                        </a:solidFill>
                        <a:effectLst/>
                        <a:latin typeface="Times New Roman"/>
                        <a:ea typeface="Calibri" panose="020F0502020204030204" pitchFamily="34" charset="0"/>
                        <a:cs typeface="Arial"/>
                      </a:endParaRPr>
                    </a:p>
                  </a:txBody>
                  <a:tcPr marL="64125" marR="64125" marT="64125" marB="64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85254262"/>
                  </a:ext>
                </a:extLst>
              </a:tr>
            </a:tbl>
          </a:graphicData>
        </a:graphic>
      </p:graphicFrame>
    </p:spTree>
    <p:extLst>
      <p:ext uri="{BB962C8B-B14F-4D97-AF65-F5344CB8AC3E}">
        <p14:creationId xmlns:p14="http://schemas.microsoft.com/office/powerpoint/2010/main" val="202320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F90A0-0C00-49F8-B04B-BA3F9C7D9EB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Prediction and Inference Goals</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D7C6-2166-4711-9309-E200221CA294}"/>
              </a:ext>
            </a:extLst>
          </p:cNvPr>
          <p:cNvSpPr>
            <a:spLocks noGrp="1"/>
          </p:cNvSpPr>
          <p:nvPr>
            <p:ph idx="1"/>
          </p:nvPr>
        </p:nvSpPr>
        <p:spPr>
          <a:xfrm>
            <a:off x="1155548" y="2217343"/>
            <a:ext cx="9880893" cy="3959619"/>
          </a:xfrm>
        </p:spPr>
        <p:txBody>
          <a:bodyPr>
            <a:normAutofit/>
          </a:bodyPr>
          <a:lstStyle/>
          <a:p>
            <a:pPr lvl="0"/>
            <a:r>
              <a:rPr lang="en-US" sz="2400"/>
              <a:t>Use linear regression to understand the relationship between different variables and estimate their predictive power for determining whether the customer is interested in purchasing vehicle insurance. </a:t>
            </a:r>
          </a:p>
          <a:p>
            <a:r>
              <a:rPr lang="en-US" sz="2400"/>
              <a:t>Use the Naïve Bayes, SVM, Random forests, Gradient-boosted trees-based classifiers along with logistic regression and neural networks to predict whether a current policyholder would be interested in purchasing vehicle insurance from the company using customer demographics, vehicle properties, and policy.</a:t>
            </a:r>
          </a:p>
          <a:p>
            <a:endParaRPr lang="en-US" sz="2400"/>
          </a:p>
        </p:txBody>
      </p:sp>
    </p:spTree>
    <p:extLst>
      <p:ext uri="{BB962C8B-B14F-4D97-AF65-F5344CB8AC3E}">
        <p14:creationId xmlns:p14="http://schemas.microsoft.com/office/powerpoint/2010/main" val="310410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666CE-3A33-4C83-B525-C1B4ACB5DE1C}"/>
              </a:ext>
            </a:extLst>
          </p:cNvPr>
          <p:cNvSpPr>
            <a:spLocks noGrp="1"/>
          </p:cNvSpPr>
          <p:nvPr>
            <p:ph type="title"/>
          </p:nvPr>
        </p:nvSpPr>
        <p:spPr>
          <a:xfrm>
            <a:off x="950976" y="700186"/>
            <a:ext cx="5374494" cy="1188720"/>
          </a:xfrm>
        </p:spPr>
        <p:txBody>
          <a:bodyPr vert="horz" lIns="91440" tIns="45720" rIns="91440" bIns="45720" rtlCol="0" anchor="ctr">
            <a:normAutofit/>
          </a:bodyPr>
          <a:lstStyle/>
          <a:p>
            <a:r>
              <a:rPr lang="en-US">
                <a:solidFill>
                  <a:schemeClr val="bg1"/>
                </a:solidFill>
              </a:rPr>
              <a:t>Target variable</a:t>
            </a:r>
          </a:p>
        </p:txBody>
      </p:sp>
      <p:sp>
        <p:nvSpPr>
          <p:cNvPr id="6" name="Rectangle 5">
            <a:extLst>
              <a:ext uri="{FF2B5EF4-FFF2-40B4-BE49-F238E27FC236}">
                <a16:creationId xmlns:a16="http://schemas.microsoft.com/office/drawing/2014/main" id="{9AB4ADD9-CE98-41A6-8F0D-E9A60FA869A5}"/>
              </a:ext>
            </a:extLst>
          </p:cNvPr>
          <p:cNvSpPr/>
          <p:nvPr/>
        </p:nvSpPr>
        <p:spPr>
          <a:xfrm>
            <a:off x="950976" y="2066544"/>
            <a:ext cx="5374494" cy="3788346"/>
          </a:xfrm>
        </p:spPr>
        <p:txBody>
          <a:bodyPr vert="horz" lIns="91440" tIns="45720" rIns="91440" bIns="45720" rtlCol="0" anchor="t">
            <a:normAutofit/>
          </a:bodyPr>
          <a:lstStyle/>
          <a:p>
            <a:pPr indent="-228600">
              <a:lnSpc>
                <a:spcPct val="90000"/>
              </a:lnSpc>
              <a:spcAft>
                <a:spcPts val="800"/>
              </a:spcAft>
              <a:buFont typeface="Arial" panose="020B0604020202020204" pitchFamily="34" charset="0"/>
              <a:buChar char="•"/>
            </a:pPr>
            <a:r>
              <a:rPr lang="en-US" sz="2200">
                <a:solidFill>
                  <a:schemeClr val="bg1"/>
                </a:solidFill>
              </a:rPr>
              <a:t>Response – whether the customer is interested in vehicle insurance or not</a:t>
            </a:r>
          </a:p>
          <a:p>
            <a:pPr indent="-228600">
              <a:lnSpc>
                <a:spcPct val="90000"/>
              </a:lnSpc>
              <a:spcAft>
                <a:spcPts val="800"/>
              </a:spcAft>
              <a:buFont typeface="Arial" panose="020B0604020202020204" pitchFamily="34" charset="0"/>
              <a:buChar char="•"/>
            </a:pPr>
            <a:r>
              <a:rPr lang="en-US" sz="2200">
                <a:solidFill>
                  <a:schemeClr val="bg1"/>
                </a:solidFill>
              </a:rPr>
              <a:t>Target is heavily imbalanced as many customers as a result </a:t>
            </a:r>
            <a:endParaRPr lang="en-US" sz="2200">
              <a:solidFill>
                <a:schemeClr val="bg1"/>
              </a:solidFill>
              <a:cs typeface="Calibri"/>
            </a:endParaRPr>
          </a:p>
        </p:txBody>
      </p:sp>
      <p:pic>
        <p:nvPicPr>
          <p:cNvPr id="3" name="Picture 3" descr="Chart, pie chart&#10;&#10;Description automatically generated">
            <a:extLst>
              <a:ext uri="{FF2B5EF4-FFF2-40B4-BE49-F238E27FC236}">
                <a16:creationId xmlns:a16="http://schemas.microsoft.com/office/drawing/2014/main" id="{2CEC7971-42F0-470B-B795-3111763074E0}"/>
              </a:ext>
            </a:extLst>
          </p:cNvPr>
          <p:cNvPicPr>
            <a:picLocks noChangeAspect="1"/>
          </p:cNvPicPr>
          <p:nvPr/>
        </p:nvPicPr>
        <p:blipFill>
          <a:blip r:embed="rId2"/>
          <a:stretch>
            <a:fillRect/>
          </a:stretch>
        </p:blipFill>
        <p:spPr>
          <a:xfrm>
            <a:off x="7767086" y="365760"/>
            <a:ext cx="2990799" cy="2788920"/>
          </a:xfrm>
          <a:prstGeom prst="rect">
            <a:avLst/>
          </a:prstGeom>
        </p:spPr>
      </p:pic>
      <p:pic>
        <p:nvPicPr>
          <p:cNvPr id="9" name="Content Placeholder 8">
            <a:extLst>
              <a:ext uri="{FF2B5EF4-FFF2-40B4-BE49-F238E27FC236}">
                <a16:creationId xmlns:a16="http://schemas.microsoft.com/office/drawing/2014/main" id="{CA03E671-FAC5-4A50-8298-8B3F73796696}"/>
              </a:ext>
            </a:extLst>
          </p:cNvPr>
          <p:cNvPicPr>
            <a:picLocks noGrp="1"/>
          </p:cNvPicPr>
          <p:nvPr>
            <p:ph idx="1"/>
          </p:nvPr>
        </p:nvPicPr>
        <p:blipFill rotWithShape="1">
          <a:blip r:embed="rId3">
            <a:extLst>
              <a:ext uri="{28A0092B-C50C-407E-A947-70E740481C1C}">
                <a14:useLocalDpi xmlns:a14="http://schemas.microsoft.com/office/drawing/2010/main" val="0"/>
              </a:ext>
            </a:extLst>
          </a:blip>
          <a:stretch/>
        </p:blipFill>
        <p:spPr>
          <a:xfrm>
            <a:off x="7361701" y="3368894"/>
            <a:ext cx="4013603" cy="2788920"/>
          </a:xfrm>
          <a:prstGeom prst="rect">
            <a:avLst/>
          </a:prstGeom>
        </p:spPr>
      </p:pic>
    </p:spTree>
    <p:extLst>
      <p:ext uri="{BB962C8B-B14F-4D97-AF65-F5344CB8AC3E}">
        <p14:creationId xmlns:p14="http://schemas.microsoft.com/office/powerpoint/2010/main" val="208125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66CE-3A33-4C83-B525-C1B4ACB5DE1C}"/>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Data Exploration</a:t>
            </a:r>
          </a:p>
        </p:txBody>
      </p:sp>
      <p:sp>
        <p:nvSpPr>
          <p:cNvPr id="3" name="Rectangle 2">
            <a:extLst>
              <a:ext uri="{FF2B5EF4-FFF2-40B4-BE49-F238E27FC236}">
                <a16:creationId xmlns:a16="http://schemas.microsoft.com/office/drawing/2014/main" id="{44BD3064-2656-4B23-B64D-A1DD567B64D0}"/>
              </a:ext>
            </a:extLst>
          </p:cNvPr>
          <p:cNvSpPr/>
          <p:nvPr/>
        </p:nvSpPr>
        <p:spPr>
          <a:xfrm>
            <a:off x="648931" y="2438401"/>
            <a:ext cx="3667036" cy="3779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There doesn't seem to be any correlation between the variables </a:t>
            </a:r>
            <a:r>
              <a:rPr lang="en-US" i="1"/>
              <a:t>Age, Region_Code, Annual_Premium, Policy_Sales_Channel</a:t>
            </a:r>
            <a:r>
              <a:rPr lang="en-US"/>
              <a:t> and </a:t>
            </a:r>
            <a:r>
              <a:rPr lang="en-US" i="1"/>
              <a:t>Vintage</a:t>
            </a:r>
            <a:r>
              <a:rPr lang="en-US"/>
              <a:t> as can be seen from the pair plots.</a:t>
            </a:r>
          </a:p>
        </p:txBody>
      </p:sp>
      <p:sp>
        <p:nvSpPr>
          <p:cNvPr id="30" name="Rectangle 2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 qr code&#10;&#10;Description automatically generated">
            <a:extLst>
              <a:ext uri="{FF2B5EF4-FFF2-40B4-BE49-F238E27FC236}">
                <a16:creationId xmlns:a16="http://schemas.microsoft.com/office/drawing/2014/main" id="{464F4937-06DC-4B0A-8CFA-9A4103D089C2}"/>
              </a:ext>
            </a:extLst>
          </p:cNvPr>
          <p:cNvPicPr>
            <a:picLocks noChangeAspect="1"/>
          </p:cNvPicPr>
          <p:nvPr/>
        </p:nvPicPr>
        <p:blipFill rotWithShape="1">
          <a:blip r:embed="rId2"/>
          <a:srcRect t="9774" r="2" b="2"/>
          <a:stretch/>
        </p:blipFill>
        <p:spPr>
          <a:xfrm>
            <a:off x="5276088" y="640082"/>
            <a:ext cx="6276250" cy="5577838"/>
          </a:xfrm>
          <a:prstGeom prst="rect">
            <a:avLst/>
          </a:prstGeom>
          <a:effectLst/>
        </p:spPr>
      </p:pic>
    </p:spTree>
    <p:extLst>
      <p:ext uri="{BB962C8B-B14F-4D97-AF65-F5344CB8AC3E}">
        <p14:creationId xmlns:p14="http://schemas.microsoft.com/office/powerpoint/2010/main" val="13582434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666CE-3A33-4C83-B525-C1B4ACB5DE1C}"/>
              </a:ext>
            </a:extLst>
          </p:cNvPr>
          <p:cNvSpPr>
            <a:spLocks noGrp="1"/>
          </p:cNvSpPr>
          <p:nvPr>
            <p:ph type="title"/>
          </p:nvPr>
        </p:nvSpPr>
        <p:spPr>
          <a:xfrm>
            <a:off x="839338" y="704088"/>
            <a:ext cx="4804011" cy="1188720"/>
          </a:xfrm>
        </p:spPr>
        <p:txBody>
          <a:bodyPr vert="horz" lIns="91440" tIns="45720" rIns="91440" bIns="45720" rtlCol="0" anchor="ctr">
            <a:normAutofit/>
          </a:bodyPr>
          <a:lstStyle/>
          <a:p>
            <a:r>
              <a:rPr lang="en-US" sz="4000">
                <a:solidFill>
                  <a:schemeClr val="bg1"/>
                </a:solidFill>
              </a:rPr>
              <a:t>Data Exploration</a:t>
            </a:r>
          </a:p>
        </p:txBody>
      </p:sp>
      <p:sp>
        <p:nvSpPr>
          <p:cNvPr id="6" name="Rectangle 5">
            <a:extLst>
              <a:ext uri="{FF2B5EF4-FFF2-40B4-BE49-F238E27FC236}">
                <a16:creationId xmlns:a16="http://schemas.microsoft.com/office/drawing/2014/main" id="{9AB4ADD9-CE98-41A6-8F0D-E9A60FA869A5}"/>
              </a:ext>
            </a:extLst>
          </p:cNvPr>
          <p:cNvSpPr/>
          <p:nvPr/>
        </p:nvSpPr>
        <p:spPr>
          <a:xfrm>
            <a:off x="839338" y="2066544"/>
            <a:ext cx="4804011" cy="3781035"/>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200">
                <a:solidFill>
                  <a:schemeClr val="bg1"/>
                </a:solidFill>
              </a:rPr>
              <a:t>All interested customers (Response=1) have a driving license (Driving_License=1) and already have a vehicle insurance (Previously_Insured=1), and almost all of them have damaged their vehicle in the past (Vehicle_Damaged=Yes) (shown in the categorical plot below). </a:t>
            </a:r>
          </a:p>
          <a:p>
            <a:pPr indent="-228600">
              <a:lnSpc>
                <a:spcPct val="90000"/>
              </a:lnSpc>
              <a:spcAft>
                <a:spcPts val="800"/>
              </a:spcAft>
              <a:buFont typeface="Arial" panose="020B0604020202020204" pitchFamily="34" charset="0"/>
              <a:buChar char="•"/>
            </a:pPr>
            <a:r>
              <a:rPr lang="en-US" sz="2200">
                <a:solidFill>
                  <a:schemeClr val="bg1"/>
                </a:solidFill>
              </a:rPr>
              <a:t>The 3 variables have high predictive power.</a:t>
            </a:r>
          </a:p>
          <a:p>
            <a:pPr indent="-228600">
              <a:lnSpc>
                <a:spcPct val="90000"/>
              </a:lnSpc>
              <a:spcAft>
                <a:spcPts val="800"/>
              </a:spcAft>
              <a:buFont typeface="Arial" panose="020B0604020202020204" pitchFamily="34" charset="0"/>
              <a:buChar char="•"/>
            </a:pPr>
            <a:endParaRPr lang="en-US" sz="2200">
              <a:solidFill>
                <a:schemeClr val="bg1"/>
              </a:solidFill>
              <a:effectLst/>
            </a:endParaRPr>
          </a:p>
        </p:txBody>
      </p:sp>
      <p:pic>
        <p:nvPicPr>
          <p:cNvPr id="13" name="Picture 12" descr="Chart, bar chart&#10;&#10;Description automatically generated">
            <a:extLst>
              <a:ext uri="{FF2B5EF4-FFF2-40B4-BE49-F238E27FC236}">
                <a16:creationId xmlns:a16="http://schemas.microsoft.com/office/drawing/2014/main" id="{9713EECB-606B-44D3-9EF1-F2BF3446DAEB}"/>
              </a:ext>
            </a:extLst>
          </p:cNvPr>
          <p:cNvPicPr/>
          <p:nvPr/>
        </p:nvPicPr>
        <p:blipFill>
          <a:blip r:embed="rId2"/>
          <a:stretch>
            <a:fillRect/>
          </a:stretch>
        </p:blipFill>
        <p:spPr>
          <a:xfrm>
            <a:off x="6253222" y="501427"/>
            <a:ext cx="2606040" cy="1921954"/>
          </a:xfrm>
          <a:prstGeom prst="rect">
            <a:avLst/>
          </a:prstGeom>
        </p:spPr>
      </p:pic>
      <p:pic>
        <p:nvPicPr>
          <p:cNvPr id="11" name="Picture 10" descr="Chart, bar chart&#10;&#10;Description automatically generated">
            <a:extLst>
              <a:ext uri="{FF2B5EF4-FFF2-40B4-BE49-F238E27FC236}">
                <a16:creationId xmlns:a16="http://schemas.microsoft.com/office/drawing/2014/main" id="{40FA6D59-A1A4-48C9-9BC4-90853FBF68FA}"/>
              </a:ext>
            </a:extLst>
          </p:cNvPr>
          <p:cNvPicPr/>
          <p:nvPr/>
        </p:nvPicPr>
        <p:blipFill>
          <a:blip r:embed="rId3"/>
          <a:stretch>
            <a:fillRect/>
          </a:stretch>
        </p:blipFill>
        <p:spPr>
          <a:xfrm>
            <a:off x="9078718" y="504684"/>
            <a:ext cx="2606040" cy="1915439"/>
          </a:xfrm>
          <a:prstGeom prst="rect">
            <a:avLst/>
          </a:prstGeom>
        </p:spPr>
      </p:pic>
      <p:pic>
        <p:nvPicPr>
          <p:cNvPr id="14" name="Picture 13" descr="Chart, bar chart&#10;&#10;Description automatically generated">
            <a:extLst>
              <a:ext uri="{FF2B5EF4-FFF2-40B4-BE49-F238E27FC236}">
                <a16:creationId xmlns:a16="http://schemas.microsoft.com/office/drawing/2014/main" id="{3EEB1E78-2DCE-4076-A1CF-6370E1A56C95}"/>
              </a:ext>
            </a:extLst>
          </p:cNvPr>
          <p:cNvPicPr/>
          <p:nvPr/>
        </p:nvPicPr>
        <p:blipFill>
          <a:blip r:embed="rId4"/>
          <a:stretch>
            <a:fillRect/>
          </a:stretch>
        </p:blipFill>
        <p:spPr>
          <a:xfrm>
            <a:off x="6635349" y="2766972"/>
            <a:ext cx="4667282" cy="3395448"/>
          </a:xfrm>
          <a:prstGeom prst="rect">
            <a:avLst/>
          </a:prstGeom>
        </p:spPr>
      </p:pic>
    </p:spTree>
    <p:extLst>
      <p:ext uri="{BB962C8B-B14F-4D97-AF65-F5344CB8AC3E}">
        <p14:creationId xmlns:p14="http://schemas.microsoft.com/office/powerpoint/2010/main" val="120095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6768C7B-A547-486A-95D0-871ABA66C6F2}"/>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Feature selection</a:t>
            </a:r>
          </a:p>
        </p:txBody>
      </p:sp>
      <p:cxnSp>
        <p:nvCxnSpPr>
          <p:cNvPr id="121" name="Straight Connector 12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B00AB70-451D-4228-95A8-1A71988936EE}"/>
              </a:ext>
            </a:extLst>
          </p:cNvPr>
          <p:cNvSpPr>
            <a:spLocks noGrp="1"/>
          </p:cNvSpPr>
          <p:nvPr>
            <p:ph sz="half" idx="1"/>
          </p:nvPr>
        </p:nvSpPr>
        <p:spPr>
          <a:xfrm>
            <a:off x="593610" y="2121763"/>
            <a:ext cx="3822192" cy="3773010"/>
          </a:xfrm>
        </p:spPr>
        <p:txBody>
          <a:bodyPr vert="horz" lIns="91440" tIns="45720" rIns="91440" bIns="45720" rtlCol="0">
            <a:normAutofit/>
          </a:bodyPr>
          <a:lstStyle/>
          <a:p>
            <a:r>
              <a:rPr lang="en-US" sz="1400">
                <a:solidFill>
                  <a:schemeClr val="bg1"/>
                </a:solidFill>
              </a:rPr>
              <a:t>Linear regression step-wise selection based on p-value and MSE</a:t>
            </a:r>
          </a:p>
          <a:p>
            <a:pPr lvl="1"/>
            <a:r>
              <a:rPr lang="en-US" sz="1400">
                <a:solidFill>
                  <a:schemeClr val="bg1"/>
                </a:solidFill>
              </a:rPr>
              <a:t>Starting with all variables measure the MSE</a:t>
            </a:r>
          </a:p>
          <a:p>
            <a:pPr lvl="1"/>
            <a:r>
              <a:rPr lang="en-US" sz="1400">
                <a:solidFill>
                  <a:schemeClr val="bg1"/>
                </a:solidFill>
              </a:rPr>
              <a:t>Sort the variables by p-values and remove the one with the highest p-value</a:t>
            </a:r>
          </a:p>
          <a:p>
            <a:pPr lvl="1"/>
            <a:r>
              <a:rPr lang="en-US" sz="1400">
                <a:solidFill>
                  <a:schemeClr val="bg1"/>
                </a:solidFill>
              </a:rPr>
              <a:t>Measure the MSE and check if there’s an improvement</a:t>
            </a:r>
          </a:p>
          <a:p>
            <a:pPr lvl="1"/>
            <a:r>
              <a:rPr lang="en-US" sz="1400">
                <a:solidFill>
                  <a:schemeClr val="bg1"/>
                </a:solidFill>
              </a:rPr>
              <a:t>Yes -&gt; remove the variable, no -&gt; use the current list</a:t>
            </a:r>
          </a:p>
          <a:p>
            <a:pPr lvl="1"/>
            <a:r>
              <a:rPr lang="en-US" sz="1400" i="1">
                <a:solidFill>
                  <a:schemeClr val="bg1"/>
                </a:solidFill>
              </a:rPr>
              <a:t>Vehicle_Damage, Vehicle_Age, Previously_Insured, Driving_License, Policy_Sales_Channel, Annual_Premium, Age</a:t>
            </a:r>
          </a:p>
          <a:p>
            <a:r>
              <a:rPr lang="en-US" sz="1400">
                <a:solidFill>
                  <a:schemeClr val="bg1"/>
                </a:solidFill>
              </a:rPr>
              <a:t>Random forest feature importance</a:t>
            </a:r>
          </a:p>
          <a:p>
            <a:endParaRPr lang="en-US" sz="1400">
              <a:solidFill>
                <a:schemeClr val="bg1"/>
              </a:solidFill>
            </a:endParaRPr>
          </a:p>
        </p:txBody>
      </p:sp>
      <p:sp>
        <p:nvSpPr>
          <p:cNvPr id="6" name="TextBox 5">
            <a:extLst>
              <a:ext uri="{FF2B5EF4-FFF2-40B4-BE49-F238E27FC236}">
                <a16:creationId xmlns:a16="http://schemas.microsoft.com/office/drawing/2014/main" id="{D36AA6CD-57CC-483E-8C61-2A7A5C9289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1998C142-CB3E-4FAE-B955-489F6EA59DF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9" name="Table 9">
            <a:extLst>
              <a:ext uri="{FF2B5EF4-FFF2-40B4-BE49-F238E27FC236}">
                <a16:creationId xmlns:a16="http://schemas.microsoft.com/office/drawing/2014/main" id="{C65A666D-1EF7-443C-ADCD-63849B98E9F7}"/>
              </a:ext>
            </a:extLst>
          </p:cNvPr>
          <p:cNvGraphicFramePr>
            <a:graphicFrameLocks noGrp="1"/>
          </p:cNvGraphicFramePr>
          <p:nvPr>
            <p:extLst>
              <p:ext uri="{D42A27DB-BD31-4B8C-83A1-F6EECF244321}">
                <p14:modId xmlns:p14="http://schemas.microsoft.com/office/powerpoint/2010/main" val="1966919610"/>
              </p:ext>
            </p:extLst>
          </p:nvPr>
        </p:nvGraphicFramePr>
        <p:xfrm>
          <a:off x="5110716" y="932993"/>
          <a:ext cx="6596653" cy="4836571"/>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961419">
                  <a:extLst>
                    <a:ext uri="{9D8B030D-6E8A-4147-A177-3AD203B41FA5}">
                      <a16:colId xmlns:a16="http://schemas.microsoft.com/office/drawing/2014/main" val="794648830"/>
                    </a:ext>
                  </a:extLst>
                </a:gridCol>
                <a:gridCol w="2075707">
                  <a:extLst>
                    <a:ext uri="{9D8B030D-6E8A-4147-A177-3AD203B41FA5}">
                      <a16:colId xmlns:a16="http://schemas.microsoft.com/office/drawing/2014/main" val="3686669639"/>
                    </a:ext>
                  </a:extLst>
                </a:gridCol>
                <a:gridCol w="2559527">
                  <a:extLst>
                    <a:ext uri="{9D8B030D-6E8A-4147-A177-3AD203B41FA5}">
                      <a16:colId xmlns:a16="http://schemas.microsoft.com/office/drawing/2014/main" val="3884648939"/>
                    </a:ext>
                  </a:extLst>
                </a:gridCol>
              </a:tblGrid>
              <a:tr h="717491">
                <a:tc>
                  <a:txBody>
                    <a:bodyPr/>
                    <a:lstStyle/>
                    <a:p>
                      <a:pPr algn="ctr"/>
                      <a:r>
                        <a:rPr lang="en-US" sz="1700" b="1" cap="none" spc="0">
                          <a:solidFill>
                            <a:schemeClr val="bg1"/>
                          </a:solidFill>
                        </a:rPr>
                        <a:t>Variable</a:t>
                      </a:r>
                    </a:p>
                  </a:txBody>
                  <a:tcPr marL="67622" marR="81947" marT="19320" marB="14490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en-US" sz="1700" b="1" cap="none" spc="0">
                          <a:solidFill>
                            <a:schemeClr val="bg1"/>
                          </a:solidFill>
                        </a:rPr>
                        <a:t>Linear regression p-values</a:t>
                      </a:r>
                    </a:p>
                  </a:txBody>
                  <a:tcPr marL="67622" marR="81947" marT="19320" marB="14490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en-US" sz="1700" b="1" cap="none" spc="0">
                          <a:solidFill>
                            <a:schemeClr val="bg1"/>
                          </a:solidFill>
                        </a:rPr>
                        <a:t>Random forest feature importance</a:t>
                      </a:r>
                    </a:p>
                  </a:txBody>
                  <a:tcPr marL="67622" marR="81947" marT="19320" marB="144905"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2372251478"/>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Vehicle_Damage</a:t>
                      </a:r>
                      <a:endParaRPr lang="en-US" sz="1400" b="0" i="0" u="none" strike="noStrike" cap="none" spc="0" noProof="0" err="1">
                        <a:solidFill>
                          <a:schemeClr val="bg1"/>
                        </a:solidFill>
                        <a:latin typeface="Calibri"/>
                      </a:endParaRPr>
                    </a:p>
                  </a:txBody>
                  <a:tcPr marL="67622" marR="81947" marT="19320" marB="144905">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0.419990</a:t>
                      </a:r>
                      <a:endParaRPr lang="en-US" sz="1400" cap="none" spc="0">
                        <a:solidFill>
                          <a:schemeClr val="bg1"/>
                        </a:solidFill>
                      </a:endParaRPr>
                    </a:p>
                  </a:txBody>
                  <a:tcPr marL="67622" marR="81947" marT="19320" marB="144905">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796768352"/>
                  </a:ext>
                </a:extLst>
              </a:tr>
              <a:tr h="411908">
                <a:tc>
                  <a:txBody>
                    <a:bodyPr/>
                    <a:lstStyle/>
                    <a:p>
                      <a:pPr lvl="0" algn="r">
                        <a:buNone/>
                      </a:pPr>
                      <a:r>
                        <a:rPr lang="en-US" sz="1400" cap="none" spc="0">
                          <a:solidFill>
                            <a:schemeClr val="bg1"/>
                          </a:solidFill>
                        </a:rPr>
                        <a:t>Age</a:t>
                      </a:r>
                    </a:p>
                  </a:txBody>
                  <a:tcPr marL="67622" marR="81947" marT="19320" marB="144905">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0.280382</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000166187"/>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Policy_Sales_Channel</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0.140696</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821812525"/>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Vehicle_Age</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0.079464</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615091181"/>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Previously_Insured</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0.075979</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896210759"/>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Region_Code</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2.226673e-01</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0.003271</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070193450"/>
                  </a:ext>
                </a:extLst>
              </a:tr>
              <a:tr h="411908">
                <a:tc>
                  <a:txBody>
                    <a:bodyPr/>
                    <a:lstStyle/>
                    <a:p>
                      <a:pPr lvl="0" algn="r">
                        <a:lnSpc>
                          <a:spcPct val="100000"/>
                        </a:lnSpc>
                        <a:spcBef>
                          <a:spcPts val="0"/>
                        </a:spcBef>
                        <a:spcAft>
                          <a:spcPts val="0"/>
                        </a:spcAft>
                        <a:buNone/>
                      </a:pPr>
                      <a:r>
                        <a:rPr lang="en-US" sz="1400" b="0" u="none" strike="noStrike" cap="none" spc="0" noProof="0">
                          <a:solidFill>
                            <a:schemeClr val="bg1"/>
                          </a:solidFill>
                        </a:rPr>
                        <a:t>Vintage</a:t>
                      </a:r>
                      <a:endParaRPr lang="en-US" sz="1400" cap="none" spc="0">
                        <a:solidFill>
                          <a:schemeClr val="bg1"/>
                        </a:solidFill>
                      </a:endParaRPr>
                    </a:p>
                  </a:txBody>
                  <a:tcPr marL="67622" marR="81947" marT="19320" marB="144905">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9.445091e-01</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0.000178</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4987429"/>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Annual_Premium</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0.000040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156150051"/>
                  </a:ext>
                </a:extLst>
              </a:tr>
              <a:tr h="411908">
                <a:tc>
                  <a:txBody>
                    <a:bodyPr/>
                    <a:lstStyle/>
                    <a:p>
                      <a:pPr lvl="0" algn="r">
                        <a:lnSpc>
                          <a:spcPct val="100000"/>
                        </a:lnSpc>
                        <a:spcBef>
                          <a:spcPts val="0"/>
                        </a:spcBef>
                        <a:spcAft>
                          <a:spcPts val="0"/>
                        </a:spcAft>
                        <a:buNone/>
                      </a:pPr>
                      <a:r>
                        <a:rPr lang="en-US" sz="1400" b="0" u="none" strike="noStrike" cap="none" spc="0" noProof="0">
                          <a:solidFill>
                            <a:schemeClr val="bg1"/>
                          </a:solidFill>
                        </a:rPr>
                        <a:t>Gender</a:t>
                      </a:r>
                      <a:endParaRPr lang="en-US" sz="1400" cap="none" spc="0">
                        <a:solidFill>
                          <a:schemeClr val="bg1"/>
                        </a:solidFill>
                      </a:endParaRPr>
                    </a:p>
                  </a:txBody>
                  <a:tcPr marL="67622" marR="81947" marT="19320" marB="144905">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1.432632e-12</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0.000000</a:t>
                      </a:r>
                      <a:endParaRPr lang="en-US" sz="1400" cap="none" spc="0">
                        <a:solidFill>
                          <a:schemeClr val="bg1"/>
                        </a:solidFill>
                      </a:endParaRPr>
                    </a:p>
                  </a:txBody>
                  <a:tcPr marL="67622" marR="81947" marT="19320" marB="144905">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803784628"/>
                  </a:ext>
                </a:extLst>
              </a:tr>
              <a:tr h="411908">
                <a:tc>
                  <a:txBody>
                    <a:bodyPr/>
                    <a:lstStyle/>
                    <a:p>
                      <a:pPr lvl="0" algn="r">
                        <a:lnSpc>
                          <a:spcPct val="100000"/>
                        </a:lnSpc>
                        <a:spcBef>
                          <a:spcPts val="0"/>
                        </a:spcBef>
                        <a:spcAft>
                          <a:spcPts val="0"/>
                        </a:spcAft>
                        <a:buNone/>
                      </a:pPr>
                      <a:r>
                        <a:rPr lang="en-US" sz="1400" b="0" u="none" strike="noStrike" cap="none" spc="0" noProof="0" err="1">
                          <a:solidFill>
                            <a:schemeClr val="bg1"/>
                          </a:solidFill>
                        </a:rPr>
                        <a:t>Driving_License</a:t>
                      </a:r>
                      <a:endParaRPr lang="en-US" sz="1400" cap="none" spc="0" err="1">
                        <a:solidFill>
                          <a:schemeClr val="bg1"/>
                        </a:solidFill>
                      </a:endParaRPr>
                    </a:p>
                  </a:txBody>
                  <a:tcPr marL="67622" marR="81947" marT="19320" marB="144905">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a:solidFill>
                            <a:schemeClr val="bg1"/>
                          </a:solidFill>
                        </a:rPr>
                        <a:t>0.000000e+00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r">
                        <a:lnSpc>
                          <a:spcPct val="100000"/>
                        </a:lnSpc>
                        <a:spcBef>
                          <a:spcPts val="0"/>
                        </a:spcBef>
                        <a:spcAft>
                          <a:spcPts val="0"/>
                        </a:spcAft>
                        <a:buNone/>
                      </a:pPr>
                      <a:r>
                        <a:rPr lang="en-US" sz="1400" b="0" u="none" strike="noStrike" cap="none" spc="0" noProof="0">
                          <a:solidFill>
                            <a:schemeClr val="bg1"/>
                          </a:solidFill>
                        </a:rPr>
                        <a:t>0.000000</a:t>
                      </a:r>
                      <a:endParaRPr lang="en-US" sz="1400" cap="none" spc="0">
                        <a:solidFill>
                          <a:schemeClr val="bg1"/>
                        </a:solidFill>
                      </a:endParaRPr>
                    </a:p>
                  </a:txBody>
                  <a:tcPr marL="67622" marR="81947" marT="19320" marB="144905">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4004656151"/>
                  </a:ext>
                </a:extLst>
              </a:tr>
            </a:tbl>
          </a:graphicData>
        </a:graphic>
      </p:graphicFrame>
    </p:spTree>
    <p:extLst>
      <p:ext uri="{BB962C8B-B14F-4D97-AF65-F5344CB8AC3E}">
        <p14:creationId xmlns:p14="http://schemas.microsoft.com/office/powerpoint/2010/main" val="1923508086"/>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Health Insurance Cross Sell Prediction</vt:lpstr>
      <vt:lpstr>Project Overview</vt:lpstr>
      <vt:lpstr>Data Description</vt:lpstr>
      <vt:lpstr>Data Description</vt:lpstr>
      <vt:lpstr>Prediction and Inference Goals</vt:lpstr>
      <vt:lpstr>Target variable</vt:lpstr>
      <vt:lpstr>Data Exploration</vt:lpstr>
      <vt:lpstr>Data Exploration</vt:lpstr>
      <vt:lpstr>Feature selection</vt:lpstr>
      <vt:lpstr>Methods and Results</vt:lpstr>
      <vt:lpstr>Problems encountered</vt:lpstr>
      <vt:lpstr>Feature Importance</vt:lpstr>
      <vt:lpstr>Inferences</vt:lpstr>
      <vt:lpstr>Recommendations</vt:lpstr>
      <vt:lpstr>Recommendations</vt:lpstr>
      <vt:lpstr>Group member contribution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Cross Sell Prediction</dc:title>
  <dc:creator>Aatish Suman</dc:creator>
  <cp:revision>56</cp:revision>
  <dcterms:created xsi:type="dcterms:W3CDTF">2020-11-17T17:01:19Z</dcterms:created>
  <dcterms:modified xsi:type="dcterms:W3CDTF">2020-11-18T04:15:37Z</dcterms:modified>
</cp:coreProperties>
</file>