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314" r:id="rId2"/>
    <p:sldId id="298" r:id="rId3"/>
    <p:sldId id="323" r:id="rId4"/>
    <p:sldId id="313" r:id="rId5"/>
    <p:sldId id="343" r:id="rId6"/>
    <p:sldId id="344" r:id="rId7"/>
    <p:sldId id="345" r:id="rId8"/>
    <p:sldId id="348" r:id="rId9"/>
    <p:sldId id="349" r:id="rId10"/>
    <p:sldId id="350" r:id="rId11"/>
    <p:sldId id="352" r:id="rId12"/>
    <p:sldId id="371" r:id="rId13"/>
    <p:sldId id="322" r:id="rId14"/>
    <p:sldId id="367" r:id="rId15"/>
    <p:sldId id="373" r:id="rId16"/>
    <p:sldId id="351" r:id="rId17"/>
    <p:sldId id="355" r:id="rId18"/>
    <p:sldId id="354" r:id="rId19"/>
    <p:sldId id="358" r:id="rId20"/>
    <p:sldId id="356" r:id="rId21"/>
    <p:sldId id="359" r:id="rId22"/>
    <p:sldId id="360" r:id="rId23"/>
    <p:sldId id="361" r:id="rId24"/>
    <p:sldId id="369" r:id="rId25"/>
    <p:sldId id="362" r:id="rId26"/>
    <p:sldId id="363" r:id="rId27"/>
    <p:sldId id="364" r:id="rId28"/>
    <p:sldId id="366" r:id="rId29"/>
    <p:sldId id="324" r:id="rId30"/>
    <p:sldId id="370" r:id="rId31"/>
    <p:sldId id="337" r:id="rId32"/>
    <p:sldId id="332" r:id="rId33"/>
    <p:sldId id="334" r:id="rId34"/>
    <p:sldId id="325" r:id="rId35"/>
    <p:sldId id="327" r:id="rId36"/>
    <p:sldId id="328" r:id="rId37"/>
    <p:sldId id="329" r:id="rId38"/>
    <p:sldId id="335" r:id="rId39"/>
    <p:sldId id="33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530" autoAdjust="0"/>
  </p:normalViewPr>
  <p:slideViewPr>
    <p:cSldViewPr snapToGrid="0">
      <p:cViewPr varScale="1">
        <p:scale>
          <a:sx n="86" d="100"/>
          <a:sy n="86" d="100"/>
        </p:scale>
        <p:origin x="45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C3C48-EC6B-46B4-B971-882E8F77D68D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49766-D8F7-40E2-B91C-29C12660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4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0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6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0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4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9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0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8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2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0100-AA8B-4468-9FD2-4271F6346A92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6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fBWk4nw440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ist256.syr.edu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ist256.syr.edu/syllabus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ist256.syr.edu/syllabus/#textbook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XSs4yC1TJg0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ist256.syr.edu/staff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zybooks.zyante.com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tophat.com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ist256.syr.edu/content/setup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IST256 : </a:t>
            </a:r>
            <a:r>
              <a:rPr lang="en-US" dirty="0" smtClean="0">
                <a:solidFill>
                  <a:schemeClr val="accent6"/>
                </a:solidFill>
              </a:rPr>
              <a:t>Applications Programming for Information Systems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Wed – Fri  8-9:20AM</a:t>
            </a:r>
          </a:p>
          <a:p>
            <a:r>
              <a:rPr lang="en-US" sz="4400" dirty="0" smtClean="0"/>
              <a:t>Course Introduction</a:t>
            </a:r>
          </a:p>
          <a:p>
            <a:endParaRPr lang="en-US" sz="4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05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algn="ctr"/>
            <a:r>
              <a:rPr lang="en-US" dirty="0">
                <a:solidFill>
                  <a:srgbClr val="FFFF00"/>
                </a:solidFill>
              </a:rPr>
              <a:t>The skills necessary to acquire new programming knowledge independently.</a:t>
            </a:r>
          </a:p>
        </p:txBody>
      </p:sp>
      <p:pic>
        <p:nvPicPr>
          <p:cNvPr id="6146" name="Picture 2" descr="Image result for programmer mem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647" y="1942546"/>
            <a:ext cx="6274099" cy="468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32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Why Learn To Program?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“</a:t>
            </a:r>
            <a:r>
              <a:rPr lang="en-US" sz="3200" dirty="0" err="1">
                <a:hlinkClick r:id="rId2"/>
              </a:rPr>
              <a:t>TEDxSMU</a:t>
            </a:r>
            <a:r>
              <a:rPr lang="en-US" sz="3200" dirty="0">
                <a:hlinkClick r:id="rId2"/>
              </a:rPr>
              <a:t>: You Should Learn to Program”, by Christian </a:t>
            </a:r>
            <a:r>
              <a:rPr lang="en-US" sz="3200" dirty="0" err="1">
                <a:hlinkClick r:id="rId2"/>
              </a:rPr>
              <a:t>Genco</a:t>
            </a:r>
            <a:endParaRPr lang="en-US" sz="3200" dirty="0" smtClean="0">
              <a:hlinkClick r:id="rId2"/>
            </a:endParaRPr>
          </a:p>
          <a:p>
            <a:r>
              <a:rPr lang="en-US" sz="3200" dirty="0" smtClean="0">
                <a:hlinkClick r:id="rId2"/>
              </a:rPr>
              <a:t>https</a:t>
            </a:r>
            <a:r>
              <a:rPr lang="en-US" sz="3200" dirty="0">
                <a:hlinkClick r:id="rId2"/>
              </a:rPr>
              <a:t>://</a:t>
            </a:r>
            <a:r>
              <a:rPr lang="en-US" sz="3200" dirty="0" smtClean="0">
                <a:hlinkClick r:id="rId2"/>
              </a:rPr>
              <a:t>www.youtube.com/watch?v=xfBWk4nw440</a:t>
            </a:r>
            <a:r>
              <a:rPr lang="en-US" sz="3200" dirty="0" smtClean="0"/>
              <a:t>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6266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Course Website Quick Tour</a:t>
            </a:r>
            <a:endParaRPr lang="en-US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hlinkClick r:id="rId2"/>
              </a:rPr>
              <a:t>http://ist256.syr.edu</a:t>
            </a:r>
            <a:r>
              <a:rPr lang="en-US" sz="3600" dirty="0" smtClean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0440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Let's Go Over The Syllabus!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http://ist256.syr.edu/syllabus</a:t>
            </a:r>
            <a:r>
              <a:rPr lang="en-US" sz="3200" dirty="0" smtClean="0">
                <a:hlinkClick r:id="rId2"/>
              </a:rPr>
              <a:t>/</a:t>
            </a:r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291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Textbooks</a:t>
            </a:r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3 Required. </a:t>
            </a:r>
          </a:p>
          <a:p>
            <a:r>
              <a:rPr lang="en-US" sz="4000" dirty="0" smtClean="0"/>
              <a:t>One is not Free… It's $48</a:t>
            </a:r>
          </a:p>
          <a:p>
            <a:r>
              <a:rPr lang="en-US" sz="4000" dirty="0">
                <a:hlinkClick r:id="rId2"/>
              </a:rPr>
              <a:t>http://ist256.syr.edu/syllabus/#</a:t>
            </a:r>
            <a:r>
              <a:rPr lang="en-US" sz="4000" dirty="0" smtClean="0">
                <a:hlinkClick r:id="rId2"/>
              </a:rPr>
              <a:t>textbooks</a:t>
            </a:r>
            <a:r>
              <a:rPr lang="en-US" sz="4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642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This Class Is BYOD</a:t>
            </a:r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6175075" cy="43513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You will need your Laptop. Every Class.</a:t>
            </a:r>
          </a:p>
          <a:p>
            <a:pPr lvl="1"/>
            <a:r>
              <a:rPr lang="en-US" sz="3200" dirty="0" smtClean="0"/>
              <a:t>Write Code</a:t>
            </a:r>
          </a:p>
          <a:p>
            <a:pPr lvl="1"/>
            <a:r>
              <a:rPr lang="en-US" sz="3200" dirty="0" smtClean="0"/>
              <a:t>Participate in Class</a:t>
            </a:r>
          </a:p>
          <a:p>
            <a:r>
              <a:rPr lang="en-US" sz="3600" dirty="0" smtClean="0"/>
              <a:t>You are also encouraged to use your iOS or Android Phone for participation.</a:t>
            </a:r>
          </a:p>
        </p:txBody>
      </p:sp>
      <p:pic>
        <p:nvPicPr>
          <p:cNvPr id="1026" name="Picture 2" descr="Dell Inspiron 14 i3452-0200BLK Laptop [Intel Celeron Processor, 2GB RAM, 32GB eMMC Hard Drive, Windows 10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933" y="796146"/>
            <a:ext cx="2769079" cy="276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ple MacBook MC516LL/A 13.3&quot; Laptop (White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881" y="2544228"/>
            <a:ext cx="2453916" cy="224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pho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094" y="4483566"/>
            <a:ext cx="1302289" cy="127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33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Methods of Evaluation</a:t>
            </a:r>
            <a:endParaRPr lang="en-US" sz="5400" dirty="0">
              <a:solidFill>
                <a:srgbClr val="00B0F0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787" y="1690687"/>
            <a:ext cx="10373881" cy="45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1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Exams (E1, E2, E3)</a:t>
            </a:r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Three </a:t>
            </a:r>
            <a:r>
              <a:rPr lang="en-US" sz="3200" dirty="0"/>
              <a:t>exams in the course. Your best two exam scores count towards your final </a:t>
            </a:r>
            <a:r>
              <a:rPr lang="en-US" sz="3200" dirty="0" smtClean="0"/>
              <a:t>grade.</a:t>
            </a:r>
            <a:endParaRPr lang="en-US" sz="3200" dirty="0"/>
          </a:p>
          <a:p>
            <a:r>
              <a:rPr lang="en-US" sz="3200" dirty="0" smtClean="0"/>
              <a:t>Exams </a:t>
            </a:r>
            <a:r>
              <a:rPr lang="en-US" sz="3200" dirty="0"/>
              <a:t>are delivered in class on the dates posted on the </a:t>
            </a:r>
            <a:r>
              <a:rPr lang="en-US" sz="3200" dirty="0" smtClean="0"/>
              <a:t>syllabus and class </a:t>
            </a:r>
            <a:r>
              <a:rPr lang="en-US" sz="3200" dirty="0"/>
              <a:t>schedule. </a:t>
            </a:r>
            <a:endParaRPr lang="en-US" sz="3200" dirty="0" smtClean="0"/>
          </a:p>
          <a:p>
            <a:r>
              <a:rPr lang="en-US" sz="3200" dirty="0" smtClean="0"/>
              <a:t>Exams are 30 minutes in length, at the beginning of class.</a:t>
            </a:r>
          </a:p>
          <a:p>
            <a:r>
              <a:rPr lang="en-US" sz="3200" dirty="0" smtClean="0"/>
              <a:t>There </a:t>
            </a:r>
            <a:r>
              <a:rPr lang="en-US" sz="3200" dirty="0"/>
              <a:t>are no re-issues or </a:t>
            </a:r>
            <a:r>
              <a:rPr lang="en-US" sz="3200" dirty="0" smtClean="0"/>
              <a:t>make-ups.</a:t>
            </a:r>
            <a:endParaRPr lang="en-US" sz="3200" dirty="0"/>
          </a:p>
          <a:p>
            <a:r>
              <a:rPr lang="en-US" sz="3200" dirty="0"/>
              <a:t>Exams are issues on paper as multiple choice </a:t>
            </a:r>
            <a:r>
              <a:rPr lang="en-US" sz="3200" dirty="0" smtClean="0"/>
              <a:t>questions.  Scan-</a:t>
            </a:r>
            <a:r>
              <a:rPr lang="en-US" sz="3200" dirty="0" err="1" smtClean="0"/>
              <a:t>tron</a:t>
            </a:r>
            <a:r>
              <a:rPr lang="en-US" sz="3200" dirty="0" smtClean="0"/>
              <a:t> forms.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4280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Project (PRJ)</a:t>
            </a:r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Your chance to show us what you've learned. </a:t>
            </a:r>
            <a:endParaRPr lang="en-US" sz="3200" dirty="0"/>
          </a:p>
          <a:p>
            <a:r>
              <a:rPr lang="en-US" sz="3200" dirty="0"/>
              <a:t>Do whatever you like, but run your idea by your instructors first. </a:t>
            </a:r>
          </a:p>
          <a:p>
            <a:r>
              <a:rPr lang="en-US" sz="3200" dirty="0" smtClean="0"/>
              <a:t>Showcase it on Demo Day</a:t>
            </a:r>
            <a:r>
              <a:rPr lang="en-US" sz="3200" dirty="0"/>
              <a:t> </a:t>
            </a:r>
            <a:r>
              <a:rPr lang="en-US" sz="3200" dirty="0" smtClean="0"/>
              <a:t>(posted on Syllabus).</a:t>
            </a:r>
            <a:endParaRPr lang="en-US" sz="3200" dirty="0"/>
          </a:p>
          <a:p>
            <a:r>
              <a:rPr lang="en-US" sz="3200" dirty="0" smtClean="0"/>
              <a:t>You </a:t>
            </a:r>
            <a:r>
              <a:rPr lang="en-US" sz="3200" dirty="0"/>
              <a:t>are expected to work in groups of 2-3 people. Each person on the team should contribute equally.</a:t>
            </a:r>
          </a:p>
          <a:p>
            <a:r>
              <a:rPr lang="en-US" sz="3200" dirty="0"/>
              <a:t>Create something useful.  </a:t>
            </a:r>
            <a:r>
              <a:rPr lang="en-US" sz="3200" dirty="0" smtClean="0"/>
              <a:t>Think </a:t>
            </a:r>
            <a:r>
              <a:rPr lang="en-US" sz="3200" dirty="0"/>
              <a:t>big and follow your passion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Details on Syllabus and Website!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3298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Demo Day!</a:t>
            </a:r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hlinkClick r:id="rId2"/>
              </a:rPr>
              <a:t>https</a:t>
            </a:r>
            <a:r>
              <a:rPr lang="en-US" sz="3600" dirty="0">
                <a:hlinkClick r:id="rId2"/>
              </a:rPr>
              <a:t>://</a:t>
            </a:r>
            <a:r>
              <a:rPr lang="en-US" sz="3600" dirty="0" smtClean="0">
                <a:hlinkClick r:id="rId2"/>
              </a:rPr>
              <a:t>youtu.be/XSs4yC1TJg0</a:t>
            </a:r>
            <a:r>
              <a:rPr lang="en-US" sz="3600" dirty="0" smtClean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2000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4"/>
                </a:solidFill>
              </a:rPr>
              <a:t>Agenda</a:t>
            </a:r>
            <a:endParaRPr lang="en-US" sz="60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Meet the Team</a:t>
            </a:r>
          </a:p>
          <a:p>
            <a:r>
              <a:rPr lang="en-US" sz="3600" dirty="0" smtClean="0"/>
              <a:t>Goals of This Course</a:t>
            </a:r>
          </a:p>
          <a:p>
            <a:r>
              <a:rPr lang="en-US" sz="3600" dirty="0" smtClean="0"/>
              <a:t>Let's Go Over The Syllabus</a:t>
            </a:r>
          </a:p>
          <a:p>
            <a:r>
              <a:rPr lang="en-US" sz="3600" dirty="0" smtClean="0"/>
              <a:t>How IST256 Works</a:t>
            </a:r>
            <a:endParaRPr lang="en-US" sz="3600" dirty="0"/>
          </a:p>
          <a:p>
            <a:r>
              <a:rPr lang="en-US" sz="3600" dirty="0" smtClean="0"/>
              <a:t>Next Class</a:t>
            </a:r>
          </a:p>
        </p:txBody>
      </p:sp>
    </p:spTree>
    <p:extLst>
      <p:ext uri="{BB962C8B-B14F-4D97-AF65-F5344CB8AC3E}">
        <p14:creationId xmlns:p14="http://schemas.microsoft.com/office/powerpoint/2010/main" val="145640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Diagnostic Quizzes (Q02 – Q14)</a:t>
            </a:r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1481" y="1595335"/>
            <a:ext cx="10692319" cy="4581627"/>
          </a:xfrm>
        </p:spPr>
        <p:txBody>
          <a:bodyPr>
            <a:noAutofit/>
          </a:bodyPr>
          <a:lstStyle/>
          <a:p>
            <a:r>
              <a:rPr lang="en-US" sz="3200" dirty="0" smtClean="0"/>
              <a:t>Designed </a:t>
            </a:r>
            <a:r>
              <a:rPr lang="en-US" sz="3200" dirty="0"/>
              <a:t>to ensure you are keeping pace with </a:t>
            </a:r>
            <a:r>
              <a:rPr lang="en-US" sz="3200" dirty="0" smtClean="0"/>
              <a:t>your studies.</a:t>
            </a:r>
          </a:p>
          <a:p>
            <a:r>
              <a:rPr lang="en-US" sz="3200" dirty="0" smtClean="0"/>
              <a:t>Issued weekly online </a:t>
            </a:r>
            <a:r>
              <a:rPr lang="en-US" sz="3200" dirty="0"/>
              <a:t>in Blackboard. </a:t>
            </a:r>
            <a:r>
              <a:rPr lang="en-US" sz="3200" dirty="0" smtClean="0"/>
              <a:t>Work alone.</a:t>
            </a:r>
            <a:endParaRPr lang="en-US" sz="3200" dirty="0"/>
          </a:p>
          <a:p>
            <a:r>
              <a:rPr lang="en-US" sz="3200" dirty="0" smtClean="0"/>
              <a:t>You </a:t>
            </a:r>
            <a:r>
              <a:rPr lang="en-US" sz="3200" dirty="0"/>
              <a:t>are issued a subset of questions from a pool of question in the lesson.</a:t>
            </a:r>
          </a:p>
          <a:p>
            <a:r>
              <a:rPr lang="en-US" sz="3200" dirty="0"/>
              <a:t>You must complete </a:t>
            </a:r>
            <a:r>
              <a:rPr lang="en-US" sz="3200" dirty="0" smtClean="0"/>
              <a:t>before Wednesday.</a:t>
            </a:r>
            <a:endParaRPr lang="en-US" sz="3200" dirty="0"/>
          </a:p>
          <a:p>
            <a:r>
              <a:rPr lang="en-US" sz="3200" dirty="0" smtClean="0"/>
              <a:t>5 points each. 2 Attempts, best attempt counts.</a:t>
            </a:r>
            <a:endParaRPr lang="en-US" sz="3200" dirty="0"/>
          </a:p>
          <a:p>
            <a:r>
              <a:rPr lang="en-US" sz="3200" dirty="0" smtClean="0"/>
              <a:t>Each </a:t>
            </a:r>
            <a:r>
              <a:rPr lang="en-US" sz="3200" dirty="0"/>
              <a:t>attempt could have different questions.</a:t>
            </a:r>
          </a:p>
          <a:p>
            <a:r>
              <a:rPr lang="en-US" sz="3200" dirty="0" smtClean="0"/>
              <a:t>You </a:t>
            </a:r>
            <a:r>
              <a:rPr lang="en-US" sz="3200" dirty="0"/>
              <a:t>are given one “Free </a:t>
            </a:r>
            <a:r>
              <a:rPr lang="en-US" sz="3200" dirty="0" smtClean="0"/>
              <a:t>Pass” – Lowest score dropped.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332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Class Participation (P02 – P14)</a:t>
            </a:r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5021" y="1825625"/>
            <a:ext cx="10818779" cy="4672452"/>
          </a:xfrm>
        </p:spPr>
        <p:txBody>
          <a:bodyPr>
            <a:noAutofit/>
          </a:bodyPr>
          <a:lstStyle/>
          <a:p>
            <a:r>
              <a:rPr lang="en-US" sz="3200" dirty="0"/>
              <a:t>Class participation is a measure of engagement during lecture. </a:t>
            </a:r>
            <a:endParaRPr lang="en-US" sz="3200" dirty="0" smtClean="0"/>
          </a:p>
          <a:p>
            <a:r>
              <a:rPr lang="en-US" sz="3200" dirty="0" smtClean="0"/>
              <a:t>A mix </a:t>
            </a:r>
            <a:r>
              <a:rPr lang="en-US" sz="3200" dirty="0"/>
              <a:t>of attendance and interactive activities offered through the </a:t>
            </a:r>
            <a:r>
              <a:rPr lang="en-US" sz="3200" dirty="0" err="1"/>
              <a:t>TopHat</a:t>
            </a:r>
            <a:r>
              <a:rPr lang="en-US" sz="3200" dirty="0"/>
              <a:t> platform.</a:t>
            </a:r>
          </a:p>
          <a:p>
            <a:r>
              <a:rPr lang="en-US" sz="3200" dirty="0" smtClean="0"/>
              <a:t>If </a:t>
            </a:r>
            <a:r>
              <a:rPr lang="en-US" sz="3200" dirty="0"/>
              <a:t>you cannot attend class </a:t>
            </a:r>
            <a:r>
              <a:rPr lang="en-US" sz="3200" i="1" dirty="0"/>
              <a:t>for any reason</a:t>
            </a:r>
            <a:r>
              <a:rPr lang="en-US" sz="3200" dirty="0"/>
              <a:t> you will not receive credit for participation.</a:t>
            </a:r>
          </a:p>
          <a:p>
            <a:r>
              <a:rPr lang="en-US" sz="3200" dirty="0" smtClean="0"/>
              <a:t>Each </a:t>
            </a:r>
            <a:r>
              <a:rPr lang="en-US" sz="3200" dirty="0"/>
              <a:t>week of lecture your participation is evaluated. </a:t>
            </a:r>
            <a:endParaRPr lang="en-US" sz="3200" dirty="0" smtClean="0"/>
          </a:p>
          <a:p>
            <a:r>
              <a:rPr lang="en-US" sz="3200" dirty="0" smtClean="0"/>
              <a:t>5 points. No </a:t>
            </a:r>
            <a:r>
              <a:rPr lang="en-US" sz="3200" dirty="0"/>
              <a:t>partial points will be given. </a:t>
            </a:r>
          </a:p>
          <a:p>
            <a:r>
              <a:rPr lang="en-US" sz="3200" dirty="0"/>
              <a:t>You are given one “Free Pass” which means you may miss one </a:t>
            </a:r>
            <a:r>
              <a:rPr lang="en-US" sz="3200" dirty="0" smtClean="0"/>
              <a:t>without </a:t>
            </a:r>
            <a:r>
              <a:rPr lang="en-US" sz="3200" dirty="0"/>
              <a:t>penalty.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55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In-Class Coding Labs (L02 – L14)</a:t>
            </a:r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6928" y="1690688"/>
            <a:ext cx="11147898" cy="4486275"/>
          </a:xfrm>
        </p:spPr>
        <p:txBody>
          <a:bodyPr>
            <a:noAutofit/>
          </a:bodyPr>
          <a:lstStyle/>
          <a:p>
            <a:r>
              <a:rPr lang="en-US" sz="3200" dirty="0" smtClean="0"/>
              <a:t>An in-class </a:t>
            </a:r>
            <a:r>
              <a:rPr lang="en-US" sz="3200" dirty="0"/>
              <a:t>programming activity. </a:t>
            </a:r>
          </a:p>
          <a:p>
            <a:r>
              <a:rPr lang="en-US" sz="3200" dirty="0"/>
              <a:t>This activity must be completed during the class </a:t>
            </a:r>
            <a:r>
              <a:rPr lang="en-US" sz="3200" dirty="0" smtClean="0"/>
              <a:t>period and will </a:t>
            </a:r>
            <a:r>
              <a:rPr lang="en-US" sz="3200" dirty="0"/>
              <a:t>be checked by a </a:t>
            </a:r>
            <a:r>
              <a:rPr lang="en-US" sz="3200" dirty="0" smtClean="0"/>
              <a:t>grader. </a:t>
            </a:r>
            <a:endParaRPr lang="en-US" sz="3200" dirty="0"/>
          </a:p>
          <a:p>
            <a:r>
              <a:rPr lang="en-US" sz="3200" dirty="0" smtClean="0"/>
              <a:t>If </a:t>
            </a:r>
            <a:r>
              <a:rPr lang="en-US" sz="3200" dirty="0"/>
              <a:t>you are not in class, you will not </a:t>
            </a:r>
            <a:r>
              <a:rPr lang="en-US" sz="3200" dirty="0" smtClean="0"/>
              <a:t>receive </a:t>
            </a:r>
            <a:r>
              <a:rPr lang="en-US" sz="3200" dirty="0"/>
              <a:t>credit for the in-class coding lab.</a:t>
            </a:r>
          </a:p>
          <a:p>
            <a:r>
              <a:rPr lang="en-US" sz="3200" dirty="0" smtClean="0"/>
              <a:t>5 </a:t>
            </a:r>
            <a:r>
              <a:rPr lang="en-US" sz="3200" dirty="0"/>
              <a:t>points for a completed lab</a:t>
            </a:r>
            <a:r>
              <a:rPr lang="en-US" sz="3200" dirty="0" smtClean="0"/>
              <a:t>, no Partial credit.</a:t>
            </a:r>
            <a:endParaRPr lang="en-US" sz="3200" dirty="0"/>
          </a:p>
          <a:p>
            <a:r>
              <a:rPr lang="en-US" sz="3200" dirty="0" smtClean="0"/>
              <a:t>It </a:t>
            </a:r>
            <a:r>
              <a:rPr lang="en-US" sz="3200" dirty="0"/>
              <a:t>is your responsibility to ensure your lab is </a:t>
            </a:r>
            <a:r>
              <a:rPr lang="en-US" sz="3200" dirty="0" smtClean="0"/>
              <a:t>checked.</a:t>
            </a:r>
            <a:endParaRPr lang="en-US" sz="3200" dirty="0"/>
          </a:p>
          <a:p>
            <a:r>
              <a:rPr lang="en-US" sz="3200" dirty="0"/>
              <a:t>You are given one “Free Pass”, meaning you have one incomplete lab without penalty.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99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Homework (H02- H14)</a:t>
            </a:r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4749" y="1825625"/>
            <a:ext cx="11206263" cy="4351338"/>
          </a:xfrm>
        </p:spPr>
        <p:txBody>
          <a:bodyPr>
            <a:noAutofit/>
          </a:bodyPr>
          <a:lstStyle/>
          <a:p>
            <a:r>
              <a:rPr lang="en-US" sz="3200" dirty="0" smtClean="0"/>
              <a:t>Weekly homework. Due 1 week after it is assigned.</a:t>
            </a:r>
          </a:p>
          <a:p>
            <a:r>
              <a:rPr lang="en-US" sz="3200" dirty="0" smtClean="0"/>
              <a:t>Must commit your code to GitHub before class on due date.</a:t>
            </a:r>
          </a:p>
          <a:p>
            <a:r>
              <a:rPr lang="en-US" sz="3200" dirty="0" smtClean="0"/>
              <a:t>A evaluator will </a:t>
            </a:r>
            <a:r>
              <a:rPr lang="en-US" sz="3200" dirty="0"/>
              <a:t>check ONE of your assigned </a:t>
            </a:r>
            <a:r>
              <a:rPr lang="en-US" sz="3200" dirty="0" smtClean="0"/>
              <a:t>homework </a:t>
            </a:r>
            <a:r>
              <a:rPr lang="en-US" sz="3200" dirty="0"/>
              <a:t>at random in the beginning of class.</a:t>
            </a:r>
          </a:p>
          <a:p>
            <a:r>
              <a:rPr lang="en-US" sz="3200" dirty="0" smtClean="0"/>
              <a:t>You </a:t>
            </a:r>
            <a:r>
              <a:rPr lang="en-US" sz="3200" dirty="0"/>
              <a:t>will know your </a:t>
            </a:r>
            <a:r>
              <a:rPr lang="en-US" sz="3200" dirty="0" smtClean="0"/>
              <a:t>evaluation at </a:t>
            </a:r>
            <a:r>
              <a:rPr lang="en-US" sz="3200" dirty="0"/>
              <a:t>the time your homework is </a:t>
            </a:r>
            <a:r>
              <a:rPr lang="en-US" sz="3200" dirty="0" smtClean="0"/>
              <a:t>checked, pending verification of what on GitHub. </a:t>
            </a:r>
            <a:endParaRPr lang="en-US" sz="3200" dirty="0"/>
          </a:p>
          <a:p>
            <a:r>
              <a:rPr lang="en-US" sz="3200" dirty="0"/>
              <a:t>You are given one “Free Pass”, meaning your lowest homework score is dropped.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098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Homework: How In-Class Grading Works</a:t>
            </a:r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4749" y="1540932"/>
            <a:ext cx="11206263" cy="4885267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Professor asks you: Does it work? Then you execute it.</a:t>
            </a:r>
          </a:p>
          <a:p>
            <a:r>
              <a:rPr lang="en-US" sz="3200" dirty="0" smtClean="0"/>
              <a:t>Then professor asks you to explain a part of your code.</a:t>
            </a:r>
          </a:p>
          <a:p>
            <a:r>
              <a:rPr lang="en-US" sz="3200" dirty="0" smtClean="0"/>
              <a:t>You are graded on the “Stack Scale”: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Attempted on time? </a:t>
            </a:r>
            <a:r>
              <a:rPr lang="en-US" sz="2800" dirty="0"/>
              <a:t>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And Does it execute?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And Does it solve the intended problem? + 1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And Was it explained?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And </a:t>
            </a:r>
            <a:r>
              <a:rPr lang="en-US" sz="2800" dirty="0"/>
              <a:t>It is well written? + </a:t>
            </a:r>
            <a:r>
              <a:rPr lang="en-US" sz="2800" dirty="0" smtClean="0"/>
              <a:t>1  (Variable names make sense, no unnecessary code)</a:t>
            </a:r>
          </a:p>
          <a:p>
            <a:pPr marL="457200" lvl="1" indent="0">
              <a:buNone/>
            </a:pPr>
            <a:r>
              <a:rPr lang="en-US" sz="2800" dirty="0" smtClean="0"/>
              <a:t>Code evaluated must match what was checked-in to GitHub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095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8485" y="365125"/>
            <a:ext cx="10585315" cy="2241888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Grading </a:t>
            </a:r>
            <a:br>
              <a:rPr lang="en-US" sz="5400" dirty="0" smtClean="0">
                <a:solidFill>
                  <a:srgbClr val="00B0F0"/>
                </a:solidFill>
              </a:rPr>
            </a:br>
            <a:r>
              <a:rPr lang="en-US" sz="5400" dirty="0" smtClean="0">
                <a:solidFill>
                  <a:srgbClr val="00B0F0"/>
                </a:solidFill>
              </a:rPr>
              <a:t>Scale</a:t>
            </a:r>
            <a:endParaRPr lang="en-US" sz="5400" dirty="0">
              <a:solidFill>
                <a:srgbClr val="00B0F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8536" y="365124"/>
            <a:ext cx="7636213" cy="631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1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The 5 "No's"</a:t>
            </a:r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4749" y="1802921"/>
            <a:ext cx="11206263" cy="437404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i="1" dirty="0"/>
              <a:t>No excused absences.</a:t>
            </a:r>
            <a:r>
              <a:rPr lang="en-US" sz="4000" dirty="0"/>
              <a:t> </a:t>
            </a:r>
            <a:endParaRPr lang="en-US" sz="4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000" i="1" dirty="0" smtClean="0"/>
              <a:t>No </a:t>
            </a:r>
            <a:r>
              <a:rPr lang="en-US" sz="4000" i="1" dirty="0"/>
              <a:t>late work.</a:t>
            </a:r>
            <a:r>
              <a:rPr lang="en-US" sz="40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i="1" dirty="0"/>
              <a:t>No make-up exams.</a:t>
            </a:r>
            <a:r>
              <a:rPr lang="en-US" sz="40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i="1" dirty="0"/>
              <a:t>No extra credit.</a:t>
            </a:r>
            <a:r>
              <a:rPr lang="en-US" sz="40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i="1" dirty="0"/>
              <a:t>No rounding up final grades.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346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Honor Code &amp; Academic Integrity</a:t>
            </a:r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4749" y="1802920"/>
            <a:ext cx="11206263" cy="4589253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My work is my own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I will not share answers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I will not </a:t>
            </a:r>
            <a:r>
              <a:rPr lang="en-US" sz="4000" dirty="0" smtClean="0"/>
              <a:t>misrepresent </a:t>
            </a:r>
            <a:r>
              <a:rPr lang="en-US" sz="4000" dirty="0" smtClean="0"/>
              <a:t>my ability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I will give credit &amp; attribute sources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I accept the consequences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b="1" dirty="0" smtClean="0"/>
              <a:t>When in doubt. Ask!</a:t>
            </a:r>
            <a:endParaRPr lang="en-US" sz="4000" b="1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1762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65932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Course</a:t>
            </a:r>
            <a:br>
              <a:rPr lang="en-US" sz="5400" dirty="0" smtClean="0">
                <a:solidFill>
                  <a:srgbClr val="00B0F0"/>
                </a:solidFill>
              </a:rPr>
            </a:br>
            <a:r>
              <a:rPr lang="en-US" sz="5400" dirty="0" smtClean="0">
                <a:solidFill>
                  <a:srgbClr val="00B0F0"/>
                </a:solidFill>
              </a:rPr>
              <a:t>Calendar</a:t>
            </a:r>
            <a:endParaRPr lang="en-US" sz="5400" dirty="0">
              <a:solidFill>
                <a:srgbClr val="00B0F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088" y="0"/>
            <a:ext cx="6088912" cy="687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5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How IST256 Works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090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Meet The Team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http</a:t>
            </a:r>
            <a:r>
              <a:rPr lang="en-US" sz="3200" dirty="0" smtClean="0">
                <a:hlinkClick r:id="rId2"/>
              </a:rPr>
              <a:t>://ist256.syr.edu/staff/</a:t>
            </a:r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1061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92D050"/>
                </a:solidFill>
              </a:rPr>
              <a:t>The Course is Divided </a:t>
            </a:r>
            <a:r>
              <a:rPr lang="en-US" sz="5400" dirty="0">
                <a:solidFill>
                  <a:srgbClr val="92D050"/>
                </a:solidFill>
              </a:rPr>
              <a:t>I</a:t>
            </a:r>
            <a:r>
              <a:rPr lang="en-US" sz="5400" dirty="0" smtClean="0">
                <a:solidFill>
                  <a:srgbClr val="92D050"/>
                </a:solidFill>
              </a:rPr>
              <a:t>nto Teams</a:t>
            </a:r>
            <a:endParaRPr lang="en-US" sz="5400" dirty="0">
              <a:solidFill>
                <a:srgbClr val="92D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Each of you is assigned a </a:t>
            </a:r>
            <a:r>
              <a:rPr lang="en-US" sz="3200" b="1" dirty="0" smtClean="0"/>
              <a:t>Team Instructor</a:t>
            </a:r>
            <a:r>
              <a:rPr lang="en-US" sz="3200" dirty="0" smtClean="0"/>
              <a:t> and a </a:t>
            </a:r>
            <a:r>
              <a:rPr lang="en-US" sz="3200" b="1" dirty="0" smtClean="0"/>
              <a:t>Team Mike</a:t>
            </a:r>
            <a:r>
              <a:rPr lang="en-US" sz="3200" dirty="0" smtClean="0"/>
              <a:t> group Letter.</a:t>
            </a:r>
          </a:p>
          <a:p>
            <a:r>
              <a:rPr lang="en-US" sz="3200" dirty="0" smtClean="0"/>
              <a:t>Check these in Blackboard under </a:t>
            </a:r>
            <a:r>
              <a:rPr lang="en-US" sz="3200" b="1" dirty="0" smtClean="0"/>
              <a:t>My Grades</a:t>
            </a:r>
            <a:endParaRPr lang="en-US" sz="3200" dirty="0" smtClean="0"/>
          </a:p>
          <a:p>
            <a:r>
              <a:rPr lang="en-US" sz="3200" dirty="0" smtClean="0"/>
              <a:t>On Lecture Days, sit wherever you like.</a:t>
            </a:r>
          </a:p>
          <a:p>
            <a:r>
              <a:rPr lang="en-US" sz="3200" dirty="0" smtClean="0"/>
              <a:t>On Programming Days (Friday) you sit with your team.</a:t>
            </a:r>
          </a:p>
          <a:p>
            <a:r>
              <a:rPr lang="en-US" sz="3200" dirty="0" smtClean="0"/>
              <a:t>…Unless you’re on </a:t>
            </a:r>
            <a:r>
              <a:rPr lang="en-US" sz="3200" b="1" dirty="0" smtClean="0"/>
              <a:t>Team Mike</a:t>
            </a:r>
            <a:r>
              <a:rPr lang="en-US" sz="3200" dirty="0" smtClean="0"/>
              <a:t> that week, of course.</a:t>
            </a:r>
          </a:p>
          <a:p>
            <a:r>
              <a:rPr lang="en-US" sz="3200" dirty="0" smtClean="0"/>
              <a:t>More on this Friday.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4190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92D050"/>
                </a:solidFill>
              </a:rPr>
              <a:t>Course Chat: </a:t>
            </a:r>
            <a:endParaRPr lang="en-US" sz="5400" dirty="0">
              <a:solidFill>
                <a:srgbClr val="92D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642230" cy="43513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Ask Questions in Class, a Moderator brings them up during lecture</a:t>
            </a:r>
          </a:p>
          <a:p>
            <a:r>
              <a:rPr lang="en-US" sz="3600" dirty="0" smtClean="0"/>
              <a:t> Ask questions, and discuss outside of class, too. </a:t>
            </a:r>
          </a:p>
          <a:p>
            <a:r>
              <a:rPr lang="en-US" sz="3600" dirty="0" smtClean="0"/>
              <a:t>Supports Web,</a:t>
            </a:r>
            <a:br>
              <a:rPr lang="en-US" sz="3600" dirty="0" smtClean="0"/>
            </a:br>
            <a:r>
              <a:rPr lang="en-US" sz="3600" dirty="0" smtClean="0"/>
              <a:t>iPhone &amp;</a:t>
            </a:r>
            <a:r>
              <a:rPr lang="en-US" sz="3600" dirty="0"/>
              <a:t> </a:t>
            </a:r>
            <a:r>
              <a:rPr lang="en-US" sz="3600" dirty="0" smtClean="0"/>
              <a:t>Android</a:t>
            </a:r>
          </a:p>
          <a:p>
            <a:endParaRPr lang="en-US" sz="36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44615" y="4322092"/>
            <a:ext cx="6447385" cy="25359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337" y="503610"/>
            <a:ext cx="2229478" cy="95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0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92D050"/>
                </a:solidFill>
              </a:rPr>
              <a:t>Our Weekly Routine</a:t>
            </a:r>
            <a:endParaRPr lang="en-US" sz="5400" dirty="0">
              <a:solidFill>
                <a:srgbClr val="92D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Before Class On Wednesday:</a:t>
            </a:r>
          </a:p>
          <a:p>
            <a:pPr lvl="1"/>
            <a:r>
              <a:rPr lang="en-US" sz="2800" dirty="0" smtClean="0"/>
              <a:t>Complete assigned readings</a:t>
            </a:r>
          </a:p>
          <a:p>
            <a:pPr lvl="1"/>
            <a:r>
              <a:rPr lang="en-US" sz="2800" dirty="0" smtClean="0"/>
              <a:t>Complete Diagnostic Quiz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In-Class Wednesday:</a:t>
            </a:r>
          </a:p>
          <a:p>
            <a:pPr lvl="1"/>
            <a:r>
              <a:rPr lang="en-US" sz="2800" dirty="0" smtClean="0"/>
              <a:t>Lecture w/</a:t>
            </a:r>
            <a:r>
              <a:rPr lang="en-US" sz="2800" dirty="0" err="1" smtClean="0"/>
              <a:t>TopHat</a:t>
            </a:r>
            <a:r>
              <a:rPr lang="en-US" sz="2800" dirty="0" smtClean="0"/>
              <a:t> for Engagement</a:t>
            </a:r>
          </a:p>
          <a:p>
            <a:pPr lvl="1"/>
            <a:r>
              <a:rPr lang="en-US" sz="2800" dirty="0" smtClean="0"/>
              <a:t>Watch Me Code Demos</a:t>
            </a:r>
          </a:p>
          <a:p>
            <a:pPr lvl="1"/>
            <a:r>
              <a:rPr lang="en-US" sz="2800" dirty="0" smtClean="0"/>
              <a:t>End To End Examples</a:t>
            </a:r>
          </a:p>
          <a:p>
            <a:pPr lvl="1"/>
            <a:r>
              <a:rPr lang="en-US" sz="2800" dirty="0" smtClean="0">
                <a:solidFill>
                  <a:srgbClr val="0070C0"/>
                </a:solidFill>
              </a:rPr>
              <a:t>Sit where you want!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09681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Before Class On Friday:</a:t>
            </a:r>
          </a:p>
          <a:p>
            <a:pPr lvl="1"/>
            <a:r>
              <a:rPr lang="en-US" sz="2800" dirty="0" smtClean="0"/>
              <a:t>Complete last week's homework, commit it to GitHub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In-Class Friday:</a:t>
            </a:r>
          </a:p>
          <a:p>
            <a:pPr lvl="1"/>
            <a:r>
              <a:rPr lang="en-US" sz="2800" dirty="0" smtClean="0"/>
              <a:t>Check 1 random HW.</a:t>
            </a:r>
          </a:p>
          <a:p>
            <a:pPr lvl="1"/>
            <a:r>
              <a:rPr lang="en-US" sz="2800" dirty="0" smtClean="0"/>
              <a:t>Complete In-Class Coding Lab, checked in Class.</a:t>
            </a:r>
          </a:p>
          <a:p>
            <a:pPr lvl="1"/>
            <a:r>
              <a:rPr lang="en-US" sz="2800" dirty="0" smtClean="0"/>
              <a:t>Start homework. </a:t>
            </a:r>
          </a:p>
          <a:p>
            <a:pPr lvl="1"/>
            <a:r>
              <a:rPr lang="en-US" sz="2800" dirty="0" smtClean="0">
                <a:solidFill>
                  <a:srgbClr val="0070C0"/>
                </a:solidFill>
              </a:rPr>
              <a:t>Sit with your Team!</a:t>
            </a:r>
          </a:p>
        </p:txBody>
      </p:sp>
    </p:spTree>
    <p:extLst>
      <p:ext uri="{BB962C8B-B14F-4D97-AF65-F5344CB8AC3E}">
        <p14:creationId xmlns:p14="http://schemas.microsoft.com/office/powerpoint/2010/main" val="4213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92D050"/>
                </a:solidFill>
              </a:rPr>
              <a:t>Our Weekly Routine </a:t>
            </a:r>
            <a:r>
              <a:rPr lang="en-US" sz="5400" dirty="0" smtClean="0"/>
              <a:t>– </a:t>
            </a:r>
            <a:r>
              <a:rPr lang="en-US" sz="5400" dirty="0" smtClean="0">
                <a:solidFill>
                  <a:srgbClr val="FF0000"/>
                </a:solidFill>
              </a:rPr>
              <a:t>Exam Weeks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Before Class On Wednesday:</a:t>
            </a:r>
          </a:p>
          <a:p>
            <a:pPr lvl="1"/>
            <a:r>
              <a:rPr lang="en-US" sz="2800" dirty="0" smtClean="0"/>
              <a:t>Complete assigned readings</a:t>
            </a:r>
          </a:p>
          <a:p>
            <a:pPr lvl="1"/>
            <a:r>
              <a:rPr lang="en-US" sz="2800" dirty="0" smtClean="0"/>
              <a:t>Complete Diagnostic Quiz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In-Class Wednesday:</a:t>
            </a:r>
          </a:p>
          <a:p>
            <a:pPr lvl="1"/>
            <a:r>
              <a:rPr lang="en-US" sz="2800" dirty="0" smtClean="0"/>
              <a:t>Lecture w/</a:t>
            </a:r>
            <a:r>
              <a:rPr lang="en-US" sz="2800" dirty="0" err="1" smtClean="0"/>
              <a:t>TopHat</a:t>
            </a:r>
            <a:r>
              <a:rPr lang="en-US" sz="2800" dirty="0" smtClean="0"/>
              <a:t> for Engagement</a:t>
            </a:r>
          </a:p>
          <a:p>
            <a:pPr lvl="1"/>
            <a:r>
              <a:rPr lang="en-US" sz="2800" dirty="0" smtClean="0"/>
              <a:t>Watch Me Code Demos</a:t>
            </a:r>
          </a:p>
          <a:p>
            <a:pPr lvl="1"/>
            <a:r>
              <a:rPr lang="en-US" sz="2800" dirty="0" smtClean="0"/>
              <a:t>End To End Examples</a:t>
            </a:r>
          </a:p>
          <a:p>
            <a:pPr lvl="1"/>
            <a:r>
              <a:rPr lang="en-US" sz="2800" dirty="0">
                <a:solidFill>
                  <a:srgbClr val="0070C0"/>
                </a:solidFill>
              </a:rPr>
              <a:t>Sit where you want!</a:t>
            </a:r>
          </a:p>
          <a:p>
            <a:pPr lvl="1"/>
            <a:endParaRPr lang="en-US" sz="28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877101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Before Class On Friday:</a:t>
            </a:r>
          </a:p>
          <a:p>
            <a:pPr lvl="1"/>
            <a:r>
              <a:rPr lang="en-US" sz="2800" dirty="0" smtClean="0"/>
              <a:t>Complete last week's homework, commit it to GitHub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In-Class Friday: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Exam (30 Minutes)</a:t>
            </a:r>
          </a:p>
          <a:p>
            <a:pPr lvl="1"/>
            <a:r>
              <a:rPr lang="en-US" sz="2800" dirty="0" smtClean="0"/>
              <a:t>Complete In-Class Coding Lab, checked in Class.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Homework check outside class on GitHub.</a:t>
            </a:r>
          </a:p>
          <a:p>
            <a:pPr lvl="1"/>
            <a:r>
              <a:rPr lang="en-US" sz="2800" dirty="0">
                <a:solidFill>
                  <a:srgbClr val="0070C0"/>
                </a:solidFill>
              </a:rPr>
              <a:t>Sit </a:t>
            </a:r>
            <a:r>
              <a:rPr lang="en-US" sz="2800" dirty="0" smtClean="0">
                <a:solidFill>
                  <a:srgbClr val="0070C0"/>
                </a:solidFill>
              </a:rPr>
              <a:t>with your team!</a:t>
            </a:r>
            <a:endParaRPr lang="en-US" sz="2800" dirty="0">
              <a:solidFill>
                <a:srgbClr val="0070C0"/>
              </a:solidFill>
            </a:endParaRPr>
          </a:p>
          <a:p>
            <a:pPr lvl="1"/>
            <a:endParaRPr lang="en-US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05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FF"/>
                </a:solidFill>
              </a:rPr>
              <a:t>3 Things To Do Before Next Class</a:t>
            </a: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973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00FF"/>
                </a:solidFill>
              </a:rPr>
              <a:t>1. Activate Your </a:t>
            </a:r>
            <a:r>
              <a:rPr lang="en-US" sz="5400" dirty="0" err="1" smtClean="0">
                <a:solidFill>
                  <a:srgbClr val="FF00FF"/>
                </a:solidFill>
              </a:rPr>
              <a:t>Zybook</a:t>
            </a:r>
            <a:endParaRPr lang="en-US" sz="5400" dirty="0">
              <a:solidFill>
                <a:srgbClr val="FF00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6364857" cy="4351338"/>
          </a:xfrm>
        </p:spPr>
        <p:txBody>
          <a:bodyPr/>
          <a:lstStyle/>
          <a:p>
            <a:r>
              <a:rPr lang="en-US" dirty="0"/>
              <a:t>Go to: </a:t>
            </a:r>
            <a:r>
              <a:rPr lang="en-US" dirty="0">
                <a:hlinkClick r:id="rId2"/>
              </a:rPr>
              <a:t>https://zybooks.zyante.com/</a:t>
            </a:r>
            <a:endParaRPr lang="en-US" dirty="0"/>
          </a:p>
          <a:p>
            <a:r>
              <a:rPr lang="en-US" dirty="0"/>
              <a:t>Create Your Account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>Use your </a:t>
            </a:r>
            <a:r>
              <a:rPr lang="en-US" b="1" dirty="0" smtClean="0">
                <a:solidFill>
                  <a:srgbClr val="FFFF00"/>
                </a:solidFill>
              </a:rPr>
              <a:t>@</a:t>
            </a:r>
            <a:r>
              <a:rPr lang="en-US" b="1" dirty="0">
                <a:solidFill>
                  <a:srgbClr val="FFFF00"/>
                </a:solidFill>
              </a:rPr>
              <a:t>syr.edu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email address.</a:t>
            </a:r>
          </a:p>
          <a:p>
            <a:r>
              <a:rPr lang="en-US" dirty="0" smtClean="0"/>
              <a:t>Code: </a:t>
            </a:r>
            <a:r>
              <a:rPr lang="en-US" b="1" dirty="0" smtClean="0">
                <a:solidFill>
                  <a:srgbClr val="FFFF00"/>
                </a:solidFill>
              </a:rPr>
              <a:t>SYRIST256FudgeSpring2017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You can purchase the </a:t>
            </a:r>
            <a:r>
              <a:rPr lang="en-US" dirty="0" err="1"/>
              <a:t>Zybook</a:t>
            </a:r>
            <a:r>
              <a:rPr lang="en-US" dirty="0"/>
              <a:t> online with a credit card, or purchase through the bookstore and </a:t>
            </a:r>
            <a:r>
              <a:rPr lang="en-US" dirty="0" smtClean="0"/>
              <a:t>receive </a:t>
            </a:r>
            <a:r>
              <a:rPr lang="en-US" dirty="0"/>
              <a:t>a access code.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761" y="1690688"/>
            <a:ext cx="4257522" cy="401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8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00FF"/>
                </a:solidFill>
              </a:rPr>
              <a:t>2. Activate Your </a:t>
            </a:r>
            <a:r>
              <a:rPr lang="en-US" sz="5400" dirty="0" err="1" smtClean="0">
                <a:solidFill>
                  <a:srgbClr val="FF00FF"/>
                </a:solidFill>
              </a:rPr>
              <a:t>TopHat</a:t>
            </a:r>
            <a:r>
              <a:rPr lang="en-US" sz="5400" dirty="0" smtClean="0">
                <a:solidFill>
                  <a:srgbClr val="FF00FF"/>
                </a:solidFill>
              </a:rPr>
              <a:t> Account</a:t>
            </a:r>
            <a:endParaRPr lang="en-US" sz="5400" dirty="0">
              <a:solidFill>
                <a:srgbClr val="FF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315756" cy="274637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Sign up as a </a:t>
            </a:r>
            <a:r>
              <a:rPr lang="en-US" sz="3200" dirty="0" smtClean="0">
                <a:solidFill>
                  <a:srgbClr val="FFFF00"/>
                </a:solidFill>
              </a:rPr>
              <a:t>student</a:t>
            </a:r>
            <a:r>
              <a:rPr lang="en-US" sz="3200" dirty="0" smtClean="0"/>
              <a:t> at: </a:t>
            </a:r>
            <a:r>
              <a:rPr lang="en-US" sz="3200" dirty="0" smtClean="0">
                <a:hlinkClick r:id="rId2"/>
              </a:rPr>
              <a:t>https</a:t>
            </a:r>
            <a:r>
              <a:rPr lang="en-US" sz="3200" dirty="0">
                <a:hlinkClick r:id="rId2"/>
              </a:rPr>
              <a:t>://</a:t>
            </a:r>
            <a:r>
              <a:rPr lang="en-US" sz="3200" dirty="0" smtClean="0">
                <a:hlinkClick r:id="rId2"/>
              </a:rPr>
              <a:t>tophat.com/</a:t>
            </a:r>
            <a:endParaRPr lang="en-US" sz="3200" dirty="0" smtClean="0"/>
          </a:p>
          <a:p>
            <a:r>
              <a:rPr lang="en-US" sz="3200" dirty="0" smtClean="0"/>
              <a:t>Enter </a:t>
            </a:r>
            <a:r>
              <a:rPr lang="en-US" sz="3200" dirty="0"/>
              <a:t>join code </a:t>
            </a:r>
            <a:r>
              <a:rPr lang="en-US" sz="3200" b="1" dirty="0">
                <a:solidFill>
                  <a:srgbClr val="FFFF00"/>
                </a:solidFill>
              </a:rPr>
              <a:t>148039</a:t>
            </a:r>
            <a:endParaRPr lang="en-US" sz="3200" dirty="0">
              <a:solidFill>
                <a:srgbClr val="FFFF00"/>
              </a:solidFill>
            </a:endParaRPr>
          </a:p>
          <a:p>
            <a:r>
              <a:rPr lang="en-US" sz="3200" dirty="0"/>
              <a:t>Follow the remaining on-screen prompts</a:t>
            </a:r>
          </a:p>
          <a:p>
            <a:r>
              <a:rPr lang="en-US" sz="3200" dirty="0"/>
              <a:t>At some point you will have to purchase a subscription. This must be done with a credit card or through the bookstore. </a:t>
            </a:r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151" y="4969761"/>
            <a:ext cx="7232007" cy="13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00FF"/>
                </a:solidFill>
              </a:rPr>
              <a:t>3</a:t>
            </a:r>
            <a:r>
              <a:rPr lang="en-US" sz="5400" dirty="0" smtClean="0">
                <a:solidFill>
                  <a:srgbClr val="FF00FF"/>
                </a:solidFill>
              </a:rPr>
              <a:t>. Setup your Laptop</a:t>
            </a:r>
            <a:endParaRPr lang="en-US" sz="5400" dirty="0">
              <a:solidFill>
                <a:srgbClr val="FF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8944156" cy="458380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Follow the </a:t>
            </a:r>
            <a:r>
              <a:rPr lang="en-US" sz="3600" dirty="0"/>
              <a:t>instruction at </a:t>
            </a:r>
            <a:r>
              <a:rPr lang="en-US" sz="3600" dirty="0">
                <a:hlinkClick r:id="rId2"/>
              </a:rPr>
              <a:t>http://ist256.syr.edu/content/setup</a:t>
            </a:r>
            <a:r>
              <a:rPr lang="en-US" sz="3600" dirty="0" smtClean="0">
                <a:hlinkClick r:id="rId2"/>
              </a:rPr>
              <a:t>/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You need your laptop ready, </a:t>
            </a:r>
            <a:br>
              <a:rPr lang="en-US" sz="3600" dirty="0" smtClean="0"/>
            </a:br>
            <a:r>
              <a:rPr lang="en-US" sz="3600" dirty="0" smtClean="0"/>
              <a:t>we start coding next week.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912" y="3226279"/>
            <a:ext cx="5459837" cy="318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6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C000"/>
                </a:solidFill>
              </a:rPr>
              <a:t>Agenda For Next Class</a:t>
            </a:r>
            <a:endParaRPr lang="en-US" sz="5400" dirty="0">
              <a:solidFill>
                <a:srgbClr val="FFC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Let's Talk teams. Meet and Greet!</a:t>
            </a:r>
          </a:p>
          <a:p>
            <a:r>
              <a:rPr lang="en-US" sz="4000" dirty="0" smtClean="0"/>
              <a:t>Weekly Opening Slide</a:t>
            </a:r>
          </a:p>
          <a:p>
            <a:r>
              <a:rPr lang="en-US" sz="4000" dirty="0" smtClean="0"/>
              <a:t>Show "What The Prof Sees" in </a:t>
            </a:r>
            <a:r>
              <a:rPr lang="en-US" sz="4000" dirty="0" err="1" smtClean="0"/>
              <a:t>Zybooks</a:t>
            </a:r>
            <a:r>
              <a:rPr lang="en-US" sz="4000" dirty="0" smtClean="0"/>
              <a:t>.</a:t>
            </a:r>
          </a:p>
          <a:p>
            <a:r>
              <a:rPr lang="en-US" sz="4000" dirty="0" smtClean="0"/>
              <a:t>Play Around with </a:t>
            </a:r>
            <a:r>
              <a:rPr lang="en-US" sz="4000" dirty="0" err="1" smtClean="0"/>
              <a:t>TopHat</a:t>
            </a:r>
            <a:r>
              <a:rPr lang="en-US" sz="4000" dirty="0" smtClean="0"/>
              <a:t> &amp; Gitter.im </a:t>
            </a:r>
          </a:p>
          <a:p>
            <a:r>
              <a:rPr lang="en-US" sz="4000" smtClean="0"/>
              <a:t>Open </a:t>
            </a:r>
            <a:r>
              <a:rPr lang="en-US" sz="4000" dirty="0" smtClean="0"/>
              <a:t>Q&amp;A and Support to make sure you're ready to code next week!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5814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solidFill>
                  <a:srgbClr val="FFC000"/>
                </a:solidFill>
              </a:rPr>
              <a:t>Thank You!</a:t>
            </a:r>
            <a:endParaRPr lang="en-US" sz="8000" dirty="0">
              <a:solidFill>
                <a:srgbClr val="FFC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IST256 Spring 2017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2290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Goals of This Course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91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We Want You Become a 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"Modern Programmer"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algn="ctr"/>
            <a:r>
              <a:rPr lang="en-US" dirty="0">
                <a:solidFill>
                  <a:srgbClr val="FFFF00"/>
                </a:solidFill>
              </a:rPr>
              <a:t>To program in the Python computer programming language.</a:t>
            </a:r>
          </a:p>
        </p:txBody>
      </p:sp>
      <p:pic>
        <p:nvPicPr>
          <p:cNvPr id="8" name="Picture 2" descr="Image result for learn to program mem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422" y="1874404"/>
            <a:ext cx="5838286" cy="486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80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algn="ctr"/>
            <a:r>
              <a:rPr lang="en-US" dirty="0">
                <a:solidFill>
                  <a:srgbClr val="FFFF00"/>
                </a:solidFill>
              </a:rPr>
              <a:t>To solve complex real-world, data-oriented problems by writing code.</a:t>
            </a:r>
          </a:p>
        </p:txBody>
      </p:sp>
      <p:pic>
        <p:nvPicPr>
          <p:cNvPr id="3076" name="Picture 4" descr="MY CODE DOESN'T WORK, I HAVE NO IDEA WHY MY CODE WORKS, I HAVE NO IDEA WHY - MY CODE DOESN'T WORK, I HAVE NO IDEA WHY MY CODE WORKS, I HAVE NO IDEA WHY  Programm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334" y="1816998"/>
            <a:ext cx="6345116" cy="484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60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To read, write and discuss code and documentation with confidence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098" name="Picture 2" descr="I deal with the customers so the engineers don't have to I'm a people person dammit! - I deal with the customers so the engineers don't have to I'm a people person dammit!  Tom Office Spa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057" y="1690688"/>
            <a:ext cx="4649278" cy="495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68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To code in teams, collaborate with others and manage your source code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122" name="Picture 2" descr="Developer vs  Tester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983" y="1880723"/>
            <a:ext cx="6500002" cy="481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70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1707</TotalTime>
  <Words>1235</Words>
  <Application>Microsoft Office PowerPoint</Application>
  <PresentationFormat>Widescreen</PresentationFormat>
  <Paragraphs>171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IST256 : Applications Programming for Information Systems</vt:lpstr>
      <vt:lpstr>Agenda</vt:lpstr>
      <vt:lpstr>Meet The Team</vt:lpstr>
      <vt:lpstr>Goals of This Course</vt:lpstr>
      <vt:lpstr>We Want You Become a  "Modern Programmer"</vt:lpstr>
      <vt:lpstr>To program in the Python computer programming language.</vt:lpstr>
      <vt:lpstr>To solve complex real-world, data-oriented problems by writing code.</vt:lpstr>
      <vt:lpstr>To read, write and discuss code and documentation with confidence.</vt:lpstr>
      <vt:lpstr>To code in teams, collaborate with others and manage your source code.</vt:lpstr>
      <vt:lpstr>The skills necessary to acquire new programming knowledge independently.</vt:lpstr>
      <vt:lpstr>Why Learn To Program?</vt:lpstr>
      <vt:lpstr>Course Website Quick Tour</vt:lpstr>
      <vt:lpstr>Let's Go Over The Syllabus!</vt:lpstr>
      <vt:lpstr>Textbooks</vt:lpstr>
      <vt:lpstr>This Class Is BYOD</vt:lpstr>
      <vt:lpstr>Methods of Evaluation</vt:lpstr>
      <vt:lpstr>Exams (E1, E2, E3)</vt:lpstr>
      <vt:lpstr>Project (PRJ)</vt:lpstr>
      <vt:lpstr>Demo Day!</vt:lpstr>
      <vt:lpstr>Diagnostic Quizzes (Q02 – Q14)</vt:lpstr>
      <vt:lpstr>Class Participation (P02 – P14)</vt:lpstr>
      <vt:lpstr>In-Class Coding Labs (L02 – L14)</vt:lpstr>
      <vt:lpstr>Homework (H02- H14)</vt:lpstr>
      <vt:lpstr>Homework: How In-Class Grading Works</vt:lpstr>
      <vt:lpstr>Grading  Scale</vt:lpstr>
      <vt:lpstr>The 5 "No's"</vt:lpstr>
      <vt:lpstr>Honor Code &amp; Academic Integrity</vt:lpstr>
      <vt:lpstr>Course Calendar</vt:lpstr>
      <vt:lpstr>How IST256 Works</vt:lpstr>
      <vt:lpstr>The Course is Divided Into Teams</vt:lpstr>
      <vt:lpstr>Course Chat: </vt:lpstr>
      <vt:lpstr>Our Weekly Routine</vt:lpstr>
      <vt:lpstr>Our Weekly Routine – Exam Weeks</vt:lpstr>
      <vt:lpstr>3 Things To Do Before Next Class</vt:lpstr>
      <vt:lpstr>1. Activate Your Zybook</vt:lpstr>
      <vt:lpstr>2. Activate Your TopHat Account</vt:lpstr>
      <vt:lpstr>3. Setup your Laptop</vt:lpstr>
      <vt:lpstr>Agenda For Next Class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Fudge</dc:creator>
  <cp:lastModifiedBy>Michael A Fudge Jr</cp:lastModifiedBy>
  <cp:revision>110</cp:revision>
  <dcterms:created xsi:type="dcterms:W3CDTF">2016-08-29T17:53:43Z</dcterms:created>
  <dcterms:modified xsi:type="dcterms:W3CDTF">2017-01-18T18:10:38Z</dcterms:modified>
</cp:coreProperties>
</file>