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14" r:id="rId2"/>
    <p:sldId id="298" r:id="rId3"/>
    <p:sldId id="338" r:id="rId4"/>
    <p:sldId id="313" r:id="rId5"/>
    <p:sldId id="343" r:id="rId6"/>
    <p:sldId id="344" r:id="rId7"/>
    <p:sldId id="345" r:id="rId8"/>
    <p:sldId id="348" r:id="rId9"/>
    <p:sldId id="349" r:id="rId10"/>
    <p:sldId id="350" r:id="rId11"/>
    <p:sldId id="352" r:id="rId12"/>
    <p:sldId id="374" r:id="rId13"/>
    <p:sldId id="322" r:id="rId14"/>
    <p:sldId id="367" r:id="rId15"/>
    <p:sldId id="351" r:id="rId16"/>
    <p:sldId id="355" r:id="rId17"/>
    <p:sldId id="354" r:id="rId18"/>
    <p:sldId id="358" r:id="rId19"/>
    <p:sldId id="356" r:id="rId20"/>
    <p:sldId id="359" r:id="rId21"/>
    <p:sldId id="360" r:id="rId22"/>
    <p:sldId id="361" r:id="rId23"/>
    <p:sldId id="375" r:id="rId24"/>
    <p:sldId id="362" r:id="rId25"/>
    <p:sldId id="363" r:id="rId26"/>
    <p:sldId id="364" r:id="rId27"/>
    <p:sldId id="366" r:id="rId28"/>
    <p:sldId id="324" r:id="rId29"/>
    <p:sldId id="337" r:id="rId30"/>
    <p:sldId id="332" r:id="rId31"/>
    <p:sldId id="325" r:id="rId32"/>
    <p:sldId id="328" r:id="rId33"/>
    <p:sldId id="327" r:id="rId34"/>
    <p:sldId id="369" r:id="rId35"/>
    <p:sldId id="373" r:id="rId36"/>
    <p:sldId id="376" r:id="rId37"/>
    <p:sldId id="372" r:id="rId38"/>
    <p:sldId id="33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BWk4nw44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syr.edu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Ss4yC1TJg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zybooks.zyant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ist256.syr.edu/content/setup/#clone-the-github-repository-from-github-classroom" TargetMode="External"/><Relationship Id="rId3" Type="http://schemas.openxmlformats.org/officeDocument/2006/relationships/hyperlink" Target="http://ist256.syr.edu/content/setup/#before-you-begin" TargetMode="External"/><Relationship Id="rId7" Type="http://schemas.openxmlformats.org/officeDocument/2006/relationships/hyperlink" Target="http://ist256.syr.edu/content/setup/#signup-for-a-github-account" TargetMode="External"/><Relationship Id="rId2" Type="http://schemas.openxmlformats.org/officeDocument/2006/relationships/hyperlink" Target="http://ist256.syr.edu/content/set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st256.syr.edu/content/setup/#install-git-on-your-computer" TargetMode="External"/><Relationship Id="rId5" Type="http://schemas.openxmlformats.org/officeDocument/2006/relationships/hyperlink" Target="http://ist256.syr.edu/content/setup/#setup-required-python-packages" TargetMode="External"/><Relationship Id="rId4" Type="http://schemas.openxmlformats.org/officeDocument/2006/relationships/hyperlink" Target="http://ist256.syr.edu/content/setup/#install-python-3-on-your-compute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6814" y="101253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IST256: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Applications Programming for Information Systems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627" y="374465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Monday 5:15pm – 8:15pm</a:t>
            </a:r>
            <a:r>
              <a:rPr lang="en-US" sz="4400" dirty="0" smtClean="0"/>
              <a:t> </a:t>
            </a:r>
          </a:p>
          <a:p>
            <a:pPr algn="l"/>
            <a:r>
              <a:rPr lang="en-US" sz="4400" dirty="0" smtClean="0"/>
              <a:t>Course Introduction</a:t>
            </a:r>
          </a:p>
          <a:p>
            <a:endParaRPr lang="en-US" sz="4400" dirty="0">
              <a:solidFill>
                <a:schemeClr val="accent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6" y="1175691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The skills necessary to acquire new programming knowledge independently.</a:t>
            </a:r>
          </a:p>
        </p:txBody>
      </p:sp>
      <p:pic>
        <p:nvPicPr>
          <p:cNvPr id="6146" name="Picture 2" descr="Image result for programmer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47" y="1942546"/>
            <a:ext cx="6274099" cy="46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Why Learn To Program?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“</a:t>
            </a:r>
            <a:r>
              <a:rPr lang="en-US" sz="3200" dirty="0" err="1">
                <a:hlinkClick r:id="rId2"/>
              </a:rPr>
              <a:t>TEDxSMU</a:t>
            </a:r>
            <a:r>
              <a:rPr lang="en-US" sz="3200" dirty="0">
                <a:hlinkClick r:id="rId2"/>
              </a:rPr>
              <a:t>: You Should Learn to Program”, by Christian </a:t>
            </a:r>
            <a:r>
              <a:rPr lang="en-US" sz="3200" dirty="0" err="1">
                <a:hlinkClick r:id="rId2"/>
              </a:rPr>
              <a:t>Genco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www.youtube.com/watch?v=xfBWk4nw440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2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Course Website Quick Tour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http://ist256.syr.edu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Let's Go Over The Syllabus!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This Class Is BYOD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will need your Laptop Every Class</a:t>
            </a:r>
          </a:p>
          <a:p>
            <a:pPr lvl="1"/>
            <a:r>
              <a:rPr lang="en-US" sz="3200" dirty="0" smtClean="0"/>
              <a:t>Write Code</a:t>
            </a:r>
          </a:p>
          <a:p>
            <a:pPr lvl="1"/>
            <a:r>
              <a:rPr lang="en-US" sz="3200" dirty="0" smtClean="0"/>
              <a:t>Participate in </a:t>
            </a:r>
            <a:r>
              <a:rPr lang="en-US" sz="3200" dirty="0" smtClean="0"/>
              <a:t>Class</a:t>
            </a:r>
          </a:p>
          <a:p>
            <a:pPr lvl="1"/>
            <a:r>
              <a:rPr lang="en-US" sz="3200" dirty="0" smtClean="0"/>
              <a:t>MAKE SURE ITS CHARGED!</a:t>
            </a:r>
            <a:endParaRPr lang="en-US" sz="3200" dirty="0" smtClean="0"/>
          </a:p>
          <a:p>
            <a:r>
              <a:rPr lang="en-US" sz="3600" dirty="0" smtClean="0"/>
              <a:t>You can also use your iOS or Android Phone for participation</a:t>
            </a:r>
            <a:r>
              <a:rPr lang="en-US" sz="3600" dirty="0" smtClean="0"/>
              <a:t>.</a:t>
            </a:r>
          </a:p>
        </p:txBody>
      </p:sp>
      <p:pic>
        <p:nvPicPr>
          <p:cNvPr id="1026" name="Picture 2" descr="Dell Inspiron 14 i3452-0200BLK Laptop [Intel Celeron Processor, 2GB RAM, 32GB eMMC Hard Drive, Windows 1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3" y="796146"/>
            <a:ext cx="2769079" cy="2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MacBook MC516LL/A 13.3&quot; Laptop (Whit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81" y="2544228"/>
            <a:ext cx="2453916" cy="22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h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094" y="4483566"/>
            <a:ext cx="1302289" cy="12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Methods of Evaluation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8381"/>
            <a:ext cx="10373881" cy="45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Exams (E1, E2, E3)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Three </a:t>
            </a:r>
            <a:r>
              <a:rPr lang="en-US" sz="3200" dirty="0"/>
              <a:t>exams in the course. Your best two exam scores count towards your final </a:t>
            </a:r>
            <a:r>
              <a:rPr lang="en-US" sz="3200" dirty="0" smtClean="0"/>
              <a:t>grade.</a:t>
            </a:r>
            <a:endParaRPr lang="en-US" sz="3200" dirty="0"/>
          </a:p>
          <a:p>
            <a:r>
              <a:rPr lang="en-US" sz="3200" dirty="0" smtClean="0"/>
              <a:t>Exams </a:t>
            </a:r>
            <a:r>
              <a:rPr lang="en-US" sz="3200" dirty="0"/>
              <a:t>are delivered in class on the dates posted on the </a:t>
            </a:r>
            <a:r>
              <a:rPr lang="en-US" sz="3200" dirty="0" smtClean="0"/>
              <a:t>syllabus and class </a:t>
            </a:r>
            <a:r>
              <a:rPr lang="en-US" sz="3200" dirty="0"/>
              <a:t>schedule. </a:t>
            </a:r>
            <a:endParaRPr lang="en-US" sz="3200" dirty="0" smtClean="0"/>
          </a:p>
          <a:p>
            <a:r>
              <a:rPr lang="en-US" sz="3200" dirty="0" smtClean="0"/>
              <a:t>Exams are 30 minutes in length, at the beginning of class.</a:t>
            </a:r>
          </a:p>
          <a:p>
            <a:r>
              <a:rPr lang="en-US" sz="3200" dirty="0" smtClean="0"/>
              <a:t>There </a:t>
            </a:r>
            <a:r>
              <a:rPr lang="en-US" sz="3200" dirty="0"/>
              <a:t>are no re-issues or </a:t>
            </a:r>
            <a:r>
              <a:rPr lang="en-US" sz="3200" dirty="0" smtClean="0"/>
              <a:t>make-ups.</a:t>
            </a:r>
            <a:endParaRPr lang="en-US" sz="3200" dirty="0"/>
          </a:p>
          <a:p>
            <a:r>
              <a:rPr lang="en-US" sz="3200" dirty="0"/>
              <a:t>Exams are </a:t>
            </a:r>
            <a:r>
              <a:rPr lang="en-US" sz="3200" dirty="0" smtClean="0"/>
              <a:t>issued on Blackboard </a:t>
            </a:r>
            <a:r>
              <a:rPr lang="en-US" sz="3200" dirty="0"/>
              <a:t>as multiple choice </a:t>
            </a:r>
            <a:r>
              <a:rPr lang="en-US" sz="3200" dirty="0" smtClean="0"/>
              <a:t>questions.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28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Project (PRJ)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chance to show us what you've learned. </a:t>
            </a:r>
            <a:endParaRPr lang="en-US" sz="3200" dirty="0"/>
          </a:p>
          <a:p>
            <a:r>
              <a:rPr lang="en-US" sz="3200" dirty="0"/>
              <a:t>Do whatever you like, but run your idea by your instructors first. </a:t>
            </a:r>
          </a:p>
          <a:p>
            <a:r>
              <a:rPr lang="en-US" sz="3200" dirty="0" smtClean="0"/>
              <a:t>Showcase it on Demo Day</a:t>
            </a:r>
            <a:r>
              <a:rPr lang="en-US" sz="3200" dirty="0"/>
              <a:t> </a:t>
            </a:r>
            <a:r>
              <a:rPr lang="en-US" sz="3200" dirty="0" smtClean="0"/>
              <a:t>(posted on Syllabus).</a:t>
            </a:r>
            <a:endParaRPr lang="en-US" sz="3200" dirty="0"/>
          </a:p>
          <a:p>
            <a:r>
              <a:rPr lang="en-US" sz="3200" dirty="0" smtClean="0"/>
              <a:t>You </a:t>
            </a:r>
            <a:r>
              <a:rPr lang="en-US" sz="3200" dirty="0"/>
              <a:t>are expected to work in groups of 2-3 people. Each person on the team should contribute equally.</a:t>
            </a:r>
          </a:p>
          <a:p>
            <a:r>
              <a:rPr lang="en-US" sz="3200" dirty="0"/>
              <a:t>Create something useful.  </a:t>
            </a:r>
            <a:r>
              <a:rPr lang="en-US" sz="3200" dirty="0" smtClean="0"/>
              <a:t>Think </a:t>
            </a:r>
            <a:r>
              <a:rPr lang="en-US" sz="3200" dirty="0"/>
              <a:t>big and follow your passion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Details on Syllabus and Website!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29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Demo Day!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youtu.be/XSs4yC1TJg0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0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Diagnostic Quizzes (</a:t>
            </a:r>
            <a:r>
              <a:rPr lang="en-US" sz="5400" dirty="0" smtClean="0">
                <a:solidFill>
                  <a:srgbClr val="00B0F0"/>
                </a:solidFill>
              </a:rPr>
              <a:t>Q02 </a:t>
            </a:r>
            <a:r>
              <a:rPr lang="en-US" sz="5400" dirty="0" smtClean="0">
                <a:solidFill>
                  <a:srgbClr val="00B0F0"/>
                </a:solidFill>
              </a:rPr>
              <a:t>– </a:t>
            </a:r>
            <a:r>
              <a:rPr lang="en-US" sz="5400" dirty="0" smtClean="0">
                <a:solidFill>
                  <a:srgbClr val="00B0F0"/>
                </a:solidFill>
              </a:rPr>
              <a:t>Q14)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1481" y="1595335"/>
            <a:ext cx="10692319" cy="4581627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Designed </a:t>
            </a:r>
            <a:r>
              <a:rPr lang="en-US" sz="3200" dirty="0"/>
              <a:t>to ensure you are keeping pace with </a:t>
            </a:r>
            <a:r>
              <a:rPr lang="en-US" sz="3200" dirty="0" smtClean="0"/>
              <a:t>your studies.</a:t>
            </a:r>
          </a:p>
          <a:p>
            <a:r>
              <a:rPr lang="en-US" sz="3200" dirty="0" smtClean="0"/>
              <a:t>Issued weekly online </a:t>
            </a:r>
            <a:r>
              <a:rPr lang="en-US" sz="3200" dirty="0"/>
              <a:t>in </a:t>
            </a:r>
            <a:r>
              <a:rPr lang="en-US" sz="3200" dirty="0" smtClean="0"/>
              <a:t>Blackboard.</a:t>
            </a:r>
            <a:endParaRPr lang="en-US" sz="3200" dirty="0"/>
          </a:p>
          <a:p>
            <a:r>
              <a:rPr lang="en-US" sz="3200" dirty="0" smtClean="0"/>
              <a:t>You </a:t>
            </a:r>
            <a:r>
              <a:rPr lang="en-US" sz="3200" dirty="0"/>
              <a:t>are issued a subset of questions from a pool of question in the lesson.</a:t>
            </a:r>
          </a:p>
          <a:p>
            <a:r>
              <a:rPr lang="en-US" sz="3200" dirty="0" smtClean="0"/>
              <a:t>You must complete the Quiz before each class on Monday.</a:t>
            </a:r>
            <a:endParaRPr lang="en-US" sz="3200" dirty="0"/>
          </a:p>
          <a:p>
            <a:r>
              <a:rPr lang="en-US" sz="3200" dirty="0" smtClean="0"/>
              <a:t>5 points each. 2 Attempts, best attempt counts.</a:t>
            </a:r>
            <a:endParaRPr lang="en-US" sz="3200" dirty="0"/>
          </a:p>
          <a:p>
            <a:r>
              <a:rPr lang="en-US" sz="3200" dirty="0" smtClean="0"/>
              <a:t>Each </a:t>
            </a:r>
            <a:r>
              <a:rPr lang="en-US" sz="3200" dirty="0"/>
              <a:t>attempt could have different questions.</a:t>
            </a:r>
          </a:p>
          <a:p>
            <a:r>
              <a:rPr lang="en-US" sz="3200" dirty="0" smtClean="0"/>
              <a:t>You </a:t>
            </a:r>
            <a:r>
              <a:rPr lang="en-US" sz="3200" dirty="0"/>
              <a:t>are given one “Free </a:t>
            </a:r>
            <a:r>
              <a:rPr lang="en-US" sz="3200" dirty="0" smtClean="0"/>
              <a:t>Pass” – Lowest score dropped.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33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Meet the Team</a:t>
            </a:r>
          </a:p>
          <a:p>
            <a:r>
              <a:rPr lang="en-US" sz="3600" dirty="0" smtClean="0"/>
              <a:t>Goals of This Course</a:t>
            </a:r>
          </a:p>
          <a:p>
            <a:r>
              <a:rPr lang="en-US" sz="3600" dirty="0" smtClean="0"/>
              <a:t>Let's Go Over The Syllabus</a:t>
            </a:r>
          </a:p>
          <a:p>
            <a:r>
              <a:rPr lang="en-US" sz="3600" dirty="0" smtClean="0"/>
              <a:t>How IST256 Works</a:t>
            </a:r>
            <a:endParaRPr lang="en-US" sz="3600" dirty="0"/>
          </a:p>
          <a:p>
            <a:r>
              <a:rPr lang="en-US" sz="3600" dirty="0" smtClean="0"/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14564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Class Participation (P01 – </a:t>
            </a:r>
            <a:r>
              <a:rPr lang="en-US" sz="5400" dirty="0" smtClean="0">
                <a:solidFill>
                  <a:srgbClr val="00B0F0"/>
                </a:solidFill>
              </a:rPr>
              <a:t>P14)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021" y="1825625"/>
            <a:ext cx="10818779" cy="4672452"/>
          </a:xfrm>
        </p:spPr>
        <p:txBody>
          <a:bodyPr>
            <a:noAutofit/>
          </a:bodyPr>
          <a:lstStyle/>
          <a:p>
            <a:r>
              <a:rPr lang="en-US" sz="3200" dirty="0"/>
              <a:t>Class participation is a measure of engagement during lecture. </a:t>
            </a:r>
            <a:endParaRPr lang="en-US" sz="3200" dirty="0" smtClean="0"/>
          </a:p>
          <a:p>
            <a:r>
              <a:rPr lang="en-US" sz="3200" dirty="0" smtClean="0"/>
              <a:t>A mix </a:t>
            </a:r>
            <a:r>
              <a:rPr lang="en-US" sz="3200" dirty="0"/>
              <a:t>of attendance and </a:t>
            </a:r>
            <a:r>
              <a:rPr lang="en-US" sz="3200" dirty="0" smtClean="0"/>
              <a:t>engagement during each class.</a:t>
            </a:r>
            <a:endParaRPr lang="en-US" sz="3200" dirty="0"/>
          </a:p>
          <a:p>
            <a:r>
              <a:rPr lang="en-US" sz="3200" dirty="0" smtClean="0"/>
              <a:t>If </a:t>
            </a:r>
            <a:r>
              <a:rPr lang="en-US" sz="3200" dirty="0"/>
              <a:t>you cannot attend class </a:t>
            </a:r>
            <a:r>
              <a:rPr lang="en-US" sz="3200" i="1" dirty="0"/>
              <a:t>for any reason</a:t>
            </a:r>
            <a:r>
              <a:rPr lang="en-US" sz="3200" dirty="0"/>
              <a:t> you will not receive credit for participation.</a:t>
            </a:r>
          </a:p>
          <a:p>
            <a:r>
              <a:rPr lang="en-US" sz="3200" dirty="0" smtClean="0"/>
              <a:t>Each </a:t>
            </a:r>
            <a:r>
              <a:rPr lang="en-US" sz="3200" dirty="0"/>
              <a:t>week of lecture your participation is evaluated. </a:t>
            </a:r>
            <a:endParaRPr lang="en-US" sz="3200" dirty="0" smtClean="0"/>
          </a:p>
          <a:p>
            <a:r>
              <a:rPr lang="en-US" sz="3200" dirty="0" smtClean="0"/>
              <a:t>5 points. No </a:t>
            </a:r>
            <a:r>
              <a:rPr lang="en-US" sz="3200" dirty="0"/>
              <a:t>partial points will be given. </a:t>
            </a:r>
          </a:p>
          <a:p>
            <a:r>
              <a:rPr lang="en-US" sz="3200" dirty="0"/>
              <a:t>You are given one “Free Pass” which means you may miss one </a:t>
            </a:r>
            <a:r>
              <a:rPr lang="en-US" sz="3200" dirty="0" smtClean="0"/>
              <a:t>without </a:t>
            </a:r>
            <a:r>
              <a:rPr lang="en-US" sz="3200" dirty="0"/>
              <a:t>penalty.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In-Class Coding Labs (</a:t>
            </a:r>
            <a:r>
              <a:rPr lang="en-US" sz="5400" dirty="0" smtClean="0">
                <a:solidFill>
                  <a:srgbClr val="00B0F0"/>
                </a:solidFill>
              </a:rPr>
              <a:t>L02 </a:t>
            </a:r>
            <a:r>
              <a:rPr lang="en-US" sz="5400" dirty="0" smtClean="0">
                <a:solidFill>
                  <a:srgbClr val="00B0F0"/>
                </a:solidFill>
              </a:rPr>
              <a:t>– </a:t>
            </a:r>
            <a:r>
              <a:rPr lang="en-US" sz="5400" dirty="0" smtClean="0">
                <a:solidFill>
                  <a:srgbClr val="00B0F0"/>
                </a:solidFill>
              </a:rPr>
              <a:t>L14)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928" y="1690688"/>
            <a:ext cx="11147898" cy="4486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in-class </a:t>
            </a:r>
            <a:r>
              <a:rPr lang="en-US" sz="3200" dirty="0"/>
              <a:t>programming activity. </a:t>
            </a:r>
          </a:p>
          <a:p>
            <a:r>
              <a:rPr lang="en-US" sz="3200" dirty="0"/>
              <a:t>This activity must be completed during the class </a:t>
            </a:r>
            <a:r>
              <a:rPr lang="en-US" sz="3200" dirty="0" smtClean="0"/>
              <a:t>period and will </a:t>
            </a:r>
            <a:r>
              <a:rPr lang="en-US" sz="3200" dirty="0"/>
              <a:t>be checked by a </a:t>
            </a:r>
            <a:r>
              <a:rPr lang="en-US" sz="3200" dirty="0" smtClean="0"/>
              <a:t>grader. </a:t>
            </a:r>
            <a:endParaRPr lang="en-US" sz="3200" dirty="0"/>
          </a:p>
          <a:p>
            <a:r>
              <a:rPr lang="en-US" sz="3200" dirty="0" smtClean="0"/>
              <a:t>If </a:t>
            </a:r>
            <a:r>
              <a:rPr lang="en-US" sz="3200" dirty="0"/>
              <a:t>you are not in class, you will not </a:t>
            </a:r>
            <a:r>
              <a:rPr lang="en-US" sz="3200" dirty="0" smtClean="0"/>
              <a:t>receive </a:t>
            </a:r>
            <a:r>
              <a:rPr lang="en-US" sz="3200" dirty="0"/>
              <a:t>credit for the in-class coding lab.</a:t>
            </a:r>
          </a:p>
          <a:p>
            <a:r>
              <a:rPr lang="en-US" sz="3200" dirty="0" smtClean="0"/>
              <a:t>5 </a:t>
            </a:r>
            <a:r>
              <a:rPr lang="en-US" sz="3200" dirty="0"/>
              <a:t>points for a completed lab</a:t>
            </a:r>
            <a:r>
              <a:rPr lang="en-US" sz="3200" dirty="0" smtClean="0"/>
              <a:t>, no Partial credit.</a:t>
            </a:r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is your responsibility to ensure your lab is </a:t>
            </a:r>
            <a:r>
              <a:rPr lang="en-US" sz="3200" dirty="0" smtClean="0"/>
              <a:t>checked.</a:t>
            </a:r>
            <a:endParaRPr lang="en-US" sz="3200" dirty="0"/>
          </a:p>
          <a:p>
            <a:r>
              <a:rPr lang="en-US" sz="3200" dirty="0"/>
              <a:t>You are given one “Free Pass”, meaning you have one incomplete lab without penalty.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9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Homework (</a:t>
            </a:r>
            <a:r>
              <a:rPr lang="en-US" sz="5400" dirty="0" smtClean="0">
                <a:solidFill>
                  <a:srgbClr val="00B0F0"/>
                </a:solidFill>
              </a:rPr>
              <a:t>H02- </a:t>
            </a:r>
            <a:r>
              <a:rPr lang="en-US" sz="5400" dirty="0" smtClean="0">
                <a:solidFill>
                  <a:srgbClr val="00B0F0"/>
                </a:solidFill>
              </a:rPr>
              <a:t>H13)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25625"/>
            <a:ext cx="11206263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Weekly homework. Due 1 week after it is assigned.</a:t>
            </a:r>
          </a:p>
          <a:p>
            <a:r>
              <a:rPr lang="en-US" sz="3200" dirty="0" smtClean="0"/>
              <a:t>Must commit your code to GitHub before class on due date.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grader will check ONE of your assigned </a:t>
            </a:r>
            <a:r>
              <a:rPr lang="en-US" sz="3200" dirty="0" smtClean="0"/>
              <a:t>homework </a:t>
            </a:r>
            <a:r>
              <a:rPr lang="en-US" sz="3200" dirty="0"/>
              <a:t>at random in the beginning of class.</a:t>
            </a:r>
          </a:p>
          <a:p>
            <a:r>
              <a:rPr lang="en-US" sz="3200" dirty="0"/>
              <a:t>Homework is graded based on </a:t>
            </a:r>
            <a:r>
              <a:rPr lang="en-US" sz="3200" dirty="0" smtClean="0"/>
              <a:t>criteria outlined on the </a:t>
            </a:r>
            <a:r>
              <a:rPr lang="en-US" sz="3200" dirty="0"/>
              <a:t>s</a:t>
            </a:r>
            <a:r>
              <a:rPr lang="en-US" sz="3200" dirty="0" smtClean="0"/>
              <a:t>yllabus: </a:t>
            </a:r>
            <a:endParaRPr lang="en-US" sz="3200" dirty="0"/>
          </a:p>
          <a:p>
            <a:r>
              <a:rPr lang="en-US" sz="3200" dirty="0" smtClean="0"/>
              <a:t>You </a:t>
            </a:r>
            <a:r>
              <a:rPr lang="en-US" sz="3200" dirty="0"/>
              <a:t>will know your grade at the time your homework is checked.</a:t>
            </a:r>
          </a:p>
          <a:p>
            <a:r>
              <a:rPr lang="en-US" sz="3200" dirty="0"/>
              <a:t>You are given one “Free Pass”, meaning your lowest homework score is dropped.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0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Homework: How In-Class Grading Works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540932"/>
            <a:ext cx="11206263" cy="4885267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Professor asks you: Does it work? Then you execute it.</a:t>
            </a:r>
          </a:p>
          <a:p>
            <a:r>
              <a:rPr lang="en-US" sz="3200" dirty="0" smtClean="0"/>
              <a:t>Then professor asks you to explain a part of your code.</a:t>
            </a:r>
          </a:p>
          <a:p>
            <a:r>
              <a:rPr lang="en-US" sz="3200" dirty="0" smtClean="0"/>
              <a:t>You are graded on the “Stack Scale”: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Attempted on time? </a:t>
            </a:r>
            <a:r>
              <a:rPr lang="en-US" sz="2800" dirty="0"/>
              <a:t>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And Does it execute?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And Does it solve the intended problem? + 1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And Was it explained?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And </a:t>
            </a:r>
            <a:r>
              <a:rPr lang="en-US" sz="2800" dirty="0"/>
              <a:t>It is well written? + </a:t>
            </a:r>
            <a:r>
              <a:rPr lang="en-US" sz="2800" dirty="0" smtClean="0"/>
              <a:t>1  (Variable names make sense, no unnecessary code)</a:t>
            </a:r>
          </a:p>
          <a:p>
            <a:pPr marL="457200" lvl="1" indent="0">
              <a:buNone/>
            </a:pPr>
            <a:r>
              <a:rPr lang="en-US" sz="2800" dirty="0" smtClean="0"/>
              <a:t>Code evaluated must match what was checked-in to GitHub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6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224188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Grading 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Scale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6" y="365124"/>
            <a:ext cx="7636213" cy="63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Course Policies: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02921"/>
            <a:ext cx="11206263" cy="43740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excused absences.</a:t>
            </a:r>
            <a:r>
              <a:rPr lang="en-US" sz="4000" dirty="0"/>
              <a:t> 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000" i="1" dirty="0" smtClean="0"/>
              <a:t>No </a:t>
            </a:r>
            <a:r>
              <a:rPr lang="en-US" sz="4000" i="1" dirty="0"/>
              <a:t>late work.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make-up exams.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extra credit.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i="1" dirty="0"/>
              <a:t>No rounding up final grades.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4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Honor Code &amp; Academic Integrity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4749" y="1802920"/>
            <a:ext cx="11206263" cy="458925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My work is my own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will not share answers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will not represent my 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will give credit &amp; attribute 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I accept the consequences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When in doubt. Ask!</a:t>
            </a:r>
            <a:endParaRPr lang="en-US" sz="4000" b="1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76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59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Course</a:t>
            </a:r>
            <a:br>
              <a:rPr lang="en-US" sz="5400" dirty="0" smtClean="0">
                <a:solidFill>
                  <a:srgbClr val="00B0F0"/>
                </a:solidFill>
              </a:rPr>
            </a:br>
            <a:r>
              <a:rPr lang="en-US" sz="5400" dirty="0" smtClean="0">
                <a:solidFill>
                  <a:srgbClr val="00B0F0"/>
                </a:solidFill>
              </a:rPr>
              <a:t>Calendar</a:t>
            </a:r>
            <a:endParaRPr lang="en-US" sz="54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98" y="147568"/>
            <a:ext cx="6569009" cy="66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How IST256 Works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Slack: 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642230" cy="4351338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Please use this platform for communication and asking questions.</a:t>
            </a:r>
          </a:p>
          <a:p>
            <a:r>
              <a:rPr lang="en-US" sz="3600" dirty="0" smtClean="0"/>
              <a:t>Ask questions, and discuss outside of class, too. </a:t>
            </a:r>
          </a:p>
          <a:p>
            <a:r>
              <a:rPr lang="en-US" sz="3600" dirty="0" smtClean="0"/>
              <a:t>Supports Web, iPhone &amp;</a:t>
            </a:r>
            <a:r>
              <a:rPr lang="en-US" sz="3600" dirty="0"/>
              <a:t> </a:t>
            </a:r>
            <a:r>
              <a:rPr lang="en-US" sz="3600" dirty="0" smtClean="0"/>
              <a:t>Android</a:t>
            </a:r>
          </a:p>
          <a:p>
            <a:r>
              <a:rPr lang="en-US" sz="3600" dirty="0" smtClean="0"/>
              <a:t>DO NOT POST ENTIRE SOLUTIONS! One or two lines of code for help are ok, you will immediately lose credit for the assignment if your post your entire solution.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32" y="601216"/>
            <a:ext cx="2390849" cy="9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Instructor and Teaching Assistants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Nick Lyga</a:t>
            </a:r>
          </a:p>
          <a:p>
            <a:pPr lvl="1"/>
            <a:r>
              <a:rPr lang="en-US" sz="3200" dirty="0" smtClean="0"/>
              <a:t>Adjunct Professor</a:t>
            </a:r>
          </a:p>
          <a:p>
            <a:pPr lvl="1"/>
            <a:r>
              <a:rPr lang="en-US" sz="3200" dirty="0" smtClean="0"/>
              <a:t>Web Specialist at the </a:t>
            </a:r>
            <a:r>
              <a:rPr lang="en-US" sz="3200" dirty="0" err="1" smtClean="0"/>
              <a:t>iSchool</a:t>
            </a:r>
            <a:endParaRPr lang="en-US" sz="3200" dirty="0" smtClean="0"/>
          </a:p>
          <a:p>
            <a:pPr lvl="1"/>
            <a:r>
              <a:rPr lang="en-US" sz="3200" dirty="0" smtClean="0"/>
              <a:t>Programming for the last 10 Years</a:t>
            </a:r>
          </a:p>
          <a:p>
            <a:r>
              <a:rPr lang="en-US" sz="3600" dirty="0" smtClean="0"/>
              <a:t>TA - 1</a:t>
            </a:r>
          </a:p>
          <a:p>
            <a:r>
              <a:rPr lang="en-US" sz="3600" dirty="0" smtClean="0"/>
              <a:t>TA - 2</a:t>
            </a:r>
          </a:p>
          <a:p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955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92D050"/>
                </a:solidFill>
              </a:rPr>
              <a:t>Our Weekly Routine</a:t>
            </a:r>
            <a:endParaRPr lang="en-US" sz="5400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Before Class On Monday:</a:t>
            </a:r>
          </a:p>
          <a:p>
            <a:pPr lvl="1"/>
            <a:r>
              <a:rPr lang="en-US" sz="2800" dirty="0" smtClean="0"/>
              <a:t>Complete assigned readings</a:t>
            </a:r>
          </a:p>
          <a:p>
            <a:pPr lvl="1"/>
            <a:r>
              <a:rPr lang="en-US" sz="2800" dirty="0" smtClean="0"/>
              <a:t>Complete Diagnostic Quiz</a:t>
            </a:r>
          </a:p>
          <a:p>
            <a:pPr lvl="1"/>
            <a:r>
              <a:rPr lang="en-US" sz="2800" dirty="0"/>
              <a:t>Complete last week's homework, commit it to </a:t>
            </a:r>
            <a:r>
              <a:rPr lang="en-US" sz="2800" dirty="0" smtClean="0"/>
              <a:t>GitHub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Exam Weeks:</a:t>
            </a:r>
            <a:endParaRPr lang="en-US" sz="3200" dirty="0">
              <a:solidFill>
                <a:srgbClr val="FFFF00"/>
              </a:solidFill>
            </a:endParaRPr>
          </a:p>
          <a:p>
            <a:pPr lvl="1"/>
            <a:r>
              <a:rPr lang="en-US" sz="2800" dirty="0"/>
              <a:t>Exam (30 Minutes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96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In-Class Monday:</a:t>
            </a:r>
          </a:p>
          <a:p>
            <a:pPr lvl="1"/>
            <a:r>
              <a:rPr lang="en-US" sz="2800" dirty="0" smtClean="0"/>
              <a:t>Lecture</a:t>
            </a:r>
          </a:p>
          <a:p>
            <a:pPr lvl="1"/>
            <a:r>
              <a:rPr lang="en-US" sz="2800" dirty="0" smtClean="0"/>
              <a:t>Help Them </a:t>
            </a:r>
            <a:r>
              <a:rPr lang="en-US" sz="2800" dirty="0"/>
              <a:t>Code Demos</a:t>
            </a:r>
          </a:p>
          <a:p>
            <a:pPr lvl="1"/>
            <a:r>
              <a:rPr lang="en-US" sz="2800" dirty="0"/>
              <a:t>End </a:t>
            </a:r>
            <a:r>
              <a:rPr lang="en-US" sz="2800" dirty="0" smtClean="0"/>
              <a:t>To </a:t>
            </a:r>
            <a:r>
              <a:rPr lang="en-US" sz="2800" dirty="0"/>
              <a:t>End Examples </a:t>
            </a:r>
            <a:endParaRPr lang="en-US" sz="2800" dirty="0" smtClean="0"/>
          </a:p>
          <a:p>
            <a:pPr lvl="1"/>
            <a:r>
              <a:rPr lang="en-US" sz="2800" dirty="0" smtClean="0"/>
              <a:t>Check 1 random HW.</a:t>
            </a:r>
          </a:p>
          <a:p>
            <a:pPr lvl="1"/>
            <a:r>
              <a:rPr lang="en-US" sz="2800" dirty="0" smtClean="0"/>
              <a:t>Complete In-Class Coding Lab, checked in Class.</a:t>
            </a:r>
          </a:p>
          <a:p>
            <a:pPr lvl="1"/>
            <a:r>
              <a:rPr lang="en-US" sz="2800" dirty="0" smtClean="0"/>
              <a:t>Start homework. </a:t>
            </a:r>
          </a:p>
        </p:txBody>
      </p:sp>
    </p:spTree>
    <p:extLst>
      <p:ext uri="{BB962C8B-B14F-4D97-AF65-F5344CB8AC3E}">
        <p14:creationId xmlns:p14="http://schemas.microsoft.com/office/powerpoint/2010/main" val="4213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FF"/>
                </a:solidFill>
              </a:rPr>
              <a:t>Let’s get you setup!</a:t>
            </a:r>
            <a:endParaRPr 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FF"/>
                </a:solidFill>
              </a:rPr>
              <a:t>1</a:t>
            </a:r>
            <a:r>
              <a:rPr lang="en-US" sz="5400" dirty="0" smtClean="0">
                <a:solidFill>
                  <a:srgbClr val="FF00FF"/>
                </a:solidFill>
              </a:rPr>
              <a:t>. Activate Your Slack Account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15756" cy="44421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should have received an email with an invitation.</a:t>
            </a:r>
          </a:p>
          <a:p>
            <a:r>
              <a:rPr lang="en-US" sz="3200" dirty="0" smtClean="0"/>
              <a:t>Follow the instructions in the email to activate your account</a:t>
            </a:r>
          </a:p>
          <a:p>
            <a:r>
              <a:rPr lang="en-US" sz="3200" dirty="0" smtClean="0"/>
              <a:t>Either use the website, or download the applications to you device.</a:t>
            </a:r>
            <a:endParaRPr lang="en-US" sz="3200" dirty="0"/>
          </a:p>
          <a:p>
            <a:r>
              <a:rPr lang="en-US" sz="3200" dirty="0" smtClean="0"/>
              <a:t>Slack will give you a quick overview on how to use </a:t>
            </a:r>
            <a:r>
              <a:rPr lang="en-US" sz="3200" dirty="0" smtClean="0"/>
              <a:t>it</a:t>
            </a:r>
          </a:p>
          <a:p>
            <a:r>
              <a:rPr lang="en-US" sz="3200" dirty="0"/>
              <a:t>Set up your avatar!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82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FF"/>
                </a:solidFill>
              </a:rPr>
              <a:t>2</a:t>
            </a:r>
            <a:r>
              <a:rPr lang="en-US" sz="5400" dirty="0" smtClean="0">
                <a:solidFill>
                  <a:srgbClr val="FF00FF"/>
                </a:solidFill>
              </a:rPr>
              <a:t>. Activate Your </a:t>
            </a:r>
            <a:r>
              <a:rPr lang="en-US" sz="5400" dirty="0" err="1" smtClean="0">
                <a:solidFill>
                  <a:srgbClr val="FF00FF"/>
                </a:solidFill>
              </a:rPr>
              <a:t>Zybook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364857" cy="4351338"/>
          </a:xfrm>
        </p:spPr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https://zybooks.zyante.com/</a:t>
            </a:r>
            <a:endParaRPr lang="en-US" dirty="0"/>
          </a:p>
          <a:p>
            <a:r>
              <a:rPr lang="en-US" dirty="0"/>
              <a:t>Create Your Account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Use your </a:t>
            </a:r>
            <a:r>
              <a:rPr lang="en-US" b="1" dirty="0" smtClean="0">
                <a:solidFill>
                  <a:srgbClr val="FFFF00"/>
                </a:solidFill>
              </a:rPr>
              <a:t>@</a:t>
            </a:r>
            <a:r>
              <a:rPr lang="en-US" b="1" dirty="0">
                <a:solidFill>
                  <a:srgbClr val="FFFF00"/>
                </a:solidFill>
              </a:rPr>
              <a:t>syr.edu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email address.</a:t>
            </a:r>
          </a:p>
          <a:p>
            <a:r>
              <a:rPr lang="en-US" dirty="0" smtClean="0"/>
              <a:t>Code: </a:t>
            </a:r>
            <a:r>
              <a:rPr lang="en-US" b="1" dirty="0" smtClean="0">
                <a:solidFill>
                  <a:srgbClr val="FFFF00"/>
                </a:solidFill>
              </a:rPr>
              <a:t>SYRIST256FudgeSpring2017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You can purchase the </a:t>
            </a:r>
            <a:r>
              <a:rPr lang="en-US" dirty="0" err="1"/>
              <a:t>Zybook</a:t>
            </a:r>
            <a:r>
              <a:rPr lang="en-US" dirty="0"/>
              <a:t> online with a credit card, or purchase through the bookstore and </a:t>
            </a:r>
            <a:r>
              <a:rPr lang="en-US" dirty="0" smtClean="0"/>
              <a:t>receive </a:t>
            </a:r>
            <a:r>
              <a:rPr lang="en-US" dirty="0"/>
              <a:t>a access code.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61" y="1690688"/>
            <a:ext cx="4257522" cy="40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B050"/>
                </a:solidFill>
              </a:rPr>
              <a:t>Zybook</a:t>
            </a:r>
            <a:r>
              <a:rPr lang="en-US" sz="5400" dirty="0" smtClean="0">
                <a:solidFill>
                  <a:srgbClr val="00B050"/>
                </a:solidFill>
              </a:rPr>
              <a:t>: Let's See Who's Activated It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Zybooks</a:t>
            </a:r>
            <a:r>
              <a:rPr lang="en-US" sz="3600" dirty="0" smtClean="0"/>
              <a:t> reports student usage.</a:t>
            </a:r>
          </a:p>
          <a:p>
            <a:r>
              <a:rPr lang="en-US" sz="3600" dirty="0" smtClean="0"/>
              <a:t>I will demonstrate these reports now.</a:t>
            </a:r>
          </a:p>
          <a:p>
            <a:r>
              <a:rPr lang="en-US" sz="3600" dirty="0" smtClean="0"/>
              <a:t>I will track your usage weekly and flag you in Orange Success if you are not participating.</a:t>
            </a:r>
          </a:p>
          <a:p>
            <a:r>
              <a:rPr lang="en-US" sz="3600" dirty="0" smtClean="0"/>
              <a:t>It's hard to pass the diagnostic quizzes without reading first!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Demo Time!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3. Setup your Laptop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944156" cy="4583802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Follow the </a:t>
            </a:r>
            <a:r>
              <a:rPr lang="en-US" sz="3600" dirty="0"/>
              <a:t>instruction at </a:t>
            </a:r>
            <a:r>
              <a:rPr lang="en-US" sz="3600" dirty="0">
                <a:hlinkClick r:id="rId2"/>
              </a:rPr>
              <a:t>http://ist256.syr.edu/content/setup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The </a:t>
            </a:r>
            <a:r>
              <a:rPr lang="en-US" sz="3600" b="1" dirty="0"/>
              <a:t>Checklist</a:t>
            </a:r>
          </a:p>
          <a:p>
            <a:r>
              <a:rPr lang="en-US" sz="3000" dirty="0">
                <a:solidFill>
                  <a:srgbClr val="0070C0"/>
                </a:solidFill>
                <a:hlinkClick r:id="rId3"/>
              </a:rPr>
              <a:t>Before you Begin</a:t>
            </a:r>
            <a:endParaRPr lang="en-US" sz="3000" dirty="0">
              <a:solidFill>
                <a:srgbClr val="0070C0"/>
              </a:solidFill>
            </a:endParaRPr>
          </a:p>
          <a:p>
            <a:r>
              <a:rPr lang="en-US" sz="3000" dirty="0">
                <a:solidFill>
                  <a:srgbClr val="0070C0"/>
                </a:solidFill>
                <a:hlinkClick r:id="rId4"/>
              </a:rPr>
              <a:t>Install Python 3 on Your Computer</a:t>
            </a:r>
            <a:endParaRPr lang="en-US" sz="3000" dirty="0">
              <a:solidFill>
                <a:srgbClr val="0070C0"/>
              </a:solidFill>
            </a:endParaRPr>
          </a:p>
          <a:p>
            <a:r>
              <a:rPr lang="en-US" sz="3000" dirty="0">
                <a:solidFill>
                  <a:srgbClr val="0070C0"/>
                </a:solidFill>
                <a:hlinkClick r:id="rId5"/>
              </a:rPr>
              <a:t>Setup Required Python Packages</a:t>
            </a:r>
            <a:endParaRPr lang="en-US" sz="3000" dirty="0">
              <a:solidFill>
                <a:srgbClr val="0070C0"/>
              </a:solidFill>
            </a:endParaRPr>
          </a:p>
          <a:p>
            <a:r>
              <a:rPr lang="en-US" sz="3000" dirty="0">
                <a:solidFill>
                  <a:srgbClr val="0070C0"/>
                </a:solidFill>
                <a:hlinkClick r:id="rId6"/>
              </a:rPr>
              <a:t>Install </a:t>
            </a:r>
            <a:r>
              <a:rPr lang="en-US" sz="3000" dirty="0" err="1">
                <a:solidFill>
                  <a:srgbClr val="0070C0"/>
                </a:solidFill>
                <a:hlinkClick r:id="rId6"/>
              </a:rPr>
              <a:t>Git</a:t>
            </a:r>
            <a:r>
              <a:rPr lang="en-US" sz="3000" dirty="0">
                <a:solidFill>
                  <a:srgbClr val="0070C0"/>
                </a:solidFill>
                <a:hlinkClick r:id="rId6"/>
              </a:rPr>
              <a:t> on Your Computer</a:t>
            </a:r>
            <a:endParaRPr lang="en-US" sz="3000" dirty="0">
              <a:solidFill>
                <a:srgbClr val="0070C0"/>
              </a:solidFill>
            </a:endParaRPr>
          </a:p>
          <a:p>
            <a:r>
              <a:rPr lang="en-US" sz="3000" dirty="0">
                <a:solidFill>
                  <a:srgbClr val="0070C0"/>
                </a:solidFill>
                <a:hlinkClick r:id="rId7"/>
              </a:rPr>
              <a:t>Signup for a GitHub account</a:t>
            </a:r>
            <a:endParaRPr lang="en-US" sz="3000" dirty="0">
              <a:solidFill>
                <a:srgbClr val="0070C0"/>
              </a:solidFill>
            </a:endParaRPr>
          </a:p>
          <a:p>
            <a:r>
              <a:rPr lang="en-US" sz="3000" dirty="0">
                <a:solidFill>
                  <a:srgbClr val="0070C0"/>
                </a:solidFill>
                <a:hlinkClick r:id="rId8"/>
              </a:rPr>
              <a:t>Clone the GitHub Repository from GitHub Classroom</a:t>
            </a:r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GitHub Classroom: Submit Homework!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01383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Install </a:t>
            </a:r>
            <a:r>
              <a:rPr lang="en-US" sz="3600" dirty="0" err="1" smtClean="0"/>
              <a:t>Git</a:t>
            </a:r>
            <a:endParaRPr lang="en-US" sz="3600" dirty="0"/>
          </a:p>
          <a:p>
            <a:r>
              <a:rPr lang="en-US" sz="3600" dirty="0" smtClean="0"/>
              <a:t>Create a GitHub Account</a:t>
            </a:r>
          </a:p>
          <a:p>
            <a:pPr lvl="1"/>
            <a:r>
              <a:rPr lang="en-US" sz="3200" dirty="0" smtClean="0"/>
              <a:t>Setup Your Avatar!</a:t>
            </a:r>
          </a:p>
          <a:p>
            <a:r>
              <a:rPr lang="en-US" sz="3600" dirty="0" smtClean="0"/>
              <a:t>Setup GitHub Classroom </a:t>
            </a:r>
          </a:p>
          <a:p>
            <a:r>
              <a:rPr lang="en-US" sz="3600" dirty="0" smtClean="0"/>
              <a:t>Turning in your work is easy!  See FAQ!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/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Demo Time!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2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Is Your Laptop Ready for Next Week?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Install Python 3 on Your </a:t>
            </a:r>
            <a:r>
              <a:rPr lang="en-US" sz="3600" dirty="0" smtClean="0"/>
              <a:t>Computer?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Setup Required Python </a:t>
            </a:r>
            <a:r>
              <a:rPr lang="en-US" sz="3600" dirty="0" smtClean="0"/>
              <a:t>Packages?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Install </a:t>
            </a:r>
            <a:r>
              <a:rPr lang="en-US" sz="3600" dirty="0" err="1"/>
              <a:t>Git</a:t>
            </a:r>
            <a:r>
              <a:rPr lang="en-US" sz="3600" dirty="0"/>
              <a:t> on Your </a:t>
            </a:r>
            <a:r>
              <a:rPr lang="en-US" sz="3600" dirty="0" smtClean="0"/>
              <a:t>Computer?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Signup for a GitHub </a:t>
            </a:r>
            <a:r>
              <a:rPr lang="en-US" sz="3600" dirty="0" smtClean="0"/>
              <a:t>account?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Clone course code the from </a:t>
            </a:r>
            <a:r>
              <a:rPr lang="en-US" sz="3600" dirty="0"/>
              <a:t>GitHub </a:t>
            </a:r>
            <a:r>
              <a:rPr lang="en-US" sz="3600" dirty="0" smtClean="0"/>
              <a:t>Classroom?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If so, see you next week. If not stick around for help!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C000"/>
                </a:solidFill>
              </a:rPr>
              <a:t>Thank You!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IST256 Spring 2017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29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Goals of This Course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 Want You To Learn…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program in the Python computer programming language.</a:t>
            </a:r>
          </a:p>
        </p:txBody>
      </p:sp>
      <p:pic>
        <p:nvPicPr>
          <p:cNvPr id="8" name="Picture 2" descr="Image result for learn to program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2" y="1874404"/>
            <a:ext cx="5838286" cy="48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solve complex real-world, data-oriented problems by writing code.</a:t>
            </a:r>
          </a:p>
        </p:txBody>
      </p:sp>
      <p:pic>
        <p:nvPicPr>
          <p:cNvPr id="3076" name="Picture 4" descr="MY CODE DOESN'T WORK, I HAVE NO IDEA WHY MY CODE WORKS, I HAVE NO IDEA WHY - MY CODE DOESN'T WORK, I HAVE NO IDEA WHY MY CODE WORKS, I HAVE NO IDEA WHY 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34" y="1816998"/>
            <a:ext cx="6345116" cy="4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read, write and discuss code and documentation with confidence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098" name="Picture 2" descr="I deal with the customers so the engineers don't have to I'm a people person dammit! - I deal with the customers so the engineers don't have to I'm a people person dammit!  Tom Office 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57" y="1690688"/>
            <a:ext cx="4649278" cy="49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code in teams, collaborate with others and manage your source code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122" name="Picture 2" descr="Developer vs  Tes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83" y="1880723"/>
            <a:ext cx="6500002" cy="48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3056</TotalTime>
  <Words>1224</Words>
  <Application>Microsoft Office PowerPoint</Application>
  <PresentationFormat>Widescreen</PresentationFormat>
  <Paragraphs>171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IST256: Applications Programming for Information Systems</vt:lpstr>
      <vt:lpstr>Agenda</vt:lpstr>
      <vt:lpstr>Instructor and Teaching Assistants</vt:lpstr>
      <vt:lpstr>Goals of This Course</vt:lpstr>
      <vt:lpstr>We Want You To Learn…</vt:lpstr>
      <vt:lpstr>To program in the Python computer programming language.</vt:lpstr>
      <vt:lpstr>To solve complex real-world, data-oriented problems by writing code.</vt:lpstr>
      <vt:lpstr>To read, write and discuss code and documentation with confidence.</vt:lpstr>
      <vt:lpstr>To code in teams, collaborate with others and manage your source code.</vt:lpstr>
      <vt:lpstr>The skills necessary to acquire new programming knowledge independently.</vt:lpstr>
      <vt:lpstr>Why Learn To Program?</vt:lpstr>
      <vt:lpstr>Course Website Quick Tour</vt:lpstr>
      <vt:lpstr>Let's Go Over The Syllabus!</vt:lpstr>
      <vt:lpstr>This Class Is BYOD</vt:lpstr>
      <vt:lpstr>Methods of Evaluation</vt:lpstr>
      <vt:lpstr>Exams (E1, E2, E3)</vt:lpstr>
      <vt:lpstr>Project (PRJ)</vt:lpstr>
      <vt:lpstr>Demo Day!</vt:lpstr>
      <vt:lpstr>Diagnostic Quizzes (Q02 – Q14)</vt:lpstr>
      <vt:lpstr>Class Participation (P01 – P14)</vt:lpstr>
      <vt:lpstr>In-Class Coding Labs (L02 – L14)</vt:lpstr>
      <vt:lpstr>Homework (H02- H13)</vt:lpstr>
      <vt:lpstr>Homework: How In-Class Grading Works</vt:lpstr>
      <vt:lpstr>Grading  Scale</vt:lpstr>
      <vt:lpstr>Course Policies:</vt:lpstr>
      <vt:lpstr>Honor Code &amp; Academic Integrity</vt:lpstr>
      <vt:lpstr>Course Calendar</vt:lpstr>
      <vt:lpstr>How IST256 Works</vt:lpstr>
      <vt:lpstr>Slack: </vt:lpstr>
      <vt:lpstr>Our Weekly Routine</vt:lpstr>
      <vt:lpstr>Let’s get you setup!</vt:lpstr>
      <vt:lpstr>1. Activate Your Slack Account</vt:lpstr>
      <vt:lpstr>2. Activate Your Zybook</vt:lpstr>
      <vt:lpstr>Zybook: Let's See Who's Activated It</vt:lpstr>
      <vt:lpstr>3. Setup your Laptop</vt:lpstr>
      <vt:lpstr>GitHub Classroom: Submit Homework!</vt:lpstr>
      <vt:lpstr>Is Your Laptop Ready for Next Week?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113</cp:revision>
  <dcterms:created xsi:type="dcterms:W3CDTF">2016-08-29T17:53:43Z</dcterms:created>
  <dcterms:modified xsi:type="dcterms:W3CDTF">2017-01-23T14:07:48Z</dcterms:modified>
</cp:coreProperties>
</file>