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38" r:id="rId2"/>
    <p:sldId id="313" r:id="rId3"/>
    <p:sldId id="300" r:id="rId4"/>
    <p:sldId id="314" r:id="rId5"/>
    <p:sldId id="319" r:id="rId6"/>
    <p:sldId id="321" r:id="rId7"/>
    <p:sldId id="320" r:id="rId8"/>
    <p:sldId id="328" r:id="rId9"/>
    <p:sldId id="323" r:id="rId10"/>
    <p:sldId id="322" r:id="rId11"/>
    <p:sldId id="336" r:id="rId12"/>
    <p:sldId id="329" r:id="rId13"/>
    <p:sldId id="330" r:id="rId14"/>
    <p:sldId id="331" r:id="rId15"/>
    <p:sldId id="332" r:id="rId16"/>
    <p:sldId id="324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04: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Conditionals</a:t>
            </a:r>
            <a:endParaRPr lang="en-US" sz="6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21276" y="2409642"/>
            <a:ext cx="9195257" cy="399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smtClean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smtClean="0">
                <a:latin typeface="Consolas" panose="020B0609020204030204" pitchFamily="49" charset="0"/>
              </a:rPr>
              <a:t>Link: </a:t>
            </a:r>
            <a:r>
              <a:rPr lang="en-US" sz="3600" smtClean="0"/>
              <a:t>In Gitter.im </a:t>
            </a:r>
            <a:r>
              <a:rPr lang="en-US" sz="3600" smtClean="0">
                <a:latin typeface="Consolas" panose="020B0609020204030204" pitchFamily="49" charset="0"/>
              </a:rPr>
              <a:t>| Code: ????</a:t>
            </a:r>
          </a:p>
          <a:p>
            <a:r>
              <a:rPr lang="en-US" sz="4800" b="1" smtClean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smtClean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smtClean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smtClean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Multiple Decisions: IF ladder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9317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boolean-expression1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statements-when-exp1-true</a:t>
            </a:r>
          </a:p>
          <a:p>
            <a:pPr marL="0" indent="0">
              <a:buNone/>
            </a:pP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elif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boolean-expression2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statements-when-exp2-true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9927" y="1690688"/>
            <a:ext cx="289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Use </a:t>
            </a:r>
            <a:r>
              <a:rPr lang="en-US" sz="3600" dirty="0" err="1" smtClean="0"/>
              <a:t>elif</a:t>
            </a:r>
            <a:r>
              <a:rPr lang="en-US" sz="3600" dirty="0" smtClean="0"/>
              <a:t> to make more than one decision in your if statement</a:t>
            </a:r>
          </a:p>
        </p:txBody>
      </p:sp>
    </p:spTree>
    <p:extLst>
      <p:ext uri="{BB962C8B-B14F-4D97-AF65-F5344CB8AC3E}">
        <p14:creationId xmlns:p14="http://schemas.microsoft.com/office/powerpoint/2010/main" val="4783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Example, Part 1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Tax Calculations!</a:t>
            </a:r>
          </a:p>
          <a:p>
            <a:r>
              <a:rPr lang="en-US" dirty="0" smtClean="0"/>
              <a:t>The country of “</a:t>
            </a:r>
            <a:r>
              <a:rPr lang="en-US" dirty="0" err="1" smtClean="0"/>
              <a:t>Fudgebonia</a:t>
            </a:r>
            <a:r>
              <a:rPr lang="en-US" dirty="0" smtClean="0"/>
              <a:t>” determines your tax rate from the number of dependents:</a:t>
            </a:r>
          </a:p>
          <a:p>
            <a:pPr lvl="1"/>
            <a:r>
              <a:rPr lang="en-US" dirty="0" smtClean="0"/>
              <a:t>0 </a:t>
            </a:r>
            <a:r>
              <a:rPr lang="en-US" dirty="0" smtClean="0">
                <a:sym typeface="Wingdings" panose="05000000000000000000" pitchFamily="2" charset="2"/>
              </a:rPr>
              <a:t> 30%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1  25%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2  18%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3 or more 10%  </a:t>
            </a:r>
          </a:p>
          <a:p>
            <a:r>
              <a:rPr lang="en-US" dirty="0" smtClean="0"/>
              <a:t>Write </a:t>
            </a:r>
            <a:r>
              <a:rPr lang="en-US" dirty="0"/>
              <a:t>a program </a:t>
            </a:r>
            <a:r>
              <a:rPr lang="en-US" dirty="0" smtClean="0"/>
              <a:t>to prompt </a:t>
            </a:r>
            <a:r>
              <a:rPr lang="en-US" dirty="0"/>
              <a:t>for </a:t>
            </a:r>
            <a:r>
              <a:rPr lang="en-US" dirty="0" smtClean="0"/>
              <a:t>number of dependents (0-3) and annual income.</a:t>
            </a:r>
          </a:p>
          <a:p>
            <a:r>
              <a:rPr lang="en-US" dirty="0" smtClean="0"/>
              <a:t>It should then calculate your tax rate and tax bill. Format numbers properly!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Exceptions</a:t>
            </a:r>
            <a:r>
              <a:rPr lang="en-US" sz="3600" b="1" dirty="0" smtClean="0"/>
              <a:t> </a:t>
            </a:r>
            <a:r>
              <a:rPr lang="en-US" sz="3600" dirty="0" smtClean="0"/>
              <a:t>represent a class of errors which occur at </a:t>
            </a:r>
            <a:r>
              <a:rPr lang="en-US" sz="3600" b="1" dirty="0" smtClean="0">
                <a:solidFill>
                  <a:srgbClr val="FFFF00"/>
                </a:solidFill>
              </a:rPr>
              <a:t>run-time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We’ve seen these before when run a program and it crashes due to </a:t>
            </a:r>
            <a:r>
              <a:rPr lang="en-US" sz="3600" b="1" dirty="0" smtClean="0">
                <a:solidFill>
                  <a:srgbClr val="FFFF00"/>
                </a:solidFill>
              </a:rPr>
              <a:t>bad input</a:t>
            </a:r>
            <a:r>
              <a:rPr lang="en-US" sz="3600" dirty="0" smtClean="0"/>
              <a:t>. And we get a </a:t>
            </a:r>
            <a:r>
              <a:rPr lang="en-US" sz="3600" b="1" dirty="0" err="1" smtClean="0">
                <a:solidFill>
                  <a:srgbClr val="FFFF00"/>
                </a:solidFill>
              </a:rPr>
              <a:t>TypeError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or </a:t>
            </a:r>
            <a:r>
              <a:rPr lang="en-US" sz="3600" b="1" dirty="0" err="1" smtClean="0">
                <a:solidFill>
                  <a:srgbClr val="FFFF00"/>
                </a:solidFill>
              </a:rPr>
              <a:t>ValueError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Python provides a mechanism </a:t>
            </a:r>
            <a:r>
              <a:rPr lang="en-US" sz="3600" b="1" dirty="0" smtClean="0">
                <a:solidFill>
                  <a:srgbClr val="FFFF00"/>
                </a:solidFill>
              </a:rPr>
              <a:t>try .. except</a:t>
            </a:r>
            <a:r>
              <a:rPr lang="en-US" sz="3600" b="1" dirty="0" smtClean="0"/>
              <a:t> </a:t>
            </a:r>
            <a:r>
              <a:rPr lang="en-US" sz="3600" dirty="0" smtClean="0"/>
              <a:t>to catch these errors at run-time and prevent your program from crashing.</a:t>
            </a:r>
          </a:p>
          <a:p>
            <a:r>
              <a:rPr lang="en-US" sz="3600" b="1" dirty="0" smtClean="0">
                <a:solidFill>
                  <a:srgbClr val="FFFF00"/>
                </a:solidFill>
              </a:rPr>
              <a:t>Exceptions are </a:t>
            </a:r>
            <a:r>
              <a:rPr lang="en-US" sz="3600" b="1" i="1" dirty="0" smtClean="0">
                <a:solidFill>
                  <a:srgbClr val="FFFF00"/>
                </a:solidFill>
              </a:rPr>
              <a:t>exceptional</a:t>
            </a:r>
            <a:r>
              <a:rPr lang="en-US" sz="3600" b="1" dirty="0" smtClean="0"/>
              <a:t>.</a:t>
            </a:r>
            <a:r>
              <a:rPr lang="en-US" sz="3600" dirty="0" smtClean="0"/>
              <a:t> They should ONLY be used to handle unforeseen errors in program input. </a:t>
            </a:r>
            <a:endParaRPr lang="en-US" sz="3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Handle Bad Input with Exceptions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2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need for an exception handling:</a:t>
            </a:r>
          </a:p>
          <a:p>
            <a:pPr>
              <a:buFontTx/>
              <a:buChar char="-"/>
            </a:pPr>
            <a:r>
              <a:rPr lang="en-US" sz="3600" dirty="0" smtClean="0"/>
              <a:t>Bad input</a:t>
            </a:r>
          </a:p>
          <a:p>
            <a:pPr>
              <a:buFontTx/>
              <a:buChar char="-"/>
            </a:pPr>
            <a:r>
              <a:rPr lang="en-US" sz="3600" dirty="0" smtClean="0"/>
              <a:t>try except finally</a:t>
            </a:r>
          </a:p>
          <a:p>
            <a:pPr>
              <a:buFontTx/>
              <a:buChar char="-"/>
            </a:pPr>
            <a:r>
              <a:rPr lang="en-US" sz="3600" dirty="0" smtClean="0"/>
              <a:t>Good practice of catching the specific error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Try…Except…Finally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statements-which-might</a:t>
            </a:r>
            <a:b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throw-a-runtime-error</a:t>
            </a: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except </a:t>
            </a:r>
            <a:r>
              <a:rPr lang="en-US" sz="36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exceptionType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code-to-run-when-error-occurs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finally: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code-to-run-after-try-or-except</a:t>
            </a: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023616" y="4742688"/>
            <a:ext cx="2279904" cy="609600"/>
          </a:xfrm>
          <a:prstGeom prst="lef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8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Conditionals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</a:t>
            </a:r>
            <a:r>
              <a:rPr lang="en-US" sz="4000" b="1" dirty="0" smtClean="0"/>
              <a:t>prints on line 9 </a:t>
            </a:r>
            <a:r>
              <a:rPr lang="en-US" sz="4000" dirty="0" smtClean="0"/>
              <a:t>when you input the value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'-45s'</a:t>
            </a:r>
            <a:r>
              <a:rPr lang="en-US" sz="4000" dirty="0" smtClean="0"/>
              <a:t>?</a:t>
            </a:r>
            <a:endParaRPr lang="en-US" sz="4000" dirty="0" smtClean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'a'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'b'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'c'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4" y="1955470"/>
            <a:ext cx="6089235" cy="3109397"/>
          </a:xfrm>
        </p:spPr>
      </p:pic>
      <p:sp>
        <p:nvSpPr>
          <p:cNvPr id="3" name="Right Arrow 2"/>
          <p:cNvSpPr/>
          <p:nvPr/>
        </p:nvSpPr>
        <p:spPr>
          <a:xfrm>
            <a:off x="5943600" y="4614333"/>
            <a:ext cx="330200" cy="262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B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C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8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Example, Part 2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Tax Calculations!</a:t>
            </a:r>
          </a:p>
          <a:p>
            <a:r>
              <a:rPr lang="en-US" dirty="0" smtClean="0"/>
              <a:t>Modify “</a:t>
            </a:r>
            <a:r>
              <a:rPr lang="en-US" dirty="0" err="1" smtClean="0"/>
              <a:t>Fudgebonia</a:t>
            </a:r>
            <a:r>
              <a:rPr lang="en-US" dirty="0" smtClean="0"/>
              <a:t>” tax calculations to handle bad inputs so that it will not generate run-time errors.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"1 Question Challenge"</a:t>
            </a:r>
          </a:p>
          <a:p>
            <a:pPr marL="0" indent="0">
              <a:buNone/>
            </a:pPr>
            <a:r>
              <a:rPr lang="en-US" sz="4000" dirty="0"/>
              <a:t>When</a:t>
            </a:r>
            <a:r>
              <a:rPr lang="en-US" sz="4000" dirty="0">
                <a:solidFill>
                  <a:srgbClr val="FFFF00"/>
                </a:solidFill>
                <a:latin typeface="Consolas" panose="020B0609020204030204" pitchFamily="49" charset="0"/>
              </a:rPr>
              <a:t> x = 12, y = 20</a:t>
            </a:r>
            <a:r>
              <a:rPr lang="en-US" sz="4000" dirty="0"/>
              <a:t> ?</a:t>
            </a:r>
            <a:r>
              <a:rPr lang="en-US" sz="4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4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/>
              <a:t>What </a:t>
            </a:r>
            <a:r>
              <a:rPr lang="en-US" sz="4000" dirty="0" smtClean="0"/>
              <a:t>is the value </a:t>
            </a:r>
            <a:r>
              <a:rPr lang="en-US" sz="4000" dirty="0" smtClean="0"/>
              <a:t>of this Boolean expression:</a:t>
            </a:r>
            <a:endParaRPr lang="en-US" sz="4000" dirty="0" smtClean="0"/>
          </a:p>
          <a:p>
            <a:pPr marL="0" indent="0">
              <a:buNone/>
            </a:pPr>
            <a:r>
              <a:rPr lang="en-US" sz="4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x &lt; y and not y==20</a:t>
            </a:r>
          </a:p>
          <a:p>
            <a:pPr marL="0" indent="0">
              <a:buNone/>
            </a:pPr>
            <a:endParaRPr lang="en-US" sz="5400" dirty="0" smtClean="0"/>
          </a:p>
          <a:p>
            <a:pPr marL="0" indent="0">
              <a:buNone/>
            </a:pPr>
            <a:r>
              <a:rPr lang="en-US" sz="4800" smtClean="0"/>
              <a:t>Post </a:t>
            </a:r>
            <a:r>
              <a:rPr lang="en-US" sz="4800" dirty="0" smtClean="0"/>
              <a:t>your response on gitter.im  and I’ll post the solution a few minutes after class!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Non-Linear Code Execution</a:t>
            </a:r>
          </a:p>
          <a:p>
            <a:r>
              <a:rPr lang="en-US" sz="3600" dirty="0" smtClean="0"/>
              <a:t>Relational and Logical Operators</a:t>
            </a:r>
          </a:p>
          <a:p>
            <a:r>
              <a:rPr lang="en-US" sz="3600" dirty="0" smtClean="0"/>
              <a:t>Different types of non-linear execution.</a:t>
            </a:r>
          </a:p>
          <a:p>
            <a:r>
              <a:rPr lang="en-US" sz="3600" dirty="0" smtClean="0"/>
              <a:t>Run-Time error handling</a:t>
            </a:r>
            <a:endParaRPr lang="en-US" sz="3600" dirty="0"/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Ch3</a:t>
            </a:r>
          </a:p>
          <a:p>
            <a:pPr lvl="1"/>
            <a:r>
              <a:rPr lang="en-US" sz="2600" dirty="0" smtClean="0"/>
              <a:t>P4E Ch3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5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A Boolean value is a/an ______?</a:t>
            </a:r>
            <a:endParaRPr lang="en-US" sz="4800" dirty="0"/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True or False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Zero-based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Non-Negative value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4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Alphanumeric value </a:t>
            </a:r>
            <a:endParaRPr lang="en-US" sz="44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What is a Boolean Expression?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</a:t>
            </a:r>
            <a:r>
              <a:rPr lang="en-US" sz="3600" b="1" dirty="0" smtClean="0">
                <a:solidFill>
                  <a:srgbClr val="FFFF00"/>
                </a:solidFill>
              </a:rPr>
              <a:t>Boolean expression </a:t>
            </a:r>
            <a:r>
              <a:rPr lang="en-US" sz="3600" dirty="0" smtClean="0"/>
              <a:t>evaluates to a </a:t>
            </a:r>
            <a:r>
              <a:rPr lang="en-US" sz="3600" dirty="0" smtClean="0">
                <a:solidFill>
                  <a:srgbClr val="FFFF00"/>
                </a:solidFill>
              </a:rPr>
              <a:t>Boolean value </a:t>
            </a:r>
            <a:r>
              <a:rPr lang="en-US" sz="3600" dirty="0" smtClean="0"/>
              <a:t>of 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 smtClean="0"/>
              <a:t> or 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Boolean expressions ask questions.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</a:rPr>
              <a:t>GPA &gt;3.2   </a:t>
            </a:r>
            <a:r>
              <a:rPr lang="en-US" sz="3200" dirty="0" smtClean="0">
                <a:sym typeface="Wingdings" panose="05000000000000000000" pitchFamily="2" charset="2"/>
              </a:rPr>
              <a:t> Is GPA greater than 3.2?</a:t>
            </a:r>
          </a:p>
          <a:p>
            <a:r>
              <a:rPr lang="en-US" sz="3600" dirty="0" smtClean="0">
                <a:sym typeface="Wingdings" panose="05000000000000000000" pitchFamily="2" charset="2"/>
              </a:rPr>
              <a:t>The result of which is </a:t>
            </a: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 </a:t>
            </a:r>
            <a:r>
              <a:rPr lang="en-US" sz="3600" dirty="0" smtClean="0">
                <a:sym typeface="Wingdings" panose="05000000000000000000" pitchFamily="2" charset="2"/>
              </a:rPr>
              <a:t>based on the evaluation of the expression:</a:t>
            </a:r>
          </a:p>
          <a:p>
            <a:pPr lvl="1"/>
            <a:r>
              <a:rPr lang="en-US" sz="3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GPA = 4.0  GPA &gt; 3.2  </a:t>
            </a:r>
            <a:r>
              <a:rPr lang="en-US" sz="3200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endParaRPr lang="en-US" sz="3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sz="3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GPA = 2.0  GPA &gt; 3.2 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False </a:t>
            </a:r>
            <a:endParaRPr lang="en-US" sz="3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Program Flow Control with IF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4"/>
                </a:solidFill>
              </a:rPr>
              <a:t>IF</a:t>
            </a:r>
            <a:r>
              <a:rPr lang="en-US" sz="3600" dirty="0" smtClean="0"/>
              <a:t> statement is used to branch your code based on a Boolean expression.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/>
            </a:r>
            <a:b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en-US" sz="3600" i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-expression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statements-when-true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</a:rPr>
              <a:t>e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lse: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statements-when-false</a:t>
            </a:r>
          </a:p>
        </p:txBody>
      </p:sp>
    </p:spTree>
    <p:extLst>
      <p:ext uri="{BB962C8B-B14F-4D97-AF65-F5344CB8AC3E}">
        <p14:creationId xmlns:p14="http://schemas.microsoft.com/office/powerpoint/2010/main" val="39250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81163"/>
          <a:ext cx="1070094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4548783"/>
                <a:gridCol w="45487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 is does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</a:t>
                      </a:r>
                      <a:r>
                        <a:rPr lang="en-US" sz="2800" baseline="0" dirty="0" smtClean="0"/>
                        <a:t>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&gt;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&lt;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&lt; 2 (False)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==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== 2 (False)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!=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Not</a:t>
                      </a:r>
                      <a:r>
                        <a:rPr lang="en-US" sz="2800" baseline="0" dirty="0" smtClean="0"/>
                        <a:t>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!=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&gt;=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Greater Than or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&gt;=2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&lt;=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Less Than or Equal To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&lt;=2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Python’s Relational Operators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7295" y="5541646"/>
            <a:ext cx="1084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Expressions consisting of relational operators evaluate to a </a:t>
            </a:r>
            <a:r>
              <a:rPr lang="en-US" sz="2800" dirty="0" smtClean="0">
                <a:solidFill>
                  <a:schemeClr val="accent4"/>
                </a:solidFill>
              </a:rPr>
              <a:t>Boolean</a:t>
            </a:r>
            <a:r>
              <a:rPr lang="en-US" sz="2800" dirty="0" smtClean="0"/>
              <a:t> value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50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Do you need more milk?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When the Fudge family has less than 1 gallon of milk, we need more!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868095"/>
              </p:ext>
            </p:extLst>
          </p:nvPr>
        </p:nvGraphicFramePr>
        <p:xfrm>
          <a:off x="838200" y="1681163"/>
          <a:ext cx="1070094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/>
                <a:gridCol w="4912536"/>
                <a:gridCol w="41850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What is does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Example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and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True only when both are True.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4&gt;2 and 4&lt;5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or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False only when both are False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4&lt;2 or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4==4 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not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Negation (Opposite)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not 4 == 2 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in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Set Operator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4 in [2,4,7]</a:t>
                      </a:r>
                      <a:r>
                        <a:rPr lang="en-US" sz="28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smtClean="0">
                          <a:latin typeface="Consolas" panose="020B0609020204030204" pitchFamily="49" charset="0"/>
                        </a:rPr>
                        <a:t>(True)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Python’s Logical Operators</a:t>
            </a:r>
            <a:endParaRPr 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Logical Operators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23000" y="2652977"/>
            <a:ext cx="4876800" cy="292523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3600" dirty="0" smtClean="0"/>
              <a:t>4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/>
              <a:t>5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/>
              <a:t>6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/>
              <a:t>7</a:t>
            </a:r>
            <a:endParaRPr lang="en-US" sz="3600" dirty="0" smtClean="0"/>
          </a:p>
          <a:p>
            <a:pPr marL="742950" indent="-742950">
              <a:buFont typeface="+mj-lt"/>
              <a:buAutoNum type="alphaUcPeriod"/>
            </a:pP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47" y="2605088"/>
            <a:ext cx="5580761" cy="3101806"/>
          </a:xfrm>
        </p:spPr>
      </p:pic>
      <p:sp>
        <p:nvSpPr>
          <p:cNvPr id="5" name="Rectangle 4"/>
          <p:cNvSpPr/>
          <p:nvPr/>
        </p:nvSpPr>
        <p:spPr>
          <a:xfrm>
            <a:off x="470346" y="1416862"/>
            <a:ext cx="5488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On Which </a:t>
            </a:r>
            <a:r>
              <a:rPr lang="en-US" sz="3200" dirty="0"/>
              <a:t>line number in which the Boolean expression is True?</a:t>
            </a:r>
          </a:p>
        </p:txBody>
      </p:sp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9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639</Words>
  <Application>Microsoft Office PowerPoint</Application>
  <PresentationFormat>Widescreen</PresentationFormat>
  <Paragraphs>151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04:  Conditionals</vt:lpstr>
      <vt:lpstr>Agenda</vt:lpstr>
      <vt:lpstr>Connect Activity</vt:lpstr>
      <vt:lpstr>What is a Boolean Expression?</vt:lpstr>
      <vt:lpstr>Program Flow Control with IF</vt:lpstr>
      <vt:lpstr>Python’s Relational Operators</vt:lpstr>
      <vt:lpstr>Watch Me Code 1</vt:lpstr>
      <vt:lpstr>Python’s Logical Operators</vt:lpstr>
      <vt:lpstr>Check Yourself: Logical Operators</vt:lpstr>
      <vt:lpstr>Multiple Decisions: IF ladder</vt:lpstr>
      <vt:lpstr>End-To-End Example, Part 1</vt:lpstr>
      <vt:lpstr>Handle Bad Input with Exceptions</vt:lpstr>
      <vt:lpstr>Watch Me Code 2</vt:lpstr>
      <vt:lpstr>Try…Except…Finally</vt:lpstr>
      <vt:lpstr>Check Yourself: Conditionals</vt:lpstr>
      <vt:lpstr>End-To-End Example, Part 2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75</cp:revision>
  <dcterms:created xsi:type="dcterms:W3CDTF">2016-08-29T17:53:43Z</dcterms:created>
  <dcterms:modified xsi:type="dcterms:W3CDTF">2017-09-11T17:36:23Z</dcterms:modified>
</cp:coreProperties>
</file>