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33" r:id="rId2"/>
    <p:sldId id="334" r:id="rId3"/>
    <p:sldId id="335" r:id="rId4"/>
    <p:sldId id="340" r:id="rId5"/>
    <p:sldId id="315" r:id="rId6"/>
    <p:sldId id="316" r:id="rId7"/>
    <p:sldId id="330" r:id="rId8"/>
    <p:sldId id="344" r:id="rId9"/>
    <p:sldId id="317" r:id="rId10"/>
    <p:sldId id="318" r:id="rId11"/>
    <p:sldId id="342" r:id="rId12"/>
    <p:sldId id="346" r:id="rId13"/>
    <p:sldId id="343" r:id="rId14"/>
    <p:sldId id="324" r:id="rId15"/>
    <p:sldId id="323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06" autoAdjust="0"/>
  </p:normalViewPr>
  <p:slideViewPr>
    <p:cSldViewPr snapToGrid="0">
      <p:cViewPr varScale="1">
        <p:scale>
          <a:sx n="82" d="100"/>
          <a:sy n="82" d="100"/>
        </p:scale>
        <p:origin x="69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6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9766-D8F7-40E2-B91C-29C1266006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0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57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trinket.io/pfe/04-functions.html" TargetMode="External"/><Relationship Id="rId2" Type="http://schemas.openxmlformats.org/officeDocument/2006/relationships/hyperlink" Target="https://zybooks.zyante.com/#/zybook/SYRIST256FudgeSpring2017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05: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Iterations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985976" y="2762879"/>
            <a:ext cx="7679258" cy="209487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Topic: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Introduction to Programming,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Zybook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en-US" sz="3200" dirty="0"/>
              <a:t> </a:t>
            </a:r>
            <a:r>
              <a:rPr lang="en-US" sz="3200" dirty="0" smtClean="0"/>
              <a:t>4, </a:t>
            </a:r>
            <a:r>
              <a:rPr lang="en-US" sz="3200" dirty="0"/>
              <a:t>P4E </a:t>
            </a:r>
            <a:r>
              <a:rPr lang="en-US" sz="3200" dirty="0" err="1"/>
              <a:t>Ch</a:t>
            </a:r>
            <a:r>
              <a:rPr lang="en-US" sz="3200" dirty="0"/>
              <a:t> </a:t>
            </a:r>
            <a:r>
              <a:rPr lang="en-US" sz="3200" dirty="0" smtClean="0"/>
              <a:t>5. Slides on website.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Them Code 3</a:t>
            </a:r>
            <a:br>
              <a:rPr lang="en-US" sz="5400" dirty="0" smtClean="0">
                <a:solidFill>
                  <a:srgbClr val="7030A0"/>
                </a:solidFill>
              </a:rPr>
            </a:br>
            <a:r>
              <a:rPr lang="en-US" sz="5400" dirty="0" smtClean="0">
                <a:solidFill>
                  <a:srgbClr val="7030A0"/>
                </a:solidFill>
              </a:rPr>
              <a:t>Malik Khadija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1327" y="18612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Count the "</a:t>
            </a:r>
            <a:r>
              <a:rPr lang="en-US" sz="4000" dirty="0" err="1" smtClean="0"/>
              <a:t>i</a:t>
            </a:r>
            <a:r>
              <a:rPr lang="en-US" sz="4000" dirty="0" smtClean="0"/>
              <a:t>"'s </a:t>
            </a:r>
          </a:p>
          <a:p>
            <a:r>
              <a:rPr lang="en-US" sz="4000" dirty="0" smtClean="0"/>
              <a:t>Definite Loop</a:t>
            </a:r>
          </a:p>
          <a:p>
            <a:r>
              <a:rPr lang="en-US" sz="4000" dirty="0" smtClean="0"/>
              <a:t>Ask for a work</a:t>
            </a:r>
          </a:p>
          <a:p>
            <a:r>
              <a:rPr lang="en-US" sz="4000" dirty="0" smtClean="0"/>
              <a:t>Count how many i’s are in the word</a:t>
            </a:r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2"/>
            <a:ext cx="10965873" cy="48998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b="1" dirty="0" smtClean="0">
                <a:solidFill>
                  <a:srgbClr val="FFFF00"/>
                </a:solidFill>
              </a:rPr>
              <a:t>Indefinite Loop </a:t>
            </a:r>
            <a:r>
              <a:rPr lang="en-US" sz="3600" dirty="0" smtClean="0"/>
              <a:t>has no pre-determined exit condition. There are no guarantees an indefinite loop will end, as it is typically based on user input.</a:t>
            </a:r>
          </a:p>
          <a:p>
            <a:r>
              <a:rPr lang="en-US" sz="3600" b="1" dirty="0" smtClean="0">
                <a:solidFill>
                  <a:srgbClr val="FFFF00"/>
                </a:solidFill>
              </a:rPr>
              <a:t>Infinite Loops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are loops which can never reach their exit condition. These should be avoided at all costs.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rgbClr val="FFFF00"/>
                </a:solidFill>
              </a:rPr>
              <a:t>break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statement is used to exit a loop </a:t>
            </a:r>
            <a:r>
              <a:rPr lang="en-US" sz="3600" dirty="0" smtClean="0"/>
              <a:t>immediately. It </a:t>
            </a:r>
            <a:r>
              <a:rPr lang="en-US" sz="3600" dirty="0"/>
              <a:t>is often used to force an exit condition in the body of the loop.</a:t>
            </a:r>
          </a:p>
          <a:p>
            <a:endParaRPr lang="en-US" sz="3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Indefinite,Infinite</a:t>
            </a:r>
            <a:r>
              <a:rPr lang="en-US" sz="5400" dirty="0" smtClean="0">
                <a:solidFill>
                  <a:schemeClr val="accent1"/>
                </a:solidFill>
              </a:rPr>
              <a:t> Loops and Break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42148"/>
            <a:ext cx="10965873" cy="305240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Determine the code to repeat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Determine the loop control variables &amp; exit conditions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Write exit conditions as </a:t>
            </a:r>
            <a:r>
              <a:rPr lang="en-US" sz="3600" b="1" dirty="0" smtClean="0">
                <a:latin typeface="Consolas" panose="020B0609020204030204" pitchFamily="49" charset="0"/>
              </a:rPr>
              <a:t>if </a:t>
            </a:r>
            <a:r>
              <a:rPr lang="en-US" sz="3600" dirty="0" smtClean="0"/>
              <a:t>statements with </a:t>
            </a:r>
            <a:r>
              <a:rPr lang="en-US" sz="3600" b="1" dirty="0" smtClean="0">
                <a:latin typeface="Consolas" panose="020B0609020204030204" pitchFamily="49" charset="0"/>
              </a:rPr>
              <a:t>break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Wrap the code in a </a:t>
            </a:r>
            <a:r>
              <a:rPr lang="en-US" sz="3600" b="1" dirty="0" smtClean="0">
                <a:latin typeface="Consolas" panose="020B0609020204030204" pitchFamily="49" charset="0"/>
              </a:rPr>
              <a:t>while True: </a:t>
            </a:r>
            <a:r>
              <a:rPr lang="en-US" sz="3600" dirty="0" smtClean="0"/>
              <a:t>loop!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Indefinite Loops The Easy Way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4</a:t>
            </a:r>
            <a:br>
              <a:rPr lang="en-US" sz="5400" dirty="0" smtClean="0">
                <a:solidFill>
                  <a:srgbClr val="7030A0"/>
                </a:solidFill>
              </a:rPr>
            </a:br>
            <a:r>
              <a:rPr lang="en-US" sz="5400" dirty="0" smtClean="0">
                <a:solidFill>
                  <a:srgbClr val="7030A0"/>
                </a:solidFill>
              </a:rPr>
              <a:t>Sophia </a:t>
            </a:r>
            <a:r>
              <a:rPr lang="en-US" sz="5400" dirty="0" err="1" smtClean="0">
                <a:solidFill>
                  <a:srgbClr val="7030A0"/>
                </a:solidFill>
              </a:rPr>
              <a:t>Kardaras</a:t>
            </a:r>
            <a:r>
              <a:rPr lang="en-US" sz="5400" dirty="0" smtClean="0">
                <a:solidFill>
                  <a:srgbClr val="7030A0"/>
                </a:solidFill>
              </a:rPr>
              <a:t>, Come on Down!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1327" y="2839453"/>
            <a:ext cx="10515600" cy="337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Guess My Name:</a:t>
            </a:r>
          </a:p>
          <a:p>
            <a:r>
              <a:rPr lang="en-US" sz="4000" dirty="0" smtClean="0"/>
              <a:t>This program will execute until you guess my name. </a:t>
            </a:r>
          </a:p>
          <a:p>
            <a:r>
              <a:rPr lang="en-US" sz="4000" dirty="0" smtClean="0"/>
              <a:t>Uses the indefinite loop approach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</a:t>
            </a:r>
            <a:r>
              <a:rPr lang="en-US" sz="4800" dirty="0" smtClean="0"/>
              <a:t>: Loop Matching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6"/>
                </a:solidFill>
              </a:rPr>
              <a:t>Match the Definition…</a:t>
            </a:r>
            <a:r>
              <a:rPr lang="en-US" dirty="0" smtClean="0">
                <a:solidFill>
                  <a:schemeClr val="accent6"/>
                </a:solidFill>
              </a:rPr>
              <a:t>	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Add one to a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A look where the test </a:t>
            </a:r>
            <a:r>
              <a:rPr lang="en-US" sz="4000" dirty="0"/>
              <a:t>condition is never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Statement to exit the </a:t>
            </a:r>
            <a:r>
              <a:rPr lang="en-US" sz="4000" dirty="0"/>
              <a:t>loop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Statement for definite looping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break 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Infinite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for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Increment</a:t>
            </a:r>
            <a:endParaRPr lang="en-US" sz="40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To its term.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End-To-End Example</a:t>
            </a:r>
            <a:br>
              <a:rPr lang="en-US" sz="5400" dirty="0" smtClean="0">
                <a:solidFill>
                  <a:srgbClr val="00B0F0"/>
                </a:solidFill>
              </a:rPr>
            </a:br>
            <a:r>
              <a:rPr lang="en-US" sz="5400" dirty="0" smtClean="0">
                <a:solidFill>
                  <a:srgbClr val="00B0F0"/>
                </a:solidFill>
              </a:rPr>
              <a:t>Sophia Hernandez &amp; John Augustine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9641"/>
            <a:ext cx="10515600" cy="40273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Password Program:</a:t>
            </a:r>
          </a:p>
          <a:p>
            <a:r>
              <a:rPr lang="en-US" sz="3600" dirty="0" smtClean="0"/>
              <a:t>5 attempts for the password</a:t>
            </a:r>
          </a:p>
          <a:p>
            <a:r>
              <a:rPr lang="en-US" sz="3600" dirty="0" smtClean="0"/>
              <a:t>On correct password, print: “Access Granted”, then end the program </a:t>
            </a:r>
          </a:p>
          <a:p>
            <a:r>
              <a:rPr lang="en-US" sz="3600" dirty="0" smtClean="0"/>
              <a:t>On incorrect password “Invalid Password Attempt #” and give the user another try</a:t>
            </a:r>
          </a:p>
          <a:p>
            <a:r>
              <a:rPr lang="en-US" sz="3600" dirty="0" smtClean="0"/>
              <a:t>After </a:t>
            </a:r>
            <a:r>
              <a:rPr lang="en-US" sz="3600" dirty="0"/>
              <a:t>5</a:t>
            </a:r>
            <a:r>
              <a:rPr lang="en-US" sz="3600" dirty="0" smtClean="0"/>
              <a:t> attempts, print “You are locked out”. Then end the program.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In Class Coding Lab: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457418"/>
            <a:ext cx="10317570" cy="4999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Iterations</a:t>
            </a:r>
            <a:r>
              <a:rPr lang="en-US" sz="2800" dirty="0" smtClean="0"/>
              <a:t>!</a:t>
            </a: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Make sure you get it checked before you leave</a:t>
            </a:r>
            <a:r>
              <a:rPr lang="en-US" sz="2800" dirty="0" smtClean="0"/>
              <a:t>!</a:t>
            </a: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Homework check while you are working: </a:t>
            </a:r>
            <a:r>
              <a:rPr lang="en-US" dirty="0"/>
              <a:t>Now You Code 1,2 and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FOR NEXT WEEK:</a:t>
            </a:r>
          </a:p>
          <a:p>
            <a:pPr marL="0" indent="0">
              <a:buNone/>
            </a:pPr>
            <a:r>
              <a:rPr lang="en-US" dirty="0" smtClean="0"/>
              <a:t>READ: </a:t>
            </a:r>
            <a:r>
              <a:rPr lang="en-US" dirty="0" err="1">
                <a:hlinkClick r:id="rId2"/>
              </a:rPr>
              <a:t>ZyBook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Ch</a:t>
            </a:r>
            <a:r>
              <a:rPr lang="en-US" dirty="0">
                <a:hlinkClick r:id="rId2"/>
              </a:rPr>
              <a:t> 5: </a:t>
            </a:r>
            <a:r>
              <a:rPr lang="en-US" dirty="0" smtClean="0">
                <a:hlinkClick r:id="rId2"/>
              </a:rPr>
              <a:t>Functions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smtClean="0">
                <a:hlinkClick r:id="rId3"/>
              </a:rPr>
              <a:t>P4E</a:t>
            </a:r>
            <a:r>
              <a:rPr lang="en-US" dirty="0">
                <a:hlinkClick r:id="rId3"/>
              </a:rPr>
              <a:t>: </a:t>
            </a:r>
            <a:r>
              <a:rPr lang="en-US" dirty="0" err="1">
                <a:hlinkClick r:id="rId3"/>
              </a:rPr>
              <a:t>Ch</a:t>
            </a:r>
            <a:r>
              <a:rPr lang="en-US" dirty="0">
                <a:hlinkClick r:id="rId3"/>
              </a:rPr>
              <a:t> 4: </a:t>
            </a:r>
            <a:r>
              <a:rPr lang="en-US" dirty="0" smtClean="0">
                <a:hlinkClick r:id="rId3"/>
              </a:rPr>
              <a:t>Functions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Diagnostic Quiz 6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HW[05]: Now You Code </a:t>
            </a:r>
            <a:r>
              <a:rPr lang="en-US" dirty="0"/>
              <a:t>1,2 and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sz="2800" dirty="0" smtClean="0"/>
              <a:t>EXAM #1 AT BEGINNING OF NEXT CLASS DON’T BE LATE!!!!</a:t>
            </a:r>
          </a:p>
          <a:p>
            <a:pPr marL="0" indent="0">
              <a:buNone/>
            </a:pPr>
            <a:r>
              <a:rPr lang="en-US" dirty="0" smtClean="0"/>
              <a:t>Covers Lessons 1-5</a:t>
            </a:r>
            <a:endParaRPr lang="en-US" sz="2800" dirty="0"/>
          </a:p>
        </p:txBody>
      </p:sp>
      <p:sp>
        <p:nvSpPr>
          <p:cNvPr id="10" name="AutoShape 6" descr="Image result for jupyter"/>
          <p:cNvSpPr>
            <a:spLocks noChangeAspect="1" noChangeArrowheads="1"/>
          </p:cNvSpPr>
          <p:nvPr/>
        </p:nvSpPr>
        <p:spPr bwMode="auto">
          <a:xfrm>
            <a:off x="155575" y="-1423988"/>
            <a:ext cx="71151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Make </a:t>
            </a:r>
            <a:r>
              <a:rPr lang="en-US" sz="3600" dirty="0"/>
              <a:t>our code execute in a non linear </a:t>
            </a:r>
            <a:r>
              <a:rPr lang="en-US" sz="3600" dirty="0" smtClean="0"/>
              <a:t>fashion.</a:t>
            </a:r>
            <a:endParaRPr lang="en-US" sz="3600" dirty="0"/>
          </a:p>
          <a:p>
            <a:r>
              <a:rPr lang="en-US" sz="3600" dirty="0"/>
              <a:t>Definite loops (for loops) and iterators.</a:t>
            </a:r>
          </a:p>
          <a:p>
            <a:r>
              <a:rPr lang="en-US" sz="3600" dirty="0" smtClean="0"/>
              <a:t>Indefinite </a:t>
            </a:r>
            <a:r>
              <a:rPr lang="en-US" sz="3600" dirty="0"/>
              <a:t>looping, infinite loops, and the break and continue statements</a:t>
            </a:r>
          </a:p>
          <a:p>
            <a:r>
              <a:rPr lang="en-US" sz="3600" dirty="0" smtClean="0"/>
              <a:t>How </a:t>
            </a:r>
            <a:r>
              <a:rPr lang="en-US" sz="3600" dirty="0"/>
              <a:t>to build complex loops easily. 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</a:t>
            </a:r>
            <a:r>
              <a:rPr lang="en-US" sz="2600" dirty="0" smtClean="0"/>
              <a:t>Ch4</a:t>
            </a:r>
          </a:p>
          <a:p>
            <a:pPr lvl="1"/>
            <a:r>
              <a:rPr lang="en-US" sz="2600" dirty="0" smtClean="0"/>
              <a:t>P4E Ch5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92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Select the line number where the increment occurs: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r="1681" b="23891"/>
          <a:stretch/>
        </p:blipFill>
        <p:spPr>
          <a:xfrm>
            <a:off x="5883207" y="1690688"/>
            <a:ext cx="5930102" cy="42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2"/>
            <a:ext cx="10965873" cy="489982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Increment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means to add one to a variable.</a:t>
            </a:r>
            <a:br>
              <a:rPr lang="en-US" sz="3600" dirty="0" smtClean="0"/>
            </a:br>
            <a:r>
              <a:rPr lang="en-US" sz="3600" dirty="0">
                <a:latin typeface="Consolas" panose="020B0609020204030204" pitchFamily="49" charset="0"/>
              </a:rPr>
              <a:t>X = X + 1</a:t>
            </a:r>
          </a:p>
          <a:p>
            <a:r>
              <a:rPr lang="en-US" sz="3600" b="1" dirty="0" smtClean="0">
                <a:solidFill>
                  <a:srgbClr val="FFFF00"/>
                </a:solidFill>
              </a:rPr>
              <a:t>Decrement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means to subtract one from a variable.</a:t>
            </a:r>
            <a:br>
              <a:rPr lang="en-US" sz="3600" dirty="0" smtClean="0"/>
            </a:br>
            <a:r>
              <a:rPr lang="en-US" sz="3600" dirty="0">
                <a:latin typeface="Consolas" panose="020B0609020204030204" pitchFamily="49" charset="0"/>
              </a:rPr>
              <a:t>X = X </a:t>
            </a:r>
            <a:r>
              <a:rPr lang="en-US" sz="3600" dirty="0" smtClean="0">
                <a:latin typeface="Consolas" panose="020B0609020204030204" pitchFamily="49" charset="0"/>
              </a:rPr>
              <a:t>- </a:t>
            </a:r>
            <a:r>
              <a:rPr lang="en-US" sz="3600" dirty="0">
                <a:latin typeface="Consolas" panose="020B0609020204030204" pitchFamily="49" charset="0"/>
              </a:rPr>
              <a:t>1</a:t>
            </a:r>
          </a:p>
          <a:p>
            <a:r>
              <a:rPr lang="en-US" sz="3600" dirty="0" smtClean="0"/>
              <a:t>These are common patterns in iteration statements which you will see today.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Increment and Decrement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2"/>
            <a:ext cx="10965873" cy="4899827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rgbClr val="FFFF00"/>
                </a:solidFill>
              </a:rPr>
              <a:t>Loop </a:t>
            </a:r>
            <a:r>
              <a:rPr lang="en-US" sz="3600" dirty="0" smtClean="0"/>
              <a:t>is a sequence of code that repeats </a:t>
            </a:r>
            <a:br>
              <a:rPr lang="en-US" sz="3600" dirty="0" smtClean="0"/>
            </a:br>
            <a:r>
              <a:rPr lang="en-US" sz="3600" dirty="0" smtClean="0"/>
              <a:t>as long as a Boolean expression is </a:t>
            </a:r>
            <a:r>
              <a:rPr lang="en-US" sz="3600" b="1" dirty="0" smtClean="0"/>
              <a:t>True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The sequence of code that repeats is known as the </a:t>
            </a:r>
            <a:r>
              <a:rPr lang="en-US" sz="3600" b="1" dirty="0" smtClean="0">
                <a:solidFill>
                  <a:srgbClr val="FFFF00"/>
                </a:solidFill>
              </a:rPr>
              <a:t>Body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The Boolean expression which is tested is known as the </a:t>
            </a:r>
            <a:r>
              <a:rPr lang="en-US" sz="3600" b="1" dirty="0" smtClean="0">
                <a:solidFill>
                  <a:srgbClr val="FFFF00"/>
                </a:solidFill>
              </a:rPr>
              <a:t>Test Condition</a:t>
            </a:r>
            <a:r>
              <a:rPr lang="en-US" sz="3600" b="1" dirty="0" smtClean="0"/>
              <a:t> </a:t>
            </a:r>
            <a:r>
              <a:rPr lang="en-US" sz="3600" dirty="0" smtClean="0"/>
              <a:t>or </a:t>
            </a:r>
            <a:r>
              <a:rPr lang="en-US" sz="3600" b="1" dirty="0" smtClean="0">
                <a:solidFill>
                  <a:srgbClr val="FFFF00"/>
                </a:solidFill>
              </a:rPr>
              <a:t>Exit Condition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Variables which are part of the Test condition are called </a:t>
            </a:r>
            <a:r>
              <a:rPr lang="en-US" sz="3600" b="1" dirty="0" smtClean="0">
                <a:solidFill>
                  <a:srgbClr val="FFFF00"/>
                </a:solidFill>
              </a:rPr>
              <a:t>Loop Control Variables </a:t>
            </a:r>
            <a:r>
              <a:rPr lang="en-US" sz="3600" dirty="0"/>
              <a:t>or</a:t>
            </a:r>
            <a:r>
              <a:rPr lang="en-US" sz="3600" b="1" dirty="0" smtClean="0">
                <a:solidFill>
                  <a:srgbClr val="FFFF00"/>
                </a:solidFill>
              </a:rPr>
              <a:t> Iteration Variables</a:t>
            </a:r>
            <a:r>
              <a:rPr lang="en-US" sz="3600" dirty="0" smtClean="0"/>
              <a:t>.</a:t>
            </a:r>
            <a:r>
              <a:rPr lang="en-US" sz="3600" b="1" dirty="0" smtClean="0"/>
              <a:t> </a:t>
            </a:r>
          </a:p>
          <a:p>
            <a:r>
              <a:rPr lang="en-US" sz="3600" dirty="0" smtClean="0"/>
              <a:t>Our goal is to make the Test </a:t>
            </a:r>
            <a:r>
              <a:rPr lang="en-US" sz="3600" dirty="0"/>
              <a:t>condition </a:t>
            </a:r>
            <a:r>
              <a:rPr lang="en-US" sz="3600" dirty="0" smtClean="0"/>
              <a:t>False so that the loop stops. This is accomplished through changing the loop control variable. 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Anatomy of a loop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300" y="950026"/>
            <a:ext cx="3521594" cy="14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Them Code 1: </a:t>
            </a:r>
            <a:br>
              <a:rPr lang="en-US" sz="5400" dirty="0" smtClean="0">
                <a:solidFill>
                  <a:srgbClr val="7030A0"/>
                </a:solidFill>
              </a:rPr>
            </a:br>
            <a:r>
              <a:rPr lang="en-US" sz="5400" dirty="0" smtClean="0">
                <a:solidFill>
                  <a:srgbClr val="7030A0"/>
                </a:solidFill>
              </a:rPr>
              <a:t>Andy Sherman – Come On Down!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1327" y="18612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Say My Name:</a:t>
            </a:r>
          </a:p>
          <a:p>
            <a:r>
              <a:rPr lang="en-US" sz="4000" dirty="0" smtClean="0"/>
              <a:t>This program will say your name a number of times.</a:t>
            </a:r>
          </a:p>
          <a:p>
            <a:r>
              <a:rPr lang="en-US" sz="4000" dirty="0" smtClean="0"/>
              <a:t>This is an example of a </a:t>
            </a:r>
            <a:r>
              <a:rPr lang="en-US" sz="4000" b="1" dirty="0" smtClean="0">
                <a:solidFill>
                  <a:srgbClr val="FFFF00"/>
                </a:solidFill>
              </a:rPr>
              <a:t>Definite loop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/>
              <a:t>because the number of iterations are pre-determined.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2"/>
            <a:ext cx="10965873" cy="48998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b="1" dirty="0">
                <a:solidFill>
                  <a:srgbClr val="FFFF00"/>
                </a:solidFill>
              </a:rPr>
              <a:t>F</a:t>
            </a:r>
            <a:r>
              <a:rPr lang="en-US" sz="3600" b="1" dirty="0" smtClean="0">
                <a:solidFill>
                  <a:srgbClr val="FFFF00"/>
                </a:solidFill>
              </a:rPr>
              <a:t>or Loop </a:t>
            </a:r>
            <a:r>
              <a:rPr lang="en-US" sz="3600" dirty="0" smtClean="0"/>
              <a:t>iterates over a python list, string, </a:t>
            </a:r>
            <a:br>
              <a:rPr lang="en-US" sz="3600" dirty="0" smtClean="0"/>
            </a:br>
            <a:r>
              <a:rPr lang="en-US" sz="3600" dirty="0" smtClean="0"/>
              <a:t>or range of numbers. </a:t>
            </a:r>
          </a:p>
          <a:p>
            <a:r>
              <a:rPr lang="en-US" sz="3600" dirty="0" smtClean="0"/>
              <a:t>It is the preferred statement for </a:t>
            </a:r>
            <a:r>
              <a:rPr lang="en-US" sz="3600" b="1" dirty="0">
                <a:solidFill>
                  <a:srgbClr val="FFFF00"/>
                </a:solidFill>
              </a:rPr>
              <a:t>Definite </a:t>
            </a:r>
            <a:r>
              <a:rPr lang="en-US" sz="3600" b="1" dirty="0" smtClean="0">
                <a:solidFill>
                  <a:srgbClr val="FFFF00"/>
                </a:solidFill>
              </a:rPr>
              <a:t>loops</a:t>
            </a:r>
            <a:r>
              <a:rPr lang="en-US" sz="3600" dirty="0" smtClean="0"/>
              <a:t>, where the </a:t>
            </a:r>
            <a:r>
              <a:rPr lang="en-US" sz="3600" dirty="0"/>
              <a:t>number of iterations are pre-determined</a:t>
            </a:r>
            <a:r>
              <a:rPr lang="en-US" sz="3600" dirty="0" smtClean="0"/>
              <a:t>. Definite loops do not require an exit condition.</a:t>
            </a:r>
            <a:endParaRPr lang="en-US" sz="3600" dirty="0"/>
          </a:p>
          <a:p>
            <a:r>
              <a:rPr lang="en-US" sz="3600" dirty="0" smtClean="0"/>
              <a:t>The for loop uses an </a:t>
            </a:r>
            <a:r>
              <a:rPr lang="en-US" sz="3600" b="1" dirty="0" smtClean="0">
                <a:solidFill>
                  <a:srgbClr val="FFFF00"/>
                </a:solidFill>
              </a:rPr>
              <a:t>iterator</a:t>
            </a:r>
            <a:r>
              <a:rPr lang="en-US" sz="3600" b="1" dirty="0" smtClean="0"/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to select each item from the list or range and take action in the loop body. </a:t>
            </a:r>
          </a:p>
          <a:p>
            <a:r>
              <a:rPr lang="en-US" sz="3600" dirty="0" smtClean="0"/>
              <a:t>The </a:t>
            </a:r>
            <a:r>
              <a:rPr lang="en-US" sz="3600" b="1" dirty="0">
                <a:solidFill>
                  <a:srgbClr val="FFFF00"/>
                </a:solidFill>
              </a:rPr>
              <a:t>r</a:t>
            </a:r>
            <a:r>
              <a:rPr lang="en-US" sz="3600" b="1" dirty="0" smtClean="0">
                <a:solidFill>
                  <a:srgbClr val="FFFF00"/>
                </a:solidFill>
              </a:rPr>
              <a:t>ange() </a:t>
            </a:r>
            <a:r>
              <a:rPr lang="en-US" sz="3600" dirty="0" smtClean="0"/>
              <a:t>function is useful for getting an iterator.</a:t>
            </a:r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For Loop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Them Code 2</a:t>
            </a:r>
            <a:br>
              <a:rPr lang="en-US" sz="5400" dirty="0" smtClean="0">
                <a:solidFill>
                  <a:srgbClr val="7030A0"/>
                </a:solidFill>
              </a:rPr>
            </a:br>
            <a:r>
              <a:rPr lang="en-US" sz="5400" dirty="0" smtClean="0">
                <a:solidFill>
                  <a:srgbClr val="7030A0"/>
                </a:solidFill>
              </a:rPr>
              <a:t>Joe Alfieri: Come on Down!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1327" y="18612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Say My Name:</a:t>
            </a:r>
          </a:p>
          <a:p>
            <a:r>
              <a:rPr lang="en-US" sz="4000" dirty="0" smtClean="0"/>
              <a:t>Range() function</a:t>
            </a:r>
          </a:p>
          <a:p>
            <a:r>
              <a:rPr lang="en-US" sz="4000" dirty="0" smtClean="0"/>
              <a:t>Re-Written with a For Loop.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</a:t>
            </a:r>
            <a:r>
              <a:rPr lang="en-US" sz="4800" dirty="0" smtClean="0"/>
              <a:t>: For Range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/>
              <a:t>What is the value of </a:t>
            </a:r>
            <a:r>
              <a:rPr lang="en-US" sz="4400" b="1" dirty="0" smtClean="0"/>
              <a:t>k</a:t>
            </a:r>
            <a:r>
              <a:rPr lang="en-US" sz="4400" dirty="0" smtClean="0"/>
              <a:t> on line 4?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957817" y="1690688"/>
            <a:ext cx="4722119" cy="222553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85913"/>
              </p:ext>
            </p:extLst>
          </p:nvPr>
        </p:nvGraphicFramePr>
        <p:xfrm>
          <a:off x="957817" y="4500101"/>
          <a:ext cx="8128002" cy="1280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j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?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?</a:t>
                      </a:r>
                      <a:endParaRPr lang="en-US" sz="3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k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?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?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?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9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1580</TotalTime>
  <Words>519</Words>
  <Application>Microsoft Office PowerPoint</Application>
  <PresentationFormat>Widescreen</PresentationFormat>
  <Paragraphs>100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Lesson 05:  Iterations</vt:lpstr>
      <vt:lpstr>Agenda</vt:lpstr>
      <vt:lpstr>Connect Activity</vt:lpstr>
      <vt:lpstr>Increment and Decrement</vt:lpstr>
      <vt:lpstr>Anatomy of a loop</vt:lpstr>
      <vt:lpstr>Watch Them Code 1:  Andy Sherman – Come On Down!</vt:lpstr>
      <vt:lpstr>For Loop</vt:lpstr>
      <vt:lpstr>Watch Them Code 2 Joe Alfieri: Come on Down!</vt:lpstr>
      <vt:lpstr>Check Yourself: For Range</vt:lpstr>
      <vt:lpstr>Watch Them Code 3 Malik Khadija</vt:lpstr>
      <vt:lpstr>Indefinite,Infinite Loops and Break</vt:lpstr>
      <vt:lpstr>Indefinite Loops The Easy Way</vt:lpstr>
      <vt:lpstr>Watch Me Code 4 Sophia Kardaras, Come on Down!</vt:lpstr>
      <vt:lpstr>Check Yourself: Loop Matching</vt:lpstr>
      <vt:lpstr>End-To-End Example Sophia Hernandez &amp; John Augustine</vt:lpstr>
      <vt:lpstr>In Class Coding Lab: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Nick Lyga</cp:lastModifiedBy>
  <cp:revision>75</cp:revision>
  <dcterms:created xsi:type="dcterms:W3CDTF">2016-08-29T17:53:43Z</dcterms:created>
  <dcterms:modified xsi:type="dcterms:W3CDTF">2017-02-20T19:46:11Z</dcterms:modified>
</cp:coreProperties>
</file>