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45" r:id="rId2"/>
    <p:sldId id="315" r:id="rId3"/>
    <p:sldId id="346" r:id="rId4"/>
    <p:sldId id="300" r:id="rId5"/>
    <p:sldId id="331" r:id="rId6"/>
    <p:sldId id="337" r:id="rId7"/>
    <p:sldId id="304" r:id="rId8"/>
    <p:sldId id="347" r:id="rId9"/>
    <p:sldId id="332" r:id="rId10"/>
    <p:sldId id="333" r:id="rId11"/>
    <p:sldId id="339" r:id="rId12"/>
    <p:sldId id="341" r:id="rId13"/>
    <p:sldId id="335" r:id="rId14"/>
    <p:sldId id="343" r:id="rId15"/>
    <p:sldId id="334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" TargetMode="External"/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07: 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chemeClr val="accent4"/>
                </a:solidFill>
                <a:latin typeface="+mn-lt"/>
              </a:rPr>
              <a:t>Strings</a:t>
            </a:r>
            <a:endParaRPr lang="en-US" sz="60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idx="1"/>
          </p:nvPr>
        </p:nvSpPr>
        <p:spPr>
          <a:xfrm>
            <a:off x="320675" y="2409825"/>
            <a:ext cx="10465857" cy="3998913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Link: </a:t>
            </a:r>
            <a:r>
              <a:rPr lang="en-US" sz="3600" dirty="0"/>
              <a:t>In Gitter.im </a:t>
            </a:r>
            <a:r>
              <a:rPr lang="en-US" sz="3600" dirty="0">
                <a:latin typeface="Consolas" panose="020B0609020204030204" pitchFamily="49" charset="0"/>
              </a:rPr>
              <a:t>| Code: ????</a:t>
            </a:r>
          </a:p>
          <a:p>
            <a:r>
              <a:rPr lang="en-US" sz="48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3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Watch Me Code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Yes or No?</a:t>
            </a:r>
          </a:p>
          <a:p>
            <a:r>
              <a:rPr lang="en-US" sz="3600" dirty="0"/>
              <a:t>write a function to accept a variety of inputs as "yes" or "no"</a:t>
            </a:r>
          </a:p>
          <a:p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"yes" </a:t>
            </a: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"y", "Y", "YES", "Yes" </a:t>
            </a:r>
            <a:r>
              <a:rPr lang="en-US" sz="3600" dirty="0" err="1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etc</a:t>
            </a: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…</a:t>
            </a:r>
          </a:p>
          <a:p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"no"  "n", "N", "NO", "No", </a:t>
            </a:r>
            <a:r>
              <a:rPr lang="en-US" sz="3600" dirty="0" err="1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etc</a:t>
            </a: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…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1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Check Yourself</a:t>
            </a:r>
            <a:r>
              <a:rPr lang="en-US" sz="5400" dirty="0"/>
              <a:t>: Code Trace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What is the value of the variable </a:t>
            </a:r>
            <a:r>
              <a:rPr lang="en-US" sz="4800" b="1" dirty="0"/>
              <a:t>y </a:t>
            </a:r>
            <a:br>
              <a:rPr lang="en-US" sz="4800" b="1" dirty="0"/>
            </a:br>
            <a:r>
              <a:rPr lang="en-US" sz="4800" dirty="0"/>
              <a:t>on line 2?</a:t>
            </a:r>
            <a:r>
              <a:rPr lang="en-US" sz="4800" b="1" dirty="0"/>
              <a:t> </a:t>
            </a:r>
            <a:endParaRPr lang="en-US" sz="4800" dirty="0"/>
          </a:p>
          <a:p>
            <a:pPr marL="914400" indent="-914400">
              <a:buFont typeface="+mj-lt"/>
              <a:buAutoNum type="alphaUcPeriod"/>
            </a:pP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 err="1">
                <a:solidFill>
                  <a:srgbClr val="92D050"/>
                </a:solidFill>
                <a:latin typeface="Consolas" panose="020B0609020204030204" pitchFamily="49" charset="0"/>
              </a:rPr>
              <a:t>Miie</a:t>
            </a: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'MKKE'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'MIIE'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 err="1">
                <a:solidFill>
                  <a:srgbClr val="92D050"/>
                </a:solidFill>
                <a:latin typeface="Consolas" panose="020B0609020204030204" pitchFamily="49" charset="0"/>
              </a:rPr>
              <a:t>Mkke</a:t>
            </a: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endParaRPr lang="en-US" sz="3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89" y="2859848"/>
            <a:ext cx="5768909" cy="1042966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6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1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3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5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653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String Tokenization and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Tokenization</a:t>
            </a:r>
            <a:r>
              <a:rPr lang="en-US" sz="3600" dirty="0">
                <a:solidFill>
                  <a:srgbClr val="FFFF00"/>
                </a:solidFill>
              </a:rPr>
              <a:t>  </a:t>
            </a:r>
            <a:r>
              <a:rPr lang="en-US" sz="3600" dirty="0"/>
              <a:t>is the process of breaking up a string into words, phrases, or symbols. </a:t>
            </a:r>
          </a:p>
          <a:p>
            <a:pPr lvl="1"/>
            <a:r>
              <a:rPr lang="en-US" sz="3200" dirty="0"/>
              <a:t>Tokenize a sentence into words.</a:t>
            </a:r>
          </a:p>
          <a:p>
            <a:pPr lvl="1"/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</a:rPr>
              <a:t>"mike is here" 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['</a:t>
            </a:r>
            <a:r>
              <a:rPr lang="en-US" sz="3200" dirty="0" err="1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mike','is','here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']</a:t>
            </a:r>
            <a:endParaRPr lang="en-US" sz="3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rgbClr val="FFFF00"/>
                </a:solidFill>
              </a:rPr>
              <a:t>Parsing</a:t>
            </a:r>
            <a:r>
              <a:rPr lang="en-US" sz="3600" dirty="0"/>
              <a:t> is the process of extracting meaning from a string. </a:t>
            </a:r>
          </a:p>
          <a:p>
            <a:pPr lvl="1"/>
            <a:r>
              <a:rPr lang="en-US" sz="3200" dirty="0"/>
              <a:t>Parse text to a numerical value or date.</a:t>
            </a:r>
          </a:p>
          <a:p>
            <a:pPr lvl="1"/>
            <a:r>
              <a:rPr lang="en-US" sz="3200" dirty="0" err="1">
                <a:solidFill>
                  <a:srgbClr val="92D050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</a:rPr>
              <a:t>('45') 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45</a:t>
            </a:r>
            <a:endParaRPr lang="en-US" sz="3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8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Watch Me Code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Given a string of digits: e.g. </a:t>
            </a: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'12 45 90</a:t>
            </a:r>
            <a:r>
              <a:rPr lang="en-US" sz="3600" dirty="0"/>
              <a:t>'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Tokenize into individual strings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Parse into integers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Add them up!</a:t>
            </a:r>
          </a:p>
          <a:p>
            <a:pPr>
              <a:buFontTx/>
              <a:buChar char="-"/>
            </a:pP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Check Yourself</a:t>
            </a:r>
            <a:r>
              <a:rPr lang="en-US" sz="5400" dirty="0"/>
              <a:t>: Code Trace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What is the output of this program?</a:t>
            </a:r>
            <a:r>
              <a:rPr lang="en-US" sz="4800" b="1" dirty="0"/>
              <a:t> </a:t>
            </a:r>
            <a:endParaRPr lang="en-US" sz="4800" dirty="0"/>
          </a:p>
          <a:p>
            <a:pPr marL="914400" indent="-914400">
              <a:buFont typeface="+mj-lt"/>
              <a:buAutoNum type="alphaUcPeriod"/>
            </a:pP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This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T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Tim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mike</a:t>
            </a:r>
            <a:endParaRPr lang="en-US" sz="3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lphaUcPeriod"/>
            </a:pPr>
            <a:endParaRPr lang="en-US" sz="3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25" y="2998857"/>
            <a:ext cx="5461575" cy="1538638"/>
          </a:xfrm>
          <a:prstGeom prst="rect">
            <a:avLst/>
          </a:prstGeom>
        </p:spPr>
      </p:pic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7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8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1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3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5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642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End-To-End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Write a function percentage() to input a percentage.</a:t>
            </a:r>
          </a:p>
          <a:p>
            <a:pPr>
              <a:buFontTx/>
              <a:buChar char="-"/>
            </a:pPr>
            <a:r>
              <a:rPr lang="en-US" sz="4000" dirty="0"/>
              <a:t>0.3 == 0.3</a:t>
            </a:r>
          </a:p>
          <a:p>
            <a:pPr>
              <a:buFontTx/>
              <a:buChar char="-"/>
            </a:pPr>
            <a:r>
              <a:rPr lang="en-US" sz="4000" dirty="0"/>
              <a:t>30% == 0.3</a:t>
            </a:r>
          </a:p>
          <a:p>
            <a:pPr>
              <a:buFontTx/>
              <a:buChar char="-"/>
            </a:pPr>
            <a:r>
              <a:rPr lang="en-US" sz="4000" dirty="0"/>
              <a:t>String parsing, finding '%'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</a:rPr>
              <a:t>"1 Question Challenge"</a:t>
            </a:r>
          </a:p>
          <a:p>
            <a:pPr marL="0" indent="0">
              <a:buNone/>
            </a:pPr>
            <a:r>
              <a:rPr lang="en-US" sz="4800" dirty="0"/>
              <a:t>What is the value of: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FF00"/>
                </a:solidFill>
                <a:latin typeface="Consolas" panose="020B0609020204030204" pitchFamily="49" charset="0"/>
              </a:rPr>
              <a:t>	x[4:8]</a:t>
            </a:r>
          </a:p>
          <a:p>
            <a:pPr marL="0" indent="0">
              <a:buNone/>
            </a:pPr>
            <a:r>
              <a:rPr lang="en-US" sz="4800" dirty="0"/>
              <a:t>When</a:t>
            </a:r>
            <a:r>
              <a:rPr lang="en-US" sz="5400" dirty="0">
                <a:solidFill>
                  <a:srgbClr val="FFFF00"/>
                </a:solidFill>
                <a:latin typeface="Consolas" panose="020B0609020204030204" pitchFamily="49" charset="0"/>
              </a:rPr>
              <a:t> x = 'Syracuse'</a:t>
            </a:r>
            <a:r>
              <a:rPr lang="en-US" sz="5400" dirty="0"/>
              <a:t>?</a:t>
            </a:r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Strings are immutable sequence of characters.</a:t>
            </a:r>
          </a:p>
          <a:p>
            <a:r>
              <a:rPr lang="en-US" sz="3600" dirty="0"/>
              <a:t>Index and Slice notation for retrieving sub-strings.</a:t>
            </a:r>
          </a:p>
          <a:p>
            <a:r>
              <a:rPr lang="en-US" sz="3600" dirty="0"/>
              <a:t>Built-in string functions to perform operations on strings.</a:t>
            </a:r>
          </a:p>
          <a:p>
            <a:r>
              <a:rPr lang="en-US" sz="3600" dirty="0"/>
              <a:t>Techniques for parsing and tokenizing string data.</a:t>
            </a:r>
          </a:p>
          <a:p>
            <a:r>
              <a:rPr lang="en-US" sz="3600" dirty="0"/>
              <a:t>How to sanitize input with string functions.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Ch6</a:t>
            </a:r>
          </a:p>
          <a:p>
            <a:pPr lvl="1"/>
            <a:r>
              <a:rPr lang="en-US" sz="2600" dirty="0"/>
              <a:t>P4E Ch6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 RANT: Code is for People, too!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8268" y="1690688"/>
            <a:ext cx="5225430" cy="197323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267" y="3912261"/>
            <a:ext cx="5204733" cy="24208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25932" y="1690688"/>
            <a:ext cx="5191005" cy="42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Both of these code samples are the same, but which of these is easier for a human to read?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A. Top One</a:t>
            </a:r>
          </a:p>
          <a:p>
            <a:r>
              <a:rPr lang="en-US" dirty="0"/>
              <a:t>B. Bottom One</a:t>
            </a:r>
          </a:p>
        </p:txBody>
      </p:sp>
      <p:sp>
        <p:nvSpPr>
          <p:cNvPr id="8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9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0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A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A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3" name="answerB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B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950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To get a substring  from an existing Python string we use?</a:t>
            </a:r>
            <a:br>
              <a:rPr lang="en-US" sz="4800" dirty="0"/>
            </a:br>
            <a:endParaRPr lang="en-US" sz="4800" dirty="0"/>
          </a:p>
          <a:p>
            <a:pPr marL="914400" indent="-914400">
              <a:buAutoNum type="alphaUcPeriod"/>
            </a:pPr>
            <a:r>
              <a:rPr lang="en-US" sz="4800" dirty="0"/>
              <a:t>A built in function</a:t>
            </a:r>
          </a:p>
          <a:p>
            <a:pPr marL="914400" indent="-914400">
              <a:buAutoNum type="alphaUcPeriod"/>
            </a:pPr>
            <a:r>
              <a:rPr lang="en-US" sz="4800" dirty="0"/>
              <a:t>Slice notation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6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letterA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0" name="answerB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B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Strings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are index able sequences of characters. </a:t>
            </a:r>
          </a:p>
          <a:p>
            <a:r>
              <a:rPr lang="en-US" sz="3600" dirty="0"/>
              <a:t>The characters inside the string are </a:t>
            </a:r>
            <a:r>
              <a:rPr lang="en-US" sz="3600" b="1" dirty="0">
                <a:solidFill>
                  <a:srgbClr val="FFFF00"/>
                </a:solidFill>
              </a:rPr>
              <a:t>immutable</a:t>
            </a:r>
            <a:r>
              <a:rPr lang="en-US" sz="3600" b="1" dirty="0"/>
              <a:t>.</a:t>
            </a:r>
          </a:p>
          <a:p>
            <a:r>
              <a:rPr lang="en-US" sz="3600" b="1" dirty="0"/>
              <a:t>Example:</a:t>
            </a:r>
          </a:p>
          <a:p>
            <a:pPr lvl="1"/>
            <a:r>
              <a:rPr lang="en-US" sz="4000" b="1" dirty="0">
                <a:solidFill>
                  <a:schemeClr val="accent6"/>
                </a:solidFill>
                <a:latin typeface="Consolas" panose="020B0609020204030204" pitchFamily="49" charset="0"/>
              </a:rPr>
              <a:t>Name = ‘Fudge’</a:t>
            </a:r>
          </a:p>
          <a:p>
            <a:pPr lvl="1"/>
            <a:r>
              <a:rPr lang="en-US" sz="4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len</a:t>
            </a:r>
            <a:r>
              <a:rPr lang="en-US" sz="4000" b="1" dirty="0">
                <a:solidFill>
                  <a:schemeClr val="accent6"/>
                </a:solidFill>
                <a:latin typeface="Consolas" panose="020B0609020204030204" pitchFamily="49" charset="0"/>
              </a:rPr>
              <a:t>(Name) == 5</a:t>
            </a:r>
          </a:p>
          <a:p>
            <a:r>
              <a:rPr lang="en-US" sz="3600" dirty="0"/>
              <a:t>Immutable means we</a:t>
            </a:r>
            <a:br>
              <a:rPr lang="en-US" sz="3600" dirty="0"/>
            </a:br>
            <a:r>
              <a:rPr lang="en-US" sz="3600" dirty="0"/>
              <a:t>can’t change part of it:</a:t>
            </a:r>
          </a:p>
          <a:p>
            <a:pPr lvl="1"/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Name[1] = ‘u’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Strings are Sequences of Characters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16" y="3156665"/>
            <a:ext cx="4575554" cy="15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Slice Notation </a:t>
            </a:r>
            <a:r>
              <a:rPr lang="en-US" sz="3600" dirty="0"/>
              <a:t>is used to extract a substring.</a:t>
            </a:r>
          </a:p>
          <a:p>
            <a:r>
              <a:rPr lang="en-US" sz="3600" b="1" dirty="0"/>
              <a:t>Examples:</a:t>
            </a:r>
          </a:p>
          <a:p>
            <a:pPr lvl="1"/>
            <a:r>
              <a:rPr lang="en-US" sz="4000" b="1" dirty="0">
                <a:solidFill>
                  <a:schemeClr val="accent6"/>
                </a:solidFill>
                <a:latin typeface="Consolas" panose="020B0609020204030204" pitchFamily="49" charset="0"/>
              </a:rPr>
              <a:t>Name[0:2] == 'Fu'</a:t>
            </a:r>
          </a:p>
          <a:p>
            <a:pPr lvl="1"/>
            <a:r>
              <a:rPr lang="en-US" sz="4000" b="1" dirty="0">
                <a:solidFill>
                  <a:schemeClr val="accent6"/>
                </a:solidFill>
                <a:latin typeface="Consolas" panose="020B0609020204030204" pitchFamily="49" charset="0"/>
              </a:rPr>
              <a:t>Name[2:5] == '</a:t>
            </a:r>
            <a:r>
              <a:rPr lang="en-US" sz="4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dge</a:t>
            </a:r>
            <a:r>
              <a:rPr lang="en-US" sz="4000" b="1" dirty="0">
                <a:solidFill>
                  <a:schemeClr val="accent6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4000" b="1" dirty="0">
                <a:solidFill>
                  <a:schemeClr val="accent6"/>
                </a:solidFill>
                <a:latin typeface="Consolas" panose="020B0609020204030204" pitchFamily="49" charset="0"/>
              </a:rPr>
              <a:t>Name[:4] == '</a:t>
            </a:r>
            <a:r>
              <a:rPr lang="en-US" sz="4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Fudg</a:t>
            </a:r>
            <a:r>
              <a:rPr lang="en-US" sz="4000" b="1" dirty="0">
                <a:solidFill>
                  <a:schemeClr val="accent6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4000" b="1" dirty="0">
                <a:solidFill>
                  <a:schemeClr val="accent6"/>
                </a:solidFill>
                <a:latin typeface="Consolas" panose="020B0609020204030204" pitchFamily="49" charset="0"/>
              </a:rPr>
              <a:t>Name[:] == 'Fudge'</a:t>
            </a:r>
          </a:p>
          <a:p>
            <a:pPr lvl="1"/>
            <a:r>
              <a:rPr lang="en-US" sz="4000" b="1" dirty="0">
                <a:solidFill>
                  <a:schemeClr val="accent6"/>
                </a:solidFill>
                <a:latin typeface="Consolas" panose="020B0609020204030204" pitchFamily="49" charset="0"/>
              </a:rPr>
              <a:t>Name[1:-1] == '</a:t>
            </a:r>
            <a:r>
              <a:rPr lang="en-US" sz="4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udg</a:t>
            </a:r>
            <a:endParaRPr lang="en-US" sz="4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Slice Notation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7" t="15608" r="19481" b="11739"/>
          <a:stretch/>
        </p:blipFill>
        <p:spPr>
          <a:xfrm>
            <a:off x="7737893" y="2794959"/>
            <a:ext cx="4119809" cy="13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6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Check Yourself</a:t>
            </a:r>
            <a:r>
              <a:rPr lang="en-US" sz="5400" dirty="0"/>
              <a:t>: String Slices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3519577"/>
            <a:ext cx="5181600" cy="265738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x[1:6]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x[2:-1]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x[1:]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3519577"/>
            <a:ext cx="5181600" cy="2657386"/>
          </a:xfrm>
        </p:spPr>
        <p:txBody>
          <a:bodyPr vert="horz" lIns="91440" tIns="45720" rIns="91440" bIns="45720" rtlCol="0">
            <a:normAutofit/>
          </a:bodyPr>
          <a:lstStyle/>
          <a:p>
            <a:pPr marL="1143000" indent="-1143000">
              <a:buFont typeface="+mj-lt"/>
              <a:buAutoNum type="alphaUcPeriod"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 err="1">
                <a:solidFill>
                  <a:srgbClr val="FFC000"/>
                </a:solidFill>
                <a:latin typeface="Consolas" panose="020B0609020204030204" pitchFamily="49" charset="0"/>
              </a:rPr>
              <a:t>ang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</a:p>
          <a:p>
            <a:pPr marL="1143000" indent="-1143000">
              <a:buFont typeface="+mj-lt"/>
              <a:buAutoNum type="alphaUcPeriod"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'rang'</a:t>
            </a:r>
          </a:p>
          <a:p>
            <a:pPr marL="1143000" indent="-1143000">
              <a:buFont typeface="+mj-lt"/>
              <a:buAutoNum type="alphaUcPeriod"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762000" y="1690688"/>
            <a:ext cx="10515600" cy="151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Match each string slice to its value for this string:</a:t>
            </a:r>
            <a:br>
              <a:rPr lang="en-US" sz="4000" dirty="0"/>
            </a:br>
            <a:r>
              <a:rPr lang="en-US" sz="6000" dirty="0">
                <a:solidFill>
                  <a:srgbClr val="FFC000"/>
                </a:solidFill>
                <a:latin typeface="Consolas" panose="020B0609020204030204" pitchFamily="49" charset="0"/>
              </a:rPr>
              <a:t>x ='orange'</a:t>
            </a:r>
            <a:endParaRPr lang="en-US" sz="4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9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0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A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A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3" name="answerB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B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5" name="answerC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C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403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Check Yourself</a:t>
            </a:r>
            <a:r>
              <a:rPr lang="en-US" sz="5400" dirty="0"/>
              <a:t>: String Slices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3519577"/>
            <a:ext cx="5181600" cy="265738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x[1:6]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x[2:-1]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x[1:]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3519577"/>
            <a:ext cx="5181600" cy="2657386"/>
          </a:xfrm>
        </p:spPr>
        <p:txBody>
          <a:bodyPr vert="horz" lIns="91440" tIns="45720" rIns="91440" bIns="45720" rtlCol="0">
            <a:normAutofit/>
          </a:bodyPr>
          <a:lstStyle/>
          <a:p>
            <a:pPr marL="1143000" indent="-1143000">
              <a:buFont typeface="+mj-lt"/>
              <a:buAutoNum type="alphaUcPeriod"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 err="1">
                <a:solidFill>
                  <a:srgbClr val="FFC000"/>
                </a:solidFill>
                <a:latin typeface="Consolas" panose="020B0609020204030204" pitchFamily="49" charset="0"/>
              </a:rPr>
              <a:t>ang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</a:p>
          <a:p>
            <a:pPr marL="1143000" indent="-1143000">
              <a:buFont typeface="+mj-lt"/>
              <a:buAutoNum type="alphaUcPeriod"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'rang'</a:t>
            </a:r>
          </a:p>
          <a:p>
            <a:pPr marL="1143000" indent="-1143000">
              <a:buFont typeface="+mj-lt"/>
              <a:buAutoNum type="alphaUcPeriod"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762000" y="1690688"/>
            <a:ext cx="10515600" cy="151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Match each string slice to its value for this string:</a:t>
            </a:r>
            <a:br>
              <a:rPr lang="en-US" sz="4000" dirty="0"/>
            </a:br>
            <a:r>
              <a:rPr lang="en-US" sz="6000" dirty="0">
                <a:solidFill>
                  <a:srgbClr val="FFC000"/>
                </a:solidFill>
                <a:latin typeface="Consolas" panose="020B0609020204030204" pitchFamily="49" charset="0"/>
              </a:rPr>
              <a:t>x ='orange'</a:t>
            </a:r>
            <a:endParaRPr lang="en-US" sz="4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8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9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answerA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A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2" name="answerB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B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4" name="answerC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C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707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String 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Built In </a:t>
            </a:r>
            <a:r>
              <a:rPr lang="en-US" sz="3600" dirty="0"/>
              <a:t>String Functions: </a:t>
            </a:r>
            <a:r>
              <a:rPr lang="en-US" sz="3600" dirty="0">
                <a:hlinkClick r:id="rId2"/>
              </a:rPr>
              <a:t>https://docs.python.org/3/library/stdtypes.html#text-sequence-type-str</a:t>
            </a:r>
            <a:r>
              <a:rPr lang="en-US" sz="3600" dirty="0"/>
              <a:t> </a:t>
            </a:r>
          </a:p>
          <a:p>
            <a:pPr lvl="1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dir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help(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str.upper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/>
              <a:t>The Python String Library: </a:t>
            </a:r>
            <a:r>
              <a:rPr lang="en-US" sz="3600" dirty="0">
                <a:hlinkClick r:id="rId3"/>
              </a:rPr>
              <a:t>https://docs.python.org/3/library/string.html</a:t>
            </a:r>
            <a:endParaRPr lang="en-US" sz="3600" dirty="0"/>
          </a:p>
          <a:p>
            <a:pPr lvl="1"/>
            <a:r>
              <a:rPr lang="en-US" sz="3200" dirty="0"/>
              <a:t>You must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import String </a:t>
            </a:r>
            <a:r>
              <a:rPr lang="en-US" sz="3200" dirty="0"/>
              <a:t>before you can use them.</a:t>
            </a:r>
          </a:p>
        </p:txBody>
      </p:sp>
    </p:spTree>
    <p:extLst>
      <p:ext uri="{BB962C8B-B14F-4D97-AF65-F5344CB8AC3E}">
        <p14:creationId xmlns:p14="http://schemas.microsoft.com/office/powerpoint/2010/main" val="208174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2278</TotalTime>
  <Words>620</Words>
  <Application>Microsoft Office PowerPoint</Application>
  <PresentationFormat>Widescreen</PresentationFormat>
  <Paragraphs>129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Office Theme</vt:lpstr>
      <vt:lpstr>Lesson 07:  Strings</vt:lpstr>
      <vt:lpstr>Agenda</vt:lpstr>
      <vt:lpstr>TANGENT RANT: Code is for People, too!</vt:lpstr>
      <vt:lpstr>Connect Activity</vt:lpstr>
      <vt:lpstr>Strings are Sequences of Characters</vt:lpstr>
      <vt:lpstr>Slice Notation</vt:lpstr>
      <vt:lpstr>Check Yourself: String Slices 1</vt:lpstr>
      <vt:lpstr>Check Yourself: String Slices 2</vt:lpstr>
      <vt:lpstr>String functions:</vt:lpstr>
      <vt:lpstr>Watch Me Code 1</vt:lpstr>
      <vt:lpstr>Check Yourself: Code Trace 1</vt:lpstr>
      <vt:lpstr>String Tokenization and Parsing</vt:lpstr>
      <vt:lpstr>Watch Me Code 2</vt:lpstr>
      <vt:lpstr>Check Yourself: Code Trace 2</vt:lpstr>
      <vt:lpstr>End-To-End Example</vt:lpstr>
      <vt:lpstr>Conclusion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77</cp:revision>
  <dcterms:created xsi:type="dcterms:W3CDTF">2016-08-29T17:53:43Z</dcterms:created>
  <dcterms:modified xsi:type="dcterms:W3CDTF">2019-01-08T16:16:55Z</dcterms:modified>
</cp:coreProperties>
</file>