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48" r:id="rId2"/>
    <p:sldId id="315" r:id="rId3"/>
    <p:sldId id="300" r:id="rId4"/>
    <p:sldId id="333" r:id="rId5"/>
    <p:sldId id="341" r:id="rId6"/>
    <p:sldId id="334" r:id="rId7"/>
    <p:sldId id="304" r:id="rId8"/>
    <p:sldId id="344" r:id="rId9"/>
    <p:sldId id="346" r:id="rId10"/>
    <p:sldId id="335" r:id="rId11"/>
    <p:sldId id="336" r:id="rId12"/>
    <p:sldId id="342" r:id="rId13"/>
    <p:sldId id="345" r:id="rId14"/>
    <p:sldId id="338" r:id="rId15"/>
    <p:sldId id="34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1" autoAdjust="0"/>
    <p:restoredTop sz="96530" autoAdjust="0"/>
  </p:normalViewPr>
  <p:slideViewPr>
    <p:cSldViewPr snapToGrid="0">
      <p:cViewPr varScale="1">
        <p:scale>
          <a:sx n="116" d="100"/>
          <a:sy n="116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Input Password from user and write it to a file.</a:t>
            </a:r>
          </a:p>
          <a:p>
            <a:r>
              <a:rPr lang="en-US" dirty="0" smtClean="0"/>
              <a:t>password = input("Enter your new password:")</a:t>
            </a:r>
          </a:p>
          <a:p>
            <a:r>
              <a:rPr lang="en-US" dirty="0" smtClean="0"/>
              <a:t>with open ("</a:t>
            </a:r>
            <a:r>
              <a:rPr lang="en-US" dirty="0" err="1" smtClean="0"/>
              <a:t>password.txt","w</a:t>
            </a:r>
            <a:r>
              <a:rPr lang="en-US" dirty="0" smtClean="0"/>
              <a:t>") as file: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file.write</a:t>
            </a:r>
            <a:r>
              <a:rPr lang="en-US" dirty="0" smtClean="0"/>
              <a:t>(password)</a:t>
            </a:r>
          </a:p>
          <a:p>
            <a:r>
              <a:rPr lang="en-US" dirty="0" smtClean="0"/>
              <a:t>    print("Password Saved!")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readpassword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with open("</a:t>
            </a:r>
            <a:r>
              <a:rPr lang="en-US" dirty="0" err="1" smtClean="0"/>
              <a:t>password.txt","r</a:t>
            </a:r>
            <a:r>
              <a:rPr lang="en-US" dirty="0" smtClean="0"/>
              <a:t>") as file:</a:t>
            </a:r>
          </a:p>
          <a:p>
            <a:r>
              <a:rPr lang="en-US" dirty="0" smtClean="0"/>
              <a:t>        password = </a:t>
            </a:r>
            <a:r>
              <a:rPr lang="en-US" dirty="0" err="1" smtClean="0"/>
              <a:t>file.read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return password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password = </a:t>
            </a:r>
            <a:r>
              <a:rPr lang="en-US" dirty="0" err="1" smtClean="0"/>
              <a:t>readpassword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print (password)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4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Input Password from user and write it to a file.</a:t>
            </a:r>
          </a:p>
          <a:p>
            <a:r>
              <a:rPr lang="en-US" dirty="0" smtClean="0"/>
              <a:t>password = input("Enter your new password:")</a:t>
            </a:r>
          </a:p>
          <a:p>
            <a:r>
              <a:rPr lang="en-US" dirty="0" smtClean="0"/>
              <a:t>with open ("</a:t>
            </a:r>
            <a:r>
              <a:rPr lang="en-US" dirty="0" err="1" smtClean="0"/>
              <a:t>password.txt","w</a:t>
            </a:r>
            <a:r>
              <a:rPr lang="en-US" dirty="0" smtClean="0"/>
              <a:t>") as file: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file.write</a:t>
            </a:r>
            <a:r>
              <a:rPr lang="en-US" dirty="0" smtClean="0"/>
              <a:t>(password)</a:t>
            </a:r>
          </a:p>
          <a:p>
            <a:r>
              <a:rPr lang="en-US" dirty="0" smtClean="0"/>
              <a:t>    print("Password Saved!")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readpassword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with open("</a:t>
            </a:r>
            <a:r>
              <a:rPr lang="en-US" dirty="0" err="1" smtClean="0"/>
              <a:t>password.txt","r</a:t>
            </a:r>
            <a:r>
              <a:rPr lang="en-US" dirty="0" smtClean="0"/>
              <a:t>") as file:</a:t>
            </a:r>
          </a:p>
          <a:p>
            <a:r>
              <a:rPr lang="en-US" dirty="0" smtClean="0"/>
              <a:t>        password = </a:t>
            </a:r>
            <a:r>
              <a:rPr lang="en-US" dirty="0" err="1" smtClean="0"/>
              <a:t>file.read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return password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password = </a:t>
            </a:r>
            <a:r>
              <a:rPr lang="en-US" dirty="0" err="1" smtClean="0"/>
              <a:t>readpassword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print (password)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46" y="365125"/>
            <a:ext cx="9014254" cy="181790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08: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Files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21276" y="2409642"/>
            <a:ext cx="11032524" cy="399939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Attendance: </a:t>
            </a:r>
          </a:p>
          <a:p>
            <a:pPr lvl="1"/>
            <a:r>
              <a:rPr lang="en-US" sz="3600" dirty="0" smtClean="0">
                <a:latin typeface="Consolas" panose="020B0609020204030204" pitchFamily="49" charset="0"/>
              </a:rPr>
              <a:t>Link: Gitter.im | Code: ????</a:t>
            </a:r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4800" b="1" dirty="0">
                <a:solidFill>
                  <a:srgbClr val="FFFF00"/>
                </a:solidFill>
              </a:rPr>
              <a:t>Class Chat: 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https://gitter.im/IST256/Fudge 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Participation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http://ist256.participoll.com/</a:t>
            </a:r>
          </a:p>
          <a:p>
            <a:pPr lvl="1"/>
            <a:endParaRPr lang="en-US" sz="36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 are stored in your </a:t>
            </a:r>
            <a:r>
              <a:rPr lang="en-US" b="1" dirty="0" smtClean="0">
                <a:solidFill>
                  <a:srgbClr val="FFFF00"/>
                </a:solidFill>
              </a:rPr>
              <a:t>secondary memory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FFFF00"/>
                </a:solidFill>
              </a:rPr>
              <a:t>folders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When the python program is in the </a:t>
            </a:r>
            <a:r>
              <a:rPr lang="en-US" b="1" dirty="0" smtClean="0">
                <a:solidFill>
                  <a:schemeClr val="accent2"/>
                </a:solidFill>
              </a:rPr>
              <a:t>same</a:t>
            </a:r>
            <a:r>
              <a:rPr lang="en-US" b="1" dirty="0" smtClean="0"/>
              <a:t> </a:t>
            </a:r>
            <a:r>
              <a:rPr lang="en-US" dirty="0" smtClean="0"/>
              <a:t>folder as the file, </a:t>
            </a:r>
            <a:r>
              <a:rPr lang="en-US" b="1" dirty="0" smtClean="0">
                <a:solidFill>
                  <a:schemeClr val="accent2"/>
                </a:solidFill>
              </a:rPr>
              <a:t>no path is required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the file is in a </a:t>
            </a:r>
            <a:r>
              <a:rPr lang="en-US" b="1" dirty="0" smtClean="0">
                <a:solidFill>
                  <a:schemeClr val="accent2"/>
                </a:solidFill>
              </a:rPr>
              <a:t>different folder </a:t>
            </a:r>
            <a:r>
              <a:rPr lang="en-US" dirty="0" smtClean="0"/>
              <a:t>not, a </a:t>
            </a:r>
            <a:r>
              <a:rPr lang="en-US" b="1" dirty="0" smtClean="0">
                <a:solidFill>
                  <a:schemeClr val="accent2"/>
                </a:solidFill>
              </a:rPr>
              <a:t>path </a:t>
            </a:r>
            <a:r>
              <a:rPr lang="en-US" dirty="0" smtClean="0"/>
              <a:t>is required.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Absolute paths </a:t>
            </a:r>
            <a:r>
              <a:rPr lang="en-US" dirty="0" smtClean="0"/>
              <a:t>point to a file starting at the root of the hard disk.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Relative paths </a:t>
            </a:r>
            <a:r>
              <a:rPr lang="en-US" dirty="0" smtClean="0"/>
              <a:t>point to a file starting at the current place on the hard disk.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Your </a:t>
            </a:r>
            <a:r>
              <a:rPr lang="en-US" sz="5400" dirty="0" smtClean="0">
                <a:solidFill>
                  <a:srgbClr val="92D050"/>
                </a:solidFill>
              </a:rPr>
              <a:t>Operating System </a:t>
            </a:r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B0F0"/>
                </a:solidFill>
              </a:rPr>
              <a:t>You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2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Python Path Examples</a:t>
            </a:r>
            <a:endParaRPr lang="en-US" sz="5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547231"/>
              </p:ext>
            </p:extLst>
          </p:nvPr>
        </p:nvGraphicFramePr>
        <p:xfrm>
          <a:off x="384474" y="1644042"/>
          <a:ext cx="11677824" cy="465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416"/>
                <a:gridCol w="4340604"/>
                <a:gridCol w="4221804"/>
              </a:tblGrid>
              <a:tr h="6955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What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Windows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Mac / Linux</a:t>
                      </a:r>
                      <a:endParaRPr lang="en-US" sz="2800" dirty="0"/>
                    </a:p>
                  </a:txBody>
                  <a:tcPr/>
                </a:tc>
              </a:tr>
              <a:tr h="6955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File in current folder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"file.txt"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"file.txt"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955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File up one</a:t>
                      </a:r>
                      <a:r>
                        <a:rPr lang="en-US" sz="2800" baseline="0" dirty="0" smtClean="0"/>
                        <a:t> folder from the current folder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"../file.txt"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"../file.txt"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955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File in a folder from the current folder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"folder1/file.txt"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"folder1/file.txt"</a:t>
                      </a:r>
                    </a:p>
                    <a:p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6955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Absolute</a:t>
                      </a:r>
                      <a:r>
                        <a:rPr lang="en-US" sz="2800" baseline="0" dirty="0" smtClean="0"/>
                        <a:t> path to file in a folder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"C:/folder1/file.txt"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"/folder1/file.txt"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5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8799"/>
            <a:ext cx="9946804" cy="43481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Is this path relative or absolute?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>
                <a:latin typeface="Consolas" panose="020B0609020204030204" pitchFamily="49" charset="0"/>
              </a:rPr>
              <a:t>"/path/to/folder/file.txt"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Check Yourself</a:t>
            </a:r>
            <a:r>
              <a:rPr lang="en-US" sz="5400" dirty="0" smtClean="0"/>
              <a:t>: Path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0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3454"/>
            <a:ext cx="10515600" cy="481194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Don't assume you can read a file!</a:t>
            </a:r>
          </a:p>
          <a:p>
            <a:r>
              <a:rPr lang="en-US" sz="4000" dirty="0" smtClean="0"/>
              <a:t>Use try… except!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Handling Errors with Try…Except</a:t>
            </a: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97" y="3060835"/>
            <a:ext cx="7700313" cy="27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End-To-End Example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How Many Calories in that Beer?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Let's write a program to search a data file of 254 popular beers. Given the name of the beer the program will return the number of calories.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Conclusion Activity 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"Confusion Says…"</a:t>
            </a:r>
          </a:p>
          <a:p>
            <a:pPr marL="0" indent="0">
              <a:buNone/>
            </a:pP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Share something you're still </a:t>
            </a:r>
            <a:r>
              <a:rPr lang="en-US" sz="5400" b="1" dirty="0" smtClean="0"/>
              <a:t>confused about </a:t>
            </a:r>
            <a:r>
              <a:rPr lang="en-US" sz="5400" dirty="0" smtClean="0"/>
              <a:t>from class today!</a:t>
            </a:r>
          </a:p>
          <a:p>
            <a:pPr marL="0" indent="0">
              <a:buNone/>
            </a:pP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912" y="172770"/>
            <a:ext cx="1708087" cy="17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Agenda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dirty="0"/>
              <a:t>importance of a persistence layer in programming.</a:t>
            </a:r>
          </a:p>
          <a:p>
            <a:r>
              <a:rPr lang="en-US" sz="3600" dirty="0" smtClean="0"/>
              <a:t>How </a:t>
            </a:r>
            <a:r>
              <a:rPr lang="en-US" sz="3600" dirty="0"/>
              <a:t>to read and write from files.</a:t>
            </a:r>
          </a:p>
          <a:p>
            <a:r>
              <a:rPr lang="en-US" sz="3600" dirty="0" smtClean="0"/>
              <a:t>Techniques </a:t>
            </a:r>
            <a:r>
              <a:rPr lang="en-US" sz="3600" dirty="0"/>
              <a:t>for reading a file a line at a time. </a:t>
            </a:r>
          </a:p>
          <a:p>
            <a:r>
              <a:rPr lang="en-US" sz="3600" dirty="0" smtClean="0"/>
              <a:t>Using </a:t>
            </a:r>
            <a:r>
              <a:rPr lang="en-US" sz="3600" dirty="0"/>
              <a:t>exception handling with files.</a:t>
            </a:r>
            <a:endParaRPr lang="en-US" sz="36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1825625"/>
            <a:ext cx="3805135" cy="435133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You’ve Read:</a:t>
            </a:r>
          </a:p>
          <a:p>
            <a:pPr lvl="1"/>
            <a:r>
              <a:rPr lang="en-US" sz="2600" dirty="0" err="1"/>
              <a:t>Zybook</a:t>
            </a:r>
            <a:r>
              <a:rPr lang="en-US" sz="2600" dirty="0"/>
              <a:t> </a:t>
            </a:r>
            <a:r>
              <a:rPr lang="en-US" sz="2600" dirty="0" smtClean="0"/>
              <a:t>Ch7</a:t>
            </a:r>
          </a:p>
          <a:p>
            <a:pPr lvl="1"/>
            <a:r>
              <a:rPr lang="en-US" sz="2600" dirty="0" smtClean="0"/>
              <a:t>P4E Ch7</a:t>
            </a:r>
            <a:endParaRPr lang="en-US" sz="2600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48665" y="3962367"/>
            <a:ext cx="4388796" cy="2214596"/>
            <a:chOff x="6965005" y="1825625"/>
            <a:chExt cx="4388796" cy="2214596"/>
          </a:xfrm>
        </p:grpSpPr>
        <p:sp>
          <p:nvSpPr>
            <p:cNvPr id="7" name="Rounded Rectangle 6"/>
            <p:cNvSpPr/>
            <p:nvPr/>
          </p:nvSpPr>
          <p:spPr>
            <a:xfrm>
              <a:off x="6965005" y="1825625"/>
              <a:ext cx="4388796" cy="2214596"/>
            </a:xfrm>
            <a:prstGeom prst="roundRect">
              <a:avLst/>
            </a:prstGeom>
            <a:solidFill>
              <a:srgbClr val="753A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153070" y="3317413"/>
              <a:ext cx="4014281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https://gitter.im/IST256/Fudge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8495" y="2377046"/>
              <a:ext cx="2743433" cy="9144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81736" y="1988194"/>
              <a:ext cx="4066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Questions? Ask in Our Course Chat!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0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6"/>
                </a:solidFill>
              </a:rPr>
              <a:t>Connect Activity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dirty="0" smtClean="0"/>
              <a:t>Which of the following is not an example of secondary (persistent) memory?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Flash Memory</a:t>
            </a:r>
          </a:p>
          <a:p>
            <a:pPr marL="742950" indent="-742950"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Hard Disk</a:t>
            </a:r>
          </a:p>
          <a:p>
            <a:pPr marL="742950" indent="-742950"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Random-Access Memory</a:t>
            </a:r>
            <a:endParaRPr lang="en-US" sz="4000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DVD-ROM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  <p:sp>
        <p:nvSpPr>
          <p:cNvPr id="4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7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3454"/>
            <a:ext cx="10515600" cy="4811949"/>
          </a:xfrm>
        </p:spPr>
        <p:txBody>
          <a:bodyPr>
            <a:normAutofit/>
          </a:bodyPr>
          <a:lstStyle/>
          <a:p>
            <a:r>
              <a:rPr lang="en-US" dirty="0" smtClean="0"/>
              <a:t>Files add a </a:t>
            </a:r>
            <a:r>
              <a:rPr lang="en-US" b="1" dirty="0" smtClean="0">
                <a:solidFill>
                  <a:srgbClr val="FFFF00"/>
                </a:solidFill>
              </a:rPr>
              <a:t>Persistence Layer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to our computing environment where we can store our data </a:t>
            </a:r>
            <a:r>
              <a:rPr lang="en-US" dirty="0" smtClean="0">
                <a:solidFill>
                  <a:schemeClr val="accent2"/>
                </a:solidFill>
              </a:rPr>
              <a:t>after the program completes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Think: Saving a </a:t>
            </a:r>
            <a:r>
              <a:rPr lang="en-US" dirty="0" smtClean="0">
                <a:solidFill>
                  <a:srgbClr val="FF0000"/>
                </a:solidFill>
              </a:rPr>
              <a:t>game or saving your work!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When our program </a:t>
            </a:r>
            <a:r>
              <a:rPr lang="en-US" b="1" dirty="0" smtClean="0">
                <a:solidFill>
                  <a:srgbClr val="FFFF00"/>
                </a:solidFill>
              </a:rPr>
              <a:t>Stores </a:t>
            </a:r>
            <a:r>
              <a:rPr lang="en-US" dirty="0" smtClean="0"/>
              <a:t>data, we open the file for </a:t>
            </a:r>
            <a:r>
              <a:rPr lang="en-US" b="1" dirty="0">
                <a:solidFill>
                  <a:srgbClr val="FFFF00"/>
                </a:solidFill>
              </a:rPr>
              <a:t>writing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our program </a:t>
            </a:r>
            <a:r>
              <a:rPr lang="en-US" b="1" dirty="0">
                <a:solidFill>
                  <a:srgbClr val="FFFF00"/>
                </a:solidFill>
              </a:rPr>
              <a:t>Reads</a:t>
            </a:r>
            <a:r>
              <a:rPr lang="en-US" dirty="0" smtClean="0"/>
              <a:t> data, we open the file for </a:t>
            </a:r>
            <a:r>
              <a:rPr lang="en-US" b="1" dirty="0">
                <a:solidFill>
                  <a:srgbClr val="FFFF00"/>
                </a:solidFill>
              </a:rPr>
              <a:t>reading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To read or write a file we must first </a:t>
            </a:r>
            <a:r>
              <a:rPr lang="en-US" b="1" dirty="0" smtClean="0">
                <a:solidFill>
                  <a:srgbClr val="FFFF00"/>
                </a:solidFill>
              </a:rPr>
              <a:t>open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it, which gives us a special variable called a </a:t>
            </a:r>
            <a:r>
              <a:rPr lang="en-US" b="1" dirty="0" smtClean="0">
                <a:solidFill>
                  <a:srgbClr val="FFFF00"/>
                </a:solidFill>
              </a:rPr>
              <a:t>file handle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 then use the </a:t>
            </a:r>
            <a:r>
              <a:rPr lang="en-US" b="1" dirty="0" smtClean="0">
                <a:solidFill>
                  <a:srgbClr val="FFFF00"/>
                </a:solidFill>
              </a:rPr>
              <a:t>file handle </a:t>
            </a:r>
            <a:r>
              <a:rPr lang="en-US" dirty="0" smtClean="0"/>
              <a:t>to read or write from the file.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read() </a:t>
            </a:r>
            <a:r>
              <a:rPr lang="en-US" dirty="0" smtClean="0"/>
              <a:t>function reads from the </a:t>
            </a:r>
            <a:r>
              <a:rPr lang="en-US" b="1" dirty="0" smtClean="0">
                <a:solidFill>
                  <a:srgbClr val="FFFF00"/>
                </a:solidFill>
              </a:rPr>
              <a:t>write()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function writes to the file through the file handle.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Files == Persistence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950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Reading From a File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04545"/>
            <a:ext cx="10515600" cy="4672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with open(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filename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,'r') as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handle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endParaRPr 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string-text 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=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handle</a:t>
            </a:r>
            <a:r>
              <a:rPr lang="en-US" b="1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.read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b="1" i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dirty="0" smtClean="0">
                <a:solidFill>
                  <a:schemeClr val="accent1"/>
                </a:solidFill>
                <a:latin typeface="+mj-lt"/>
              </a:rPr>
              <a:t>Writing a To File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with open(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filename</a:t>
            </a:r>
            <a:r>
              <a:rPr lang="en-US" b="1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,'w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')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as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handle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handle</a:t>
            </a:r>
            <a:r>
              <a:rPr lang="en-US" b="1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.write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string-text</a:t>
            </a:r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endParaRPr lang="en-US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54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5855" y="907915"/>
            <a:ext cx="394401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filename</a:t>
            </a:r>
            <a:r>
              <a:rPr lang="en-US" dirty="0" smtClean="0"/>
              <a:t> </a:t>
            </a:r>
            <a:r>
              <a:rPr lang="en-US" sz="2800" dirty="0" smtClean="0"/>
              <a:t>– </a:t>
            </a:r>
            <a:r>
              <a:rPr lang="en-US" sz="2400" dirty="0" smtClean="0"/>
              <a:t>String </a:t>
            </a:r>
            <a:r>
              <a:rPr lang="en-US" sz="2400" dirty="0"/>
              <a:t>name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of file as found by the </a:t>
            </a:r>
          </a:p>
          <a:p>
            <a:r>
              <a:rPr lang="en-US" sz="2400" dirty="0" smtClean="0"/>
              <a:t>operating system</a:t>
            </a:r>
          </a:p>
          <a:p>
            <a:endParaRPr lang="en-US" dirty="0"/>
          </a:p>
          <a:p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handle</a:t>
            </a:r>
            <a:r>
              <a:rPr lang="en-US" dirty="0" smtClean="0"/>
              <a:t> </a:t>
            </a:r>
            <a:r>
              <a:rPr lang="en-US" sz="2400" dirty="0" smtClean="0"/>
              <a:t>– A </a:t>
            </a:r>
            <a:r>
              <a:rPr lang="en-US" sz="2400" smtClean="0"/>
              <a:t>Python object</a:t>
            </a:r>
            <a:endParaRPr lang="en-US" sz="2400" dirty="0" smtClean="0"/>
          </a:p>
          <a:p>
            <a:r>
              <a:rPr lang="en-US" sz="2400" dirty="0" smtClean="0"/>
              <a:t>representing the filename. </a:t>
            </a:r>
          </a:p>
          <a:p>
            <a:r>
              <a:rPr lang="en-US" sz="2400" dirty="0" smtClean="0"/>
              <a:t>Only available under </a:t>
            </a:r>
            <a:br>
              <a:rPr lang="en-US" sz="2400" dirty="0" smtClean="0"/>
            </a:br>
            <a:r>
              <a:rPr lang="en-US" sz="2400" dirty="0" smtClean="0">
                <a:latin typeface="Consolas" panose="020B0609020204030204" pitchFamily="49" charset="0"/>
              </a:rPr>
              <a:t>with open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When you write to a file, </a:t>
            </a:r>
          </a:p>
          <a:p>
            <a:r>
              <a:rPr lang="en-US" sz="2400" dirty="0" smtClean="0"/>
              <a:t>whatever contents were there</a:t>
            </a:r>
          </a:p>
          <a:p>
            <a:r>
              <a:rPr lang="en-US" sz="2400" dirty="0" smtClean="0"/>
              <a:t>get overwritten.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Watch Me Code 1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Let’s Write two programs. </a:t>
            </a:r>
          </a:p>
          <a:p>
            <a:r>
              <a:rPr lang="en-US" sz="3600" dirty="0" smtClean="0"/>
              <a:t>Save a text message to a file.</a:t>
            </a:r>
          </a:p>
          <a:p>
            <a:r>
              <a:rPr lang="en-US" sz="3600" dirty="0" smtClean="0"/>
              <a:t>Retrieve the text message from the file.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8799"/>
            <a:ext cx="9946804" cy="43481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Which line </a:t>
            </a:r>
            <a:r>
              <a:rPr lang="en-US" sz="4000" dirty="0" smtClean="0"/>
              <a:t>number </a:t>
            </a:r>
            <a:r>
              <a:rPr lang="en-US" sz="4000" dirty="0" smtClean="0"/>
              <a:t>creates </a:t>
            </a:r>
            <a:r>
              <a:rPr lang="en-US" sz="4000" dirty="0" smtClean="0"/>
              <a:t>the file handle?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Check Yourself</a:t>
            </a:r>
            <a:r>
              <a:rPr lang="en-US" sz="5400" dirty="0" smtClean="0"/>
              <a:t>: Which line 1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98" y="2656788"/>
            <a:ext cx="7223779" cy="2037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800" y="5894169"/>
            <a:ext cx="5027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A. 1      B. 2       C. 3      D. 4</a:t>
            </a:r>
            <a:endParaRPr lang="en-US" sz="3600" dirty="0"/>
          </a:p>
        </p:txBody>
      </p:sp>
      <p:sp>
        <p:nvSpPr>
          <p:cNvPr id="7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9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7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03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Watch Me Code 2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Common patterns for reading and writing more than one item to a file.</a:t>
            </a:r>
          </a:p>
          <a:p>
            <a:r>
              <a:rPr lang="en-US" sz="4000" dirty="0" smtClean="0"/>
              <a:t>Input a series of grades, write them to a file one line at a time.</a:t>
            </a:r>
          </a:p>
          <a:p>
            <a:r>
              <a:rPr lang="en-US" sz="4000" dirty="0" smtClean="0"/>
              <a:t>Read in that file one line at a time, print average.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8799"/>
            <a:ext cx="9946804" cy="43481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On which line </a:t>
            </a:r>
            <a:r>
              <a:rPr lang="en-US" sz="4000" dirty="0" smtClean="0"/>
              <a:t>number </a:t>
            </a:r>
            <a:r>
              <a:rPr lang="en-US" sz="4000" dirty="0" smtClean="0"/>
              <a:t>does the file </a:t>
            </a:r>
            <a:r>
              <a:rPr lang="en-US" sz="4000" dirty="0" smtClean="0"/>
              <a:t>handle no longer </a:t>
            </a:r>
            <a:r>
              <a:rPr lang="en-US" sz="4000" dirty="0" smtClean="0"/>
              <a:t>exist?</a:t>
            </a:r>
            <a:endParaRPr lang="en-US" sz="4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Check Yourself</a:t>
            </a:r>
            <a:r>
              <a:rPr lang="en-US" sz="5400" dirty="0" smtClean="0"/>
              <a:t>: Which line 2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489" y="3100659"/>
            <a:ext cx="6291962" cy="23687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2800" y="5894169"/>
            <a:ext cx="5027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A. 1      B. 2       C. 3      D. 4</a:t>
            </a:r>
            <a:endParaRPr lang="en-US" sz="3600" dirty="0"/>
          </a:p>
        </p:txBody>
      </p:sp>
      <p:sp>
        <p:nvSpPr>
          <p:cNvPr id="3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9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7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7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1617</TotalTime>
  <Words>751</Words>
  <Application>Microsoft Office PowerPoint</Application>
  <PresentationFormat>Widescreen</PresentationFormat>
  <Paragraphs>140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UI</vt:lpstr>
      <vt:lpstr>Wingdings</vt:lpstr>
      <vt:lpstr>Office Theme</vt:lpstr>
      <vt:lpstr>Lesson 08:  Files</vt:lpstr>
      <vt:lpstr>Agenda</vt:lpstr>
      <vt:lpstr>Connect Activity</vt:lpstr>
      <vt:lpstr>Files == Persistence</vt:lpstr>
      <vt:lpstr>Reading From a File</vt:lpstr>
      <vt:lpstr>Watch Me Code 1</vt:lpstr>
      <vt:lpstr>Check Yourself: Which line 1</vt:lpstr>
      <vt:lpstr>Watch Me Code 2</vt:lpstr>
      <vt:lpstr>Check Yourself: Which line 2</vt:lpstr>
      <vt:lpstr>Your Operating System and You</vt:lpstr>
      <vt:lpstr>Python Path Examples</vt:lpstr>
      <vt:lpstr>Check Yourself: Path</vt:lpstr>
      <vt:lpstr>Handling Errors with Try…Except</vt:lpstr>
      <vt:lpstr>End-To-End Example</vt:lpstr>
      <vt:lpstr>Conclusion Activity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Fudge</cp:lastModifiedBy>
  <cp:revision>76</cp:revision>
  <dcterms:created xsi:type="dcterms:W3CDTF">2016-08-29T17:53:43Z</dcterms:created>
  <dcterms:modified xsi:type="dcterms:W3CDTF">2017-10-20T12:29:23Z</dcterms:modified>
</cp:coreProperties>
</file>