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40" r:id="rId2"/>
    <p:sldId id="315" r:id="rId3"/>
    <p:sldId id="300" r:id="rId4"/>
    <p:sldId id="323" r:id="rId5"/>
    <p:sldId id="324" r:id="rId6"/>
    <p:sldId id="325" r:id="rId7"/>
    <p:sldId id="326" r:id="rId8"/>
    <p:sldId id="338" r:id="rId9"/>
    <p:sldId id="332" r:id="rId10"/>
    <p:sldId id="333" r:id="rId11"/>
    <p:sldId id="335" r:id="rId12"/>
    <p:sldId id="341" r:id="rId13"/>
    <p:sldId id="342" r:id="rId14"/>
    <p:sldId id="334" r:id="rId15"/>
    <p:sldId id="336" r:id="rId16"/>
    <p:sldId id="309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530" autoAdjust="0"/>
  </p:normalViewPr>
  <p:slideViewPr>
    <p:cSldViewPr snapToGrid="0">
      <p:cViewPr varScale="1">
        <p:scale>
          <a:sx n="113" d="100"/>
          <a:sy n="113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0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and sweet</a:t>
            </a:r>
            <a:r>
              <a:rPr lang="en-US" baseline="0" dirty="0" smtClean="0"/>
              <a:t>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171AC-93F1-418D-B7FD-7EEF89AC96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</a:t>
            </a:r>
            <a:r>
              <a:rPr lang="en-US" sz="6000" dirty="0" smtClean="0">
                <a:latin typeface="+mn-lt"/>
              </a:rPr>
              <a:t>10: </a:t>
            </a:r>
            <a:r>
              <a:rPr lang="en-US" sz="6000" dirty="0">
                <a:latin typeface="+mn-lt"/>
              </a:rPr>
              <a:t/>
            </a:r>
            <a:br>
              <a:rPr lang="en-US" sz="6000" dirty="0">
                <a:latin typeface="+mn-lt"/>
              </a:rPr>
            </a:br>
            <a:r>
              <a:rPr lang="en-US" sz="6000" dirty="0" smtClean="0">
                <a:solidFill>
                  <a:schemeClr val="accent4"/>
                </a:solidFill>
                <a:latin typeface="+mn-lt"/>
              </a:rPr>
              <a:t>Dictionaries</a:t>
            </a:r>
            <a:endParaRPr lang="en-US" sz="60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321276" y="2409642"/>
            <a:ext cx="11032524" cy="3999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Link: Gitter.im | Code: ????</a:t>
            </a:r>
          </a:p>
          <a:p>
            <a:r>
              <a:rPr lang="en-US" sz="4800" b="1" dirty="0" smtClean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https://gitter.im/IST256/Fudge </a:t>
            </a:r>
          </a:p>
          <a:p>
            <a:r>
              <a:rPr lang="en-US" sz="4400" b="1" dirty="0" smtClean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3600" dirty="0" smtClean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0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Python's List of Dictionary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26133" cy="849842"/>
          </a:xfrm>
        </p:spPr>
        <p:txBody>
          <a:bodyPr/>
          <a:lstStyle/>
          <a:p>
            <a:r>
              <a:rPr lang="en-US" sz="3600" dirty="0" smtClean="0"/>
              <a:t>For representing complex data structures…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3361267"/>
            <a:ext cx="10795001" cy="28156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students = [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{ 'Name':'bob','GPA':3.4 },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{ 'Name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':'sue','GPA':2.8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{ 'Name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':'kent','GPA':4.0 }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 rot="21249791">
            <a:off x="3383093" y="2786370"/>
            <a:ext cx="4614333" cy="990599"/>
          </a:xfrm>
          <a:prstGeom prst="lef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List</a:t>
            </a:r>
            <a:endParaRPr lang="en-US" sz="2800" dirty="0"/>
          </a:p>
        </p:txBody>
      </p:sp>
      <p:sp>
        <p:nvSpPr>
          <p:cNvPr id="7" name="Left Arrow 6"/>
          <p:cNvSpPr/>
          <p:nvPr/>
        </p:nvSpPr>
        <p:spPr>
          <a:xfrm>
            <a:off x="6587067" y="3624569"/>
            <a:ext cx="3361267" cy="9532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Dictionary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9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3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List of Dictionary:</a:t>
            </a:r>
          </a:p>
          <a:p>
            <a:r>
              <a:rPr lang="en-US" sz="3600" dirty="0" smtClean="0"/>
              <a:t>Using type() </a:t>
            </a:r>
          </a:p>
          <a:p>
            <a:r>
              <a:rPr lang="en-US" sz="3600" dirty="0" smtClean="0"/>
              <a:t>Method chaining to access values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3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Matching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9304" y="1825625"/>
            <a:ext cx="3002764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2D050"/>
                </a:solidFill>
              </a:rPr>
              <a:t>s[0</a:t>
            </a:r>
            <a:r>
              <a:rPr lang="en-US" sz="3200" dirty="0">
                <a:solidFill>
                  <a:srgbClr val="92D050"/>
                </a:solidFill>
              </a:rPr>
              <a:t>]['GPA']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s[3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</a:rPr>
              <a:t>]['Name']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s[1]['name']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0382" y="1822450"/>
            <a:ext cx="2481412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Answers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>
                <a:solidFill>
                  <a:srgbClr val="FFC000"/>
                </a:solidFill>
              </a:rPr>
              <a:t>3.4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err="1" smtClean="0">
                <a:solidFill>
                  <a:srgbClr val="FFC000"/>
                </a:solidFill>
              </a:rPr>
              <a:t>KeyError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dirty="0" err="1" smtClean="0">
                <a:solidFill>
                  <a:srgbClr val="FFC000"/>
                </a:solidFill>
              </a:rPr>
              <a:t>IndexError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dirty="0" smtClean="0">
                <a:solidFill>
                  <a:srgbClr val="FFC000"/>
                </a:solidFill>
              </a:rPr>
              <a:t>'sue'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642" y="2153493"/>
            <a:ext cx="5086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the following Python code, </a:t>
            </a:r>
          </a:p>
          <a:p>
            <a:r>
              <a:rPr lang="en-US" sz="2800" dirty="0" smtClean="0"/>
              <a:t>match the Python Expression to </a:t>
            </a:r>
            <a:br>
              <a:rPr lang="en-US" sz="2800" dirty="0" smtClean="0"/>
            </a:br>
            <a:r>
              <a:rPr lang="en-US" sz="2800" dirty="0" smtClean="0"/>
              <a:t>it's answer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42" y="3538488"/>
            <a:ext cx="4930567" cy="2248095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1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Matching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09304" y="1825625"/>
            <a:ext cx="3002764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Question</a:t>
            </a:r>
            <a:endParaRPr lang="en-US" sz="4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s[0]['GPA']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92D050"/>
                </a:solidFill>
              </a:rPr>
              <a:t>s[3</a:t>
            </a:r>
            <a:r>
              <a:rPr lang="en-US" sz="3200" dirty="0" smtClean="0">
                <a:solidFill>
                  <a:srgbClr val="92D050"/>
                </a:solidFill>
              </a:rPr>
              <a:t>]['Name']</a:t>
            </a:r>
            <a:endParaRPr lang="en-US" sz="3200" dirty="0">
              <a:solidFill>
                <a:srgbClr val="92D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s[1]['name']</a:t>
            </a:r>
            <a:endParaRPr lang="en-US"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10382" y="1822450"/>
            <a:ext cx="2481412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Answers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smtClean="0">
                <a:solidFill>
                  <a:srgbClr val="FFC000"/>
                </a:solidFill>
              </a:rPr>
              <a:t>3.4</a:t>
            </a:r>
          </a:p>
          <a:p>
            <a:pPr marL="742950" indent="-742950">
              <a:buFont typeface="+mj-lt"/>
              <a:buAutoNum type="alphaUcPeriod"/>
            </a:pPr>
            <a:r>
              <a:rPr lang="en-US" dirty="0" err="1" smtClean="0">
                <a:solidFill>
                  <a:srgbClr val="FFC000"/>
                </a:solidFill>
              </a:rPr>
              <a:t>KeyError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dirty="0" err="1" smtClean="0">
                <a:solidFill>
                  <a:srgbClr val="FFC000"/>
                </a:solidFill>
              </a:rPr>
              <a:t>IndexError</a:t>
            </a:r>
            <a:endParaRPr lang="en-US" dirty="0" smtClean="0">
              <a:solidFill>
                <a:srgbClr val="FFC000"/>
              </a:solidFill>
            </a:endParaRPr>
          </a:p>
          <a:p>
            <a:pPr marL="742950" indent="-742950">
              <a:buFont typeface="+mj-lt"/>
              <a:buAutoNum type="alphaUcPeriod"/>
            </a:pPr>
            <a:r>
              <a:rPr lang="en-US" dirty="0" smtClean="0">
                <a:solidFill>
                  <a:srgbClr val="FFC000"/>
                </a:solidFill>
              </a:rPr>
              <a:t>'sue'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1642" y="2153493"/>
            <a:ext cx="50862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Given the following Python code, </a:t>
            </a:r>
          </a:p>
          <a:p>
            <a:r>
              <a:rPr lang="en-US" sz="2800" dirty="0" smtClean="0"/>
              <a:t>match the Python Expression to </a:t>
            </a:r>
            <a:br>
              <a:rPr lang="en-US" sz="2800" dirty="0" smtClean="0"/>
            </a:br>
            <a:r>
              <a:rPr lang="en-US" sz="2800" dirty="0" smtClean="0"/>
              <a:t>it's answer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642" y="3538488"/>
            <a:ext cx="4930567" cy="2248095"/>
          </a:xfrm>
          <a:prstGeom prst="rect">
            <a:avLst/>
          </a:prstGeom>
        </p:spPr>
      </p:pic>
      <p:sp>
        <p:nvSpPr>
          <p:cNvPr id="3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10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7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8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C000"/>
                </a:solidFill>
              </a:rPr>
              <a:t>JSON and Python Dictionaries</a:t>
            </a:r>
            <a:endParaRPr lang="en-US" sz="4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JSON (</a:t>
            </a:r>
            <a:r>
              <a:rPr lang="en-US" sz="3200" dirty="0" smtClean="0">
                <a:solidFill>
                  <a:srgbClr val="FFFF00"/>
                </a:solidFill>
              </a:rPr>
              <a:t>JavaScript Object Notation</a:t>
            </a:r>
            <a:r>
              <a:rPr lang="en-US" sz="3200" dirty="0" smtClean="0"/>
              <a:t>) is a standard, human-readable  data format. It's a popular format for data on the web.</a:t>
            </a:r>
          </a:p>
          <a:p>
            <a:r>
              <a:rPr lang="en-US" sz="3200" dirty="0" smtClean="0"/>
              <a:t>JSON Can be easily converted to lists of dictionaries using Python's </a:t>
            </a:r>
            <a:r>
              <a:rPr lang="en-US" sz="3200" dirty="0" err="1" smtClean="0">
                <a:solidFill>
                  <a:srgbClr val="FFFF00"/>
                </a:solidFill>
              </a:rPr>
              <a:t>json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module.</a:t>
            </a:r>
          </a:p>
          <a:p>
            <a:r>
              <a:rPr lang="en-US" sz="3200" dirty="0" smtClean="0"/>
              <a:t>Transferring JSON to Python is </a:t>
            </a:r>
            <a:r>
              <a:rPr lang="en-US" sz="3200" dirty="0" smtClean="0">
                <a:solidFill>
                  <a:srgbClr val="FFFF00"/>
                </a:solidFill>
              </a:rPr>
              <a:t>decoding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Transferring Python to JSON is </a:t>
            </a:r>
            <a:r>
              <a:rPr lang="en-US" sz="3200" dirty="0" smtClean="0">
                <a:solidFill>
                  <a:srgbClr val="FFFF00"/>
                </a:solidFill>
              </a:rPr>
              <a:t>encoding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This is easy to do in Python but challenging to do in most other languages.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6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4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Decode JSON Data</a:t>
            </a:r>
          </a:p>
          <a:p>
            <a:r>
              <a:rPr lang="en-US" sz="3600" dirty="0" smtClean="0"/>
              <a:t>Load into List of Dictionary</a:t>
            </a:r>
          </a:p>
          <a:p>
            <a:r>
              <a:rPr lang="en-US" sz="3600" dirty="0" smtClean="0"/>
              <a:t>Access data to obtain output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End-To-End Example</a:t>
            </a:r>
            <a:endParaRPr lang="en-US" sz="5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European Country Locator</a:t>
            </a:r>
          </a:p>
          <a:p>
            <a:r>
              <a:rPr lang="en-US" sz="4000" dirty="0" smtClean="0"/>
              <a:t>Load JSON data for Countries in Europe</a:t>
            </a:r>
          </a:p>
          <a:p>
            <a:r>
              <a:rPr lang="en-US" sz="4000" dirty="0" smtClean="0"/>
              <a:t>Input a country</a:t>
            </a:r>
          </a:p>
          <a:p>
            <a:r>
              <a:rPr lang="en-US" sz="4000" dirty="0" smtClean="0"/>
              <a:t>Output </a:t>
            </a:r>
          </a:p>
          <a:p>
            <a:pPr lvl="1"/>
            <a:r>
              <a:rPr lang="en-US" sz="3600" dirty="0" smtClean="0"/>
              <a:t>Region (Southern Europe)</a:t>
            </a:r>
          </a:p>
          <a:p>
            <a:pPr lvl="1"/>
            <a:r>
              <a:rPr lang="en-US" sz="3600" dirty="0" smtClean="0"/>
              <a:t>Neighboring Countries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74" y="98196"/>
            <a:ext cx="1507651" cy="15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67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C00000"/>
                </a:solidFill>
              </a:rPr>
              <a:t>Conclusion Activity 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"One Important Thing"</a:t>
            </a:r>
          </a:p>
          <a:p>
            <a:pPr marL="0" indent="0">
              <a:buNone/>
            </a:pP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5400" dirty="0" smtClean="0"/>
              <a:t>Share </a:t>
            </a:r>
            <a:r>
              <a:rPr lang="en-US" sz="5400" b="1" dirty="0" smtClean="0"/>
              <a:t>one important thing </a:t>
            </a:r>
            <a:r>
              <a:rPr lang="en-US" sz="5400" dirty="0" smtClean="0"/>
              <a:t>you learned in class today!</a:t>
            </a:r>
          </a:p>
          <a:p>
            <a:pPr marL="0" indent="0">
              <a:buNone/>
            </a:pPr>
            <a:endParaRPr lang="en-US" sz="5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912" y="172770"/>
            <a:ext cx="1708087" cy="17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4"/>
                </a:solidFill>
              </a:rPr>
              <a:t>Agenda</a:t>
            </a:r>
            <a:endParaRPr lang="en-US" sz="60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889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Dictionaries </a:t>
            </a:r>
            <a:r>
              <a:rPr lang="en-US" sz="3600" dirty="0"/>
              <a:t>as key-value pairs.</a:t>
            </a:r>
          </a:p>
          <a:p>
            <a:r>
              <a:rPr lang="en-US" sz="3600" dirty="0" smtClean="0"/>
              <a:t>Basic </a:t>
            </a:r>
            <a:r>
              <a:rPr lang="en-US" sz="3600" dirty="0"/>
              <a:t>dictionary operations such as getting/setting keys and values</a:t>
            </a:r>
          </a:p>
          <a:p>
            <a:r>
              <a:rPr lang="en-US" sz="3600" dirty="0" smtClean="0"/>
              <a:t>Common </a:t>
            </a:r>
            <a:r>
              <a:rPr lang="en-US" sz="3600" dirty="0"/>
              <a:t>dictionary use cases, such as representing complex objects.</a:t>
            </a:r>
          </a:p>
          <a:p>
            <a:r>
              <a:rPr lang="en-US" sz="3600" smtClean="0"/>
              <a:t>List </a:t>
            </a:r>
            <a:r>
              <a:rPr lang="en-US" sz="3600" dirty="0"/>
              <a:t>of dictionary as an in-memory database of objects.</a:t>
            </a:r>
          </a:p>
          <a:p>
            <a:r>
              <a:rPr lang="en-US" sz="3600" dirty="0" smtClean="0"/>
              <a:t>Using </a:t>
            </a:r>
            <a:r>
              <a:rPr lang="en-US" sz="3600" dirty="0"/>
              <a:t>the </a:t>
            </a:r>
            <a:r>
              <a:rPr lang="en-US" sz="3600" dirty="0" err="1"/>
              <a:t>json</a:t>
            </a:r>
            <a:r>
              <a:rPr lang="en-US" sz="3600" dirty="0"/>
              <a:t> library to load and save dictionaries to files. </a:t>
            </a:r>
          </a:p>
          <a:p>
            <a:pPr marL="0" indent="0">
              <a:buNone/>
            </a:pPr>
            <a:endParaRPr lang="en-US" sz="3600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548664" y="1825625"/>
            <a:ext cx="38051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You’ve Read:</a:t>
            </a:r>
          </a:p>
          <a:p>
            <a:pPr lvl="1"/>
            <a:r>
              <a:rPr lang="en-US" sz="2600" dirty="0" err="1"/>
              <a:t>Zybook</a:t>
            </a:r>
            <a:r>
              <a:rPr lang="en-US" sz="2600" dirty="0"/>
              <a:t> </a:t>
            </a:r>
            <a:r>
              <a:rPr lang="en-US" sz="2600" dirty="0" smtClean="0"/>
              <a:t>Ch9</a:t>
            </a:r>
          </a:p>
          <a:p>
            <a:pPr lvl="1"/>
            <a:r>
              <a:rPr lang="en-US" sz="2600" dirty="0" smtClean="0"/>
              <a:t>P4E Ch9</a:t>
            </a:r>
            <a:endParaRPr lang="en-US" sz="2600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548665" y="3962367"/>
            <a:ext cx="4388796" cy="2214596"/>
            <a:chOff x="6965005" y="1825625"/>
            <a:chExt cx="4388796" cy="2214596"/>
          </a:xfrm>
        </p:grpSpPr>
        <p:sp>
          <p:nvSpPr>
            <p:cNvPr id="7" name="Rounded Rectangle 6"/>
            <p:cNvSpPr/>
            <p:nvPr/>
          </p:nvSpPr>
          <p:spPr>
            <a:xfrm>
              <a:off x="6965005" y="1825625"/>
              <a:ext cx="4388796" cy="2214596"/>
            </a:xfrm>
            <a:prstGeom prst="roundRect">
              <a:avLst/>
            </a:prstGeom>
            <a:solidFill>
              <a:srgbClr val="753A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53070" y="3317413"/>
              <a:ext cx="401428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https://gitter.im/IST256/Fudge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8495" y="2377046"/>
              <a:ext cx="2743433" cy="9144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81736" y="1988194"/>
              <a:ext cx="40661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Questions? Ask in Our Course Chat!</a:t>
              </a:r>
              <a:endPara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03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6"/>
                </a:solidFill>
              </a:rPr>
              <a:t>Connect Activity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300" dirty="0" smtClean="0"/>
              <a:t>Question: A Python Dictionary is a </a:t>
            </a: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Immutable Sequence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AutoNum type="alphaUcPeriod"/>
            </a:pPr>
            <a:r>
              <a:rPr lang="en-US" sz="4000" smtClean="0">
                <a:solidFill>
                  <a:srgbClr val="92D050"/>
                </a:solidFill>
                <a:latin typeface="Consolas" panose="020B0609020204030204" pitchFamily="49" charset="0"/>
              </a:rPr>
              <a:t>Mutable Mapping </a:t>
            </a: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Type</a:t>
            </a:r>
          </a:p>
          <a:p>
            <a:pPr marL="742950" indent="-742950"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Mutable Sequence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742950" indent="-742950">
              <a:buFont typeface="Arial" panose="020B0604020202020204" pitchFamily="34" charset="0"/>
              <a:buAutoNum type="alphaUcPeriod"/>
            </a:pPr>
            <a:r>
              <a:rPr lang="en-US" sz="4000" dirty="0" smtClean="0">
                <a:solidFill>
                  <a:srgbClr val="92D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Immutable Mapping Type</a:t>
            </a:r>
            <a:endParaRPr lang="en-US" sz="4000" dirty="0">
              <a:solidFill>
                <a:srgbClr val="92D05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35" y="-76328"/>
            <a:ext cx="1767016" cy="1767016"/>
          </a:xfrm>
          <a:prstGeom prst="rect">
            <a:avLst/>
          </a:prstGeom>
        </p:spPr>
      </p:pic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7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b="1" dirty="0" err="1" smtClean="0">
                <a:solidFill>
                  <a:srgbClr val="FFFF00"/>
                </a:solidFill>
              </a:rPr>
              <a:t>dict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type is designed to store </a:t>
            </a:r>
            <a:r>
              <a:rPr lang="en-US" sz="3600" i="1" dirty="0" smtClean="0"/>
              <a:t>key-value pairs. </a:t>
            </a:r>
            <a:r>
              <a:rPr lang="en-US" sz="3600" dirty="0" smtClean="0"/>
              <a:t>In Python this is known as a </a:t>
            </a:r>
            <a:r>
              <a:rPr lang="en-US" sz="3600" b="1" dirty="0" smtClean="0">
                <a:solidFill>
                  <a:srgbClr val="FFFF00"/>
                </a:solidFill>
              </a:rPr>
              <a:t>mapping type</a:t>
            </a:r>
            <a:r>
              <a:rPr lang="en-US" sz="3600" b="1" dirty="0" smtClean="0"/>
              <a:t>.</a:t>
            </a:r>
            <a:endParaRPr lang="en-US" sz="3600" dirty="0" smtClean="0"/>
          </a:p>
          <a:p>
            <a:pPr marL="0" indent="0">
              <a:buNone/>
            </a:pP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font={‘</a:t>
            </a:r>
            <a:r>
              <a:rPr lang="en-US" sz="3200" b="1" dirty="0" err="1" smtClean="0">
                <a:solidFill>
                  <a:srgbClr val="92D050"/>
                </a:solidFill>
                <a:latin typeface="Consolas" panose="020B0609020204030204" pitchFamily="49" charset="0"/>
              </a:rPr>
              <a:t>Name’:’Arial’,’Size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’: 8}</a:t>
            </a:r>
          </a:p>
          <a:p>
            <a:r>
              <a:rPr lang="en-US" sz="3600" dirty="0" smtClean="0"/>
              <a:t>Python dictionaries are </a:t>
            </a:r>
            <a:r>
              <a:rPr lang="en-US" sz="3600" b="1" dirty="0" smtClean="0">
                <a:solidFill>
                  <a:srgbClr val="FFFF00"/>
                </a:solidFill>
              </a:rPr>
              <a:t>mutable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which means you can change the values.</a:t>
            </a:r>
            <a:endParaRPr lang="en-US" sz="3600" dirty="0"/>
          </a:p>
          <a:p>
            <a:r>
              <a:rPr lang="en-US" sz="3600" dirty="0" smtClean="0"/>
              <a:t>Dictionary values are accessed by </a:t>
            </a:r>
            <a:r>
              <a:rPr lang="en-US" sz="3600" b="1" dirty="0" smtClean="0">
                <a:solidFill>
                  <a:srgbClr val="FFFF00"/>
                </a:solidFill>
              </a:rPr>
              <a:t>key </a:t>
            </a:r>
            <a:r>
              <a:rPr lang="en-US" sz="3600" dirty="0" smtClean="0"/>
              <a:t>not by </a:t>
            </a:r>
            <a:r>
              <a:rPr lang="en-US" sz="3600" b="1" dirty="0" smtClean="0">
                <a:solidFill>
                  <a:srgbClr val="FFFF00"/>
                </a:solidFill>
              </a:rPr>
              <a:t>index.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</a:rPr>
              <a:t>f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ont</a:t>
            </a:r>
            <a:r>
              <a:rPr lang="en-US" sz="3200" b="1" dirty="0">
                <a:solidFill>
                  <a:srgbClr val="92D050"/>
                </a:solidFill>
                <a:latin typeface="Consolas" panose="020B0609020204030204" pitchFamily="49" charset="0"/>
              </a:rPr>
              <a:t>[</a:t>
            </a:r>
            <a:r>
              <a:rPr lang="en-US" sz="3200" b="1" dirty="0" smtClean="0">
                <a:solidFill>
                  <a:srgbClr val="92D050"/>
                </a:solidFill>
                <a:latin typeface="Consolas" panose="020B0609020204030204" pitchFamily="49" charset="0"/>
              </a:rPr>
              <a:t>‘Name’] = “Courier”</a:t>
            </a:r>
            <a:endParaRPr lang="en-US" sz="3200" dirty="0" smtClean="0">
              <a:solidFill>
                <a:srgbClr val="92D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Dictionaries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1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Dictionary Basics:</a:t>
            </a:r>
          </a:p>
          <a:p>
            <a:r>
              <a:rPr lang="en-US" sz="3600" dirty="0" smtClean="0"/>
              <a:t>Create a dictionary</a:t>
            </a:r>
          </a:p>
          <a:p>
            <a:r>
              <a:rPr lang="en-US" sz="3600" dirty="0" smtClean="0"/>
              <a:t>Update its value</a:t>
            </a:r>
          </a:p>
          <a:p>
            <a:r>
              <a:rPr lang="en-US" sz="3600" dirty="0" smtClean="0"/>
              <a:t>Print it 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Like </a:t>
            </a:r>
            <a:r>
              <a:rPr lang="en-US" sz="3600" b="1" dirty="0" err="1">
                <a:solidFill>
                  <a:srgbClr val="FFFF00"/>
                </a:solidFill>
              </a:rPr>
              <a:t>str</a:t>
            </a:r>
            <a:r>
              <a:rPr lang="en-US" sz="3600" b="1" dirty="0" smtClean="0"/>
              <a:t> </a:t>
            </a:r>
            <a:r>
              <a:rPr lang="en-US" sz="3600" dirty="0" smtClean="0"/>
              <a:t>and </a:t>
            </a:r>
            <a:r>
              <a:rPr lang="en-US" sz="3600" b="1" dirty="0">
                <a:solidFill>
                  <a:srgbClr val="FFFF00"/>
                </a:solidFill>
              </a:rPr>
              <a:t>list</a:t>
            </a:r>
            <a:r>
              <a:rPr lang="en-US" sz="3600" dirty="0" smtClean="0"/>
              <a:t>, the </a:t>
            </a:r>
            <a:r>
              <a:rPr lang="en-US" sz="3600" b="1" dirty="0" err="1" smtClean="0">
                <a:solidFill>
                  <a:srgbClr val="FFFF00"/>
                </a:solidFill>
              </a:rPr>
              <a:t>dict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/>
              <a:t>type has its own set of built-in functions. </a:t>
            </a:r>
          </a:p>
          <a:p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docs.python.org/3/library/stdtypes.html#mapping-types-dict</a:t>
            </a:r>
            <a:r>
              <a:rPr lang="en-US" sz="3600" dirty="0" smtClean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Dictionary Methods</a:t>
            </a:r>
            <a:endParaRPr lang="en-U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3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7030A0"/>
                </a:solidFill>
              </a:rPr>
              <a:t>Watch Me Code 2 </a:t>
            </a:r>
            <a:endParaRPr lang="en-US" sz="6600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Dictionary Methods:</a:t>
            </a:r>
          </a:p>
          <a:p>
            <a:r>
              <a:rPr lang="en-US" sz="3600" dirty="0" smtClean="0"/>
              <a:t>Handling </a:t>
            </a:r>
            <a:r>
              <a:rPr lang="en-US" sz="3600" dirty="0" err="1" smtClean="0"/>
              <a:t>KeyError</a:t>
            </a:r>
            <a:endParaRPr lang="en-US" sz="3600" dirty="0" smtClean="0"/>
          </a:p>
          <a:p>
            <a:r>
              <a:rPr lang="en-US" sz="3600" dirty="0" smtClean="0"/>
              <a:t>using get()  to avoid </a:t>
            </a:r>
            <a:r>
              <a:rPr lang="en-US" sz="3600" dirty="0" err="1" smtClean="0"/>
              <a:t>KeyError</a:t>
            </a:r>
            <a:endParaRPr lang="en-US" sz="3600" dirty="0" smtClean="0"/>
          </a:p>
          <a:p>
            <a:r>
              <a:rPr lang="en-US" sz="3600" dirty="0" smtClean="0"/>
              <a:t>values()</a:t>
            </a:r>
          </a:p>
          <a:p>
            <a:r>
              <a:rPr lang="en-US" sz="3600" dirty="0" smtClean="0"/>
              <a:t>keys()</a:t>
            </a:r>
          </a:p>
          <a:p>
            <a:r>
              <a:rPr lang="en-US" sz="3600" dirty="0" smtClean="0"/>
              <a:t>delete a key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602" y="30236"/>
            <a:ext cx="1618268" cy="16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is the output on line 2?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2</a:t>
            </a: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 smtClean="0"/>
              <a:t>'2'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000" dirty="0"/>
              <a:t>6</a:t>
            </a:r>
            <a:endParaRPr lang="en-US" sz="4000" dirty="0" smtClean="0"/>
          </a:p>
          <a:p>
            <a:pPr marL="742950" indent="-742950">
              <a:buFont typeface="+mj-lt"/>
              <a:buAutoNum type="alphaUcPeriod"/>
            </a:pPr>
            <a:r>
              <a:rPr lang="en-US" sz="4000" dirty="0" err="1" smtClean="0"/>
              <a:t>KeyError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Check Yourself</a:t>
            </a:r>
            <a:r>
              <a:rPr lang="en-US" sz="5400" dirty="0" smtClean="0"/>
              <a:t>: Dictionaries</a:t>
            </a:r>
            <a:endParaRPr lang="en-US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127" y="100342"/>
            <a:ext cx="1548142" cy="15481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703" y="2763343"/>
            <a:ext cx="7076530" cy="1342990"/>
          </a:xfrm>
          <a:prstGeom prst="rect">
            <a:avLst/>
          </a:prstGeom>
        </p:spPr>
      </p:pic>
      <p:sp>
        <p:nvSpPr>
          <p:cNvPr id="6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mtClean="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  <a:endParaRPr lang="en-US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8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endParaRPr lang="en-US" sz="900">
              <a:solidFill>
                <a:srgbClr val="FF0000"/>
              </a:solidFill>
              <a:latin typeface="Segoe UI" panose="020B0502040204020203" pitchFamily="34" charset="0"/>
            </a:endParaRPr>
          </a:p>
        </p:txBody>
      </p:sp>
      <p:sp>
        <p:nvSpPr>
          <p:cNvPr id="9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1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5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 smtClean="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  <a:endParaRPr lang="en-US" sz="12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C000"/>
                </a:solidFill>
              </a:rPr>
              <a:t>Dictionaries or Lists?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752600"/>
            <a:ext cx="11125199" cy="442436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When do you use a Python </a:t>
            </a:r>
            <a:r>
              <a:rPr lang="en-US" sz="4000" dirty="0" smtClean="0">
                <a:solidFill>
                  <a:srgbClr val="FFFF00"/>
                </a:solidFill>
              </a:rPr>
              <a:t>list</a:t>
            </a:r>
            <a:r>
              <a:rPr lang="en-US" sz="4000" dirty="0" smtClean="0"/>
              <a:t> versus a </a:t>
            </a:r>
            <a:r>
              <a:rPr lang="en-US" sz="4000" dirty="0" err="1" smtClean="0">
                <a:solidFill>
                  <a:srgbClr val="FFFF00"/>
                </a:solidFill>
              </a:rPr>
              <a:t>dict</a:t>
            </a:r>
            <a:r>
              <a:rPr lang="en-US" sz="4000" dirty="0" smtClean="0"/>
              <a:t>? 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Lists</a:t>
            </a:r>
            <a:r>
              <a:rPr lang="en-US" sz="4000" dirty="0" smtClean="0"/>
              <a:t> are for </a:t>
            </a:r>
            <a:r>
              <a:rPr lang="en-US" sz="4000" i="1" dirty="0" smtClean="0">
                <a:solidFill>
                  <a:srgbClr val="7030A0"/>
                </a:solidFill>
              </a:rPr>
              <a:t>multiple versions </a:t>
            </a:r>
            <a:r>
              <a:rPr lang="en-US" sz="4000" dirty="0" smtClean="0"/>
              <a:t>of the </a:t>
            </a:r>
            <a:r>
              <a:rPr lang="en-US" sz="4000" i="1" dirty="0" smtClean="0">
                <a:solidFill>
                  <a:srgbClr val="00B0F0"/>
                </a:solidFill>
              </a:rPr>
              <a:t>same type.</a:t>
            </a:r>
            <a:r>
              <a:rPr lang="en-US" sz="4000" i="1" dirty="0" smtClean="0"/>
              <a:t> </a:t>
            </a:r>
          </a:p>
          <a:p>
            <a:pPr lvl="1"/>
            <a:r>
              <a:rPr lang="en-US" sz="3600" i="1" dirty="0" smtClean="0"/>
              <a:t>Ex: Student GPA's</a:t>
            </a:r>
          </a:p>
          <a:p>
            <a:pPr lvl="1"/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[3.4,2.8,4.0]</a:t>
            </a:r>
          </a:p>
          <a:p>
            <a:r>
              <a:rPr lang="en-US" sz="4000" dirty="0" smtClean="0">
                <a:solidFill>
                  <a:srgbClr val="FFFF00"/>
                </a:solidFill>
              </a:rPr>
              <a:t>Dictionaries</a:t>
            </a:r>
            <a:r>
              <a:rPr lang="en-US" sz="4000" dirty="0" smtClean="0"/>
              <a:t> are for </a:t>
            </a:r>
            <a:r>
              <a:rPr lang="en-US" sz="4000" i="1" dirty="0" smtClean="0">
                <a:solidFill>
                  <a:srgbClr val="7030A0"/>
                </a:solidFill>
              </a:rPr>
              <a:t>single versions </a:t>
            </a:r>
            <a:r>
              <a:rPr lang="en-US" sz="4000" dirty="0" smtClean="0"/>
              <a:t>of </a:t>
            </a:r>
            <a:r>
              <a:rPr lang="en-US" sz="4000" i="1" dirty="0" smtClean="0">
                <a:solidFill>
                  <a:srgbClr val="00B0F0"/>
                </a:solidFill>
              </a:rPr>
              <a:t>different types</a:t>
            </a:r>
            <a:r>
              <a:rPr lang="en-US" sz="4000" dirty="0" smtClean="0">
                <a:solidFill>
                  <a:srgbClr val="00B0F0"/>
                </a:solidFill>
              </a:rPr>
              <a:t>.</a:t>
            </a:r>
          </a:p>
          <a:p>
            <a:pPr lvl="1"/>
            <a:r>
              <a:rPr lang="en-US" sz="3600" dirty="0" smtClean="0"/>
              <a:t>Ex: One Student's Name, GPA and Major</a:t>
            </a:r>
          </a:p>
          <a:p>
            <a:pPr lvl="1"/>
            <a:r>
              <a:rPr lang="en-US" sz="32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{ 'Name' : 'bob', 'GPA' : 3.4 }</a:t>
            </a:r>
            <a:endParaRPr lang="en-US" sz="32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lvl="1"/>
            <a:endParaRPr lang="en-US" sz="3600" dirty="0" smtClean="0"/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212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597</Words>
  <Application>Microsoft Office PowerPoint</Application>
  <PresentationFormat>Widescreen</PresentationFormat>
  <Paragraphs>144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Lesson 10:  Dictionaries</vt:lpstr>
      <vt:lpstr>Agenda</vt:lpstr>
      <vt:lpstr>Connect Activity</vt:lpstr>
      <vt:lpstr>Dictionaries</vt:lpstr>
      <vt:lpstr>Watch Me Code 1 </vt:lpstr>
      <vt:lpstr>Dictionary Methods</vt:lpstr>
      <vt:lpstr>Watch Me Code 2 </vt:lpstr>
      <vt:lpstr>Check Yourself: Dictionaries</vt:lpstr>
      <vt:lpstr>Dictionaries or Lists?</vt:lpstr>
      <vt:lpstr>Python's List of Dictionary</vt:lpstr>
      <vt:lpstr>Watch Me Code 3 </vt:lpstr>
      <vt:lpstr>Check Yourself: Matching</vt:lpstr>
      <vt:lpstr>Check Yourself: Matching</vt:lpstr>
      <vt:lpstr>JSON and Python Dictionaries</vt:lpstr>
      <vt:lpstr>Watch Me Code 4 </vt:lpstr>
      <vt:lpstr>End-To-End Example</vt:lpstr>
      <vt:lpstr>Conclusion Activity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Fudge</dc:creator>
  <cp:lastModifiedBy>Michael A Fudge Jr</cp:lastModifiedBy>
  <cp:revision>76</cp:revision>
  <dcterms:created xsi:type="dcterms:W3CDTF">2016-08-29T17:53:43Z</dcterms:created>
  <dcterms:modified xsi:type="dcterms:W3CDTF">2017-11-06T02:41:00Z</dcterms:modified>
</cp:coreProperties>
</file>