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44" r:id="rId2"/>
    <p:sldId id="340" r:id="rId3"/>
    <p:sldId id="315" r:id="rId4"/>
    <p:sldId id="300" r:id="rId5"/>
    <p:sldId id="323" r:id="rId6"/>
    <p:sldId id="324" r:id="rId7"/>
    <p:sldId id="325" r:id="rId8"/>
    <p:sldId id="326" r:id="rId9"/>
    <p:sldId id="338" r:id="rId10"/>
    <p:sldId id="332" r:id="rId11"/>
    <p:sldId id="333" r:id="rId12"/>
    <p:sldId id="335" r:id="rId13"/>
    <p:sldId id="339" r:id="rId14"/>
    <p:sldId id="334" r:id="rId15"/>
    <p:sldId id="336" r:id="rId16"/>
    <p:sldId id="309" r:id="rId17"/>
    <p:sldId id="341" r:id="rId18"/>
    <p:sldId id="343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10: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Dictionaries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9,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9. Slides on website.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Dictionaries or Lists?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752600"/>
            <a:ext cx="11125199" cy="44243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When do you use a Python </a:t>
            </a:r>
            <a:r>
              <a:rPr lang="en-US" sz="4000" dirty="0" smtClean="0">
                <a:solidFill>
                  <a:srgbClr val="FFFF00"/>
                </a:solidFill>
              </a:rPr>
              <a:t>list</a:t>
            </a:r>
            <a:r>
              <a:rPr lang="en-US" sz="4000" dirty="0" smtClean="0"/>
              <a:t> versus a </a:t>
            </a:r>
            <a:r>
              <a:rPr lang="en-US" sz="4000" dirty="0" err="1" smtClean="0">
                <a:solidFill>
                  <a:srgbClr val="FFFF00"/>
                </a:solidFill>
              </a:rPr>
              <a:t>dict</a:t>
            </a:r>
            <a:r>
              <a:rPr lang="en-US" sz="4000" dirty="0" smtClean="0"/>
              <a:t>? 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Lists</a:t>
            </a:r>
            <a:r>
              <a:rPr lang="en-US" sz="4000" dirty="0" smtClean="0"/>
              <a:t> are for </a:t>
            </a:r>
            <a:r>
              <a:rPr lang="en-US" sz="4000" i="1" dirty="0" smtClean="0">
                <a:solidFill>
                  <a:srgbClr val="7030A0"/>
                </a:solidFill>
              </a:rPr>
              <a:t>multiple versions </a:t>
            </a:r>
            <a:r>
              <a:rPr lang="en-US" sz="4000" dirty="0" smtClean="0"/>
              <a:t>of the </a:t>
            </a:r>
            <a:r>
              <a:rPr lang="en-US" sz="4000" i="1" dirty="0" smtClean="0">
                <a:solidFill>
                  <a:srgbClr val="00B0F0"/>
                </a:solidFill>
              </a:rPr>
              <a:t>same type.</a:t>
            </a:r>
            <a:r>
              <a:rPr lang="en-US" sz="4000" i="1" dirty="0" smtClean="0"/>
              <a:t> </a:t>
            </a:r>
          </a:p>
          <a:p>
            <a:pPr lvl="1"/>
            <a:r>
              <a:rPr lang="en-US" sz="3600" i="1" dirty="0" smtClean="0"/>
              <a:t>Ex: Student GPA's</a:t>
            </a:r>
          </a:p>
          <a:p>
            <a:pPr lvl="1"/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[3.4,2.8,4.0]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Dictionaries</a:t>
            </a:r>
            <a:r>
              <a:rPr lang="en-US" sz="4000" dirty="0" smtClean="0"/>
              <a:t> are for </a:t>
            </a:r>
            <a:r>
              <a:rPr lang="en-US" sz="4000" i="1" dirty="0" smtClean="0">
                <a:solidFill>
                  <a:srgbClr val="7030A0"/>
                </a:solidFill>
              </a:rPr>
              <a:t>single versions </a:t>
            </a:r>
            <a:r>
              <a:rPr lang="en-US" sz="4000" dirty="0" smtClean="0"/>
              <a:t>of </a:t>
            </a:r>
            <a:r>
              <a:rPr lang="en-US" sz="4000" i="1" dirty="0" smtClean="0">
                <a:solidFill>
                  <a:srgbClr val="00B0F0"/>
                </a:solidFill>
              </a:rPr>
              <a:t>different types</a:t>
            </a:r>
            <a:r>
              <a:rPr lang="en-US" sz="4000" dirty="0" smtClean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lang="en-US" sz="3600" dirty="0" smtClean="0"/>
              <a:t>Ex: One Student's Name, GPA and Major</a:t>
            </a:r>
          </a:p>
          <a:p>
            <a:pPr lvl="1"/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{ 'Name' : 'bob', 'GPA' : 3.4 }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1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Python's List of Dictionary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26133" cy="849842"/>
          </a:xfrm>
        </p:spPr>
        <p:txBody>
          <a:bodyPr/>
          <a:lstStyle/>
          <a:p>
            <a:r>
              <a:rPr lang="en-US" sz="3600" dirty="0" smtClean="0"/>
              <a:t>For representing complex data structures…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3361267"/>
            <a:ext cx="10795001" cy="2815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students = [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{ 'Name':'bob','GPA':3.4 },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{ 'Name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':'sue','GPA':2.8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{ 'Name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':'kent','GPA':4.0 }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21249791">
            <a:off x="3383093" y="2786370"/>
            <a:ext cx="4614333" cy="990599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7" name="Left Arrow 6"/>
          <p:cNvSpPr/>
          <p:nvPr/>
        </p:nvSpPr>
        <p:spPr>
          <a:xfrm>
            <a:off x="6587067" y="3624569"/>
            <a:ext cx="3361267" cy="953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Dictionary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9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3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of Dictionary:</a:t>
            </a:r>
          </a:p>
          <a:p>
            <a:r>
              <a:rPr lang="en-US" sz="3600" dirty="0" smtClean="0"/>
              <a:t>Using type() </a:t>
            </a:r>
          </a:p>
          <a:p>
            <a:r>
              <a:rPr lang="en-US" sz="3600" dirty="0" smtClean="0"/>
              <a:t>Method chaining to access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Matching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9304" y="1825625"/>
            <a:ext cx="3002764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</a:t>
            </a: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3200" dirty="0" smtClean="0">
                <a:solidFill>
                  <a:srgbClr val="92D050"/>
                </a:solidFill>
              </a:rPr>
              <a:t>s[0]['GPA']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>
                <a:solidFill>
                  <a:srgbClr val="92D050"/>
                </a:solidFill>
              </a:rPr>
              <a:t>s[3</a:t>
            </a:r>
            <a:r>
              <a:rPr lang="en-US" sz="3200" dirty="0" smtClean="0">
                <a:solidFill>
                  <a:srgbClr val="92D050"/>
                </a:solidFill>
              </a:rPr>
              <a:t>]['Name']</a:t>
            </a:r>
            <a:endParaRPr lang="en-US" sz="32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200" dirty="0" smtClean="0">
                <a:solidFill>
                  <a:srgbClr val="92D050"/>
                </a:solidFill>
              </a:rPr>
              <a:t>s[1]['name']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0382" y="1822450"/>
            <a:ext cx="2481412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3.4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>
                <a:solidFill>
                  <a:srgbClr val="FFC000"/>
                </a:solidFill>
              </a:rPr>
              <a:t>KeyError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>
                <a:solidFill>
                  <a:srgbClr val="FFC000"/>
                </a:solidFill>
              </a:rPr>
              <a:t>IndexError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'sue'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642" y="2153493"/>
            <a:ext cx="5086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the following Python code, </a:t>
            </a:r>
          </a:p>
          <a:p>
            <a:r>
              <a:rPr lang="en-US" sz="2800" dirty="0" smtClean="0"/>
              <a:t>match the Python Expression to </a:t>
            </a:r>
            <a:br>
              <a:rPr lang="en-US" sz="2800" dirty="0" smtClean="0"/>
            </a:br>
            <a:r>
              <a:rPr lang="en-US" sz="2800" dirty="0" smtClean="0"/>
              <a:t>it's answer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42" y="3538488"/>
            <a:ext cx="493056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JSON and Python Dictionaries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JSON (</a:t>
            </a:r>
            <a:r>
              <a:rPr lang="en-US" sz="3200" dirty="0" smtClean="0">
                <a:solidFill>
                  <a:srgbClr val="FFFF00"/>
                </a:solidFill>
              </a:rPr>
              <a:t>JavaScript Object Notation</a:t>
            </a:r>
            <a:r>
              <a:rPr lang="en-US" sz="3200" dirty="0" smtClean="0"/>
              <a:t>) is a standard, human-readable  data format. It's a popular format for data on the web.</a:t>
            </a:r>
          </a:p>
          <a:p>
            <a:r>
              <a:rPr lang="en-US" sz="3200" dirty="0" smtClean="0"/>
              <a:t>JSON Can be easily converted to lists of dictionaries using Python's </a:t>
            </a:r>
            <a:r>
              <a:rPr lang="en-US" sz="3200" dirty="0" err="1" smtClean="0">
                <a:solidFill>
                  <a:srgbClr val="FFFF00"/>
                </a:solidFill>
              </a:rPr>
              <a:t>json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module.</a:t>
            </a:r>
          </a:p>
          <a:p>
            <a:r>
              <a:rPr lang="en-US" sz="3200" dirty="0" smtClean="0"/>
              <a:t>Transferring JSON to Python is </a:t>
            </a:r>
            <a:r>
              <a:rPr lang="en-US" sz="3200" dirty="0" smtClean="0">
                <a:solidFill>
                  <a:srgbClr val="FFFF00"/>
                </a:solidFill>
              </a:rPr>
              <a:t>decoding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Transferring Python to JSON is </a:t>
            </a:r>
            <a:r>
              <a:rPr lang="en-US" sz="3200" dirty="0" smtClean="0">
                <a:solidFill>
                  <a:srgbClr val="FFFF00"/>
                </a:solidFill>
              </a:rPr>
              <a:t>encoding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This is easy to do in Python but challenging to do in most other languages.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4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Decode JSON Data</a:t>
            </a:r>
          </a:p>
          <a:p>
            <a:r>
              <a:rPr lang="en-US" sz="3600" dirty="0" smtClean="0"/>
              <a:t>Load into List of Dictionary</a:t>
            </a:r>
          </a:p>
          <a:p>
            <a:r>
              <a:rPr lang="en-US" sz="3600" dirty="0" smtClean="0"/>
              <a:t>Access data to obtain output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European Country Locator</a:t>
            </a:r>
          </a:p>
          <a:p>
            <a:r>
              <a:rPr lang="en-US" sz="4000" dirty="0" smtClean="0"/>
              <a:t>Load JSON data for Countries in Europe</a:t>
            </a:r>
          </a:p>
          <a:p>
            <a:r>
              <a:rPr lang="en-US" sz="4000" dirty="0" smtClean="0"/>
              <a:t>Input a country</a:t>
            </a:r>
          </a:p>
          <a:p>
            <a:r>
              <a:rPr lang="en-US" sz="4000" dirty="0" smtClean="0"/>
              <a:t>Output </a:t>
            </a:r>
          </a:p>
          <a:p>
            <a:pPr lvl="1"/>
            <a:r>
              <a:rPr lang="en-US" sz="3600" dirty="0" smtClean="0"/>
              <a:t>Region (Southern Europe)</a:t>
            </a:r>
          </a:p>
          <a:p>
            <a:pPr lvl="1"/>
            <a:r>
              <a:rPr lang="en-US" sz="3600" dirty="0" smtClean="0"/>
              <a:t>Neighboring Countries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Advanced Topic.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following topic will not be on any exam or quiz, and it is not part of any homework assignments.</a:t>
            </a:r>
          </a:p>
          <a:p>
            <a:r>
              <a:rPr lang="en-US" sz="3200" dirty="0" smtClean="0"/>
              <a:t>There is an optional lesson in the </a:t>
            </a:r>
            <a:r>
              <a:rPr lang="en-US" sz="3200" dirty="0" err="1"/>
              <a:t>Z</a:t>
            </a:r>
            <a:r>
              <a:rPr lang="en-US" sz="3200" dirty="0" err="1" smtClean="0"/>
              <a:t>ybook</a:t>
            </a:r>
            <a:r>
              <a:rPr lang="en-US" sz="3200" dirty="0" smtClean="0"/>
              <a:t> about Object Oriented Programming.</a:t>
            </a:r>
          </a:p>
          <a:p>
            <a:r>
              <a:rPr lang="en-US" sz="3200" dirty="0" smtClean="0"/>
              <a:t>I am showing you this because </a:t>
            </a:r>
            <a:r>
              <a:rPr lang="en-US" sz="3200" i="1" dirty="0" smtClean="0"/>
              <a:t>I </a:t>
            </a:r>
            <a:r>
              <a:rPr lang="en-US" sz="3200" dirty="0" smtClean="0"/>
              <a:t>think its important. Thos</a:t>
            </a:r>
            <a:r>
              <a:rPr lang="en-US" sz="3200" dirty="0" smtClean="0"/>
              <a:t>e of you looking at more advanced projects will run into this when using other modules!</a:t>
            </a:r>
            <a:endParaRPr lang="en-US" sz="3200" i="1" dirty="0"/>
          </a:p>
          <a:p>
            <a:r>
              <a:rPr lang="en-US" sz="3200" dirty="0" smtClean="0"/>
              <a:t>If you don’t want to listen, feel free to start your ICCL.</a:t>
            </a:r>
          </a:p>
        </p:txBody>
      </p:sp>
    </p:spTree>
    <p:extLst>
      <p:ext uri="{BB962C8B-B14F-4D97-AF65-F5344CB8AC3E}">
        <p14:creationId xmlns:p14="http://schemas.microsoft.com/office/powerpoint/2010/main" val="1428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Objects and Object Oriented Programming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Everything in Python is and object.</a:t>
            </a:r>
          </a:p>
          <a:p>
            <a:r>
              <a:rPr lang="en-US" sz="3200" dirty="0" smtClean="0"/>
              <a:t>Objects are instances of classes, classes are object definitions, like function definitions.</a:t>
            </a:r>
          </a:p>
          <a:p>
            <a:r>
              <a:rPr lang="en-US" sz="3200" dirty="0" smtClean="0"/>
              <a:t>Objects can have properties, like variables but are for the object</a:t>
            </a:r>
          </a:p>
          <a:p>
            <a:r>
              <a:rPr lang="en-US" sz="3200" dirty="0" smtClean="0"/>
              <a:t>Objects can have their own functions. </a:t>
            </a:r>
            <a:r>
              <a:rPr lang="en-US" sz="3200" dirty="0" smtClean="0"/>
              <a:t>These are called methods. The first argument in a method is always self.</a:t>
            </a:r>
          </a:p>
          <a:p>
            <a:r>
              <a:rPr lang="en-US" sz="3200" dirty="0" smtClean="0"/>
              <a:t>Classes can inherit other classes. This allows for the new class to inherit properties and methods of the parent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84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</a:t>
            </a:r>
            <a:r>
              <a:rPr lang="en-US" sz="6600" dirty="0" smtClean="0">
                <a:solidFill>
                  <a:srgbClr val="7030A0"/>
                </a:solidFill>
              </a:rPr>
              <a:t>5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Classes and Objects</a:t>
            </a:r>
          </a:p>
          <a:p>
            <a:r>
              <a:rPr lang="en-US" sz="3600" dirty="0" smtClean="0"/>
              <a:t>Defining methods on classes and using them </a:t>
            </a:r>
            <a:r>
              <a:rPr lang="en-US" sz="3600" dirty="0" smtClean="0"/>
              <a:t>for </a:t>
            </a:r>
            <a:r>
              <a:rPr lang="en-US" sz="3600" dirty="0" smtClean="0"/>
              <a:t>objects</a:t>
            </a:r>
          </a:p>
          <a:p>
            <a:r>
              <a:rPr lang="en-US" sz="3600" dirty="0" smtClean="0"/>
              <a:t>Class </a:t>
            </a:r>
            <a:r>
              <a:rPr lang="en-US" sz="3600" dirty="0" err="1" smtClean="0"/>
              <a:t>inheritence</a:t>
            </a: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Exam #</a:t>
            </a:r>
            <a:r>
              <a:rPr lang="en-US" sz="5400" dirty="0" smtClean="0">
                <a:solidFill>
                  <a:srgbClr val="FFFF00"/>
                </a:solidFill>
              </a:rPr>
              <a:t>2 – Good Luck!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 is closed </a:t>
            </a:r>
            <a:r>
              <a:rPr lang="en-US" dirty="0" smtClean="0"/>
              <a:t>book, closed computer and no phones or any other devices!</a:t>
            </a:r>
            <a:endParaRPr lang="en-US" dirty="0" smtClean="0"/>
          </a:p>
          <a:p>
            <a:r>
              <a:rPr lang="en-US" dirty="0" smtClean="0"/>
              <a:t>You will have 30 mins to complete the exam. When time is up exam will auto submit.</a:t>
            </a:r>
          </a:p>
          <a:p>
            <a:r>
              <a:rPr lang="en-US" dirty="0" smtClean="0"/>
              <a:t>Do not leave the blackboard window! you will automatically receive a 0 no exceptions!</a:t>
            </a:r>
          </a:p>
          <a:p>
            <a:r>
              <a:rPr lang="en-US" dirty="0" smtClean="0"/>
              <a:t>The </a:t>
            </a:r>
            <a:r>
              <a:rPr lang="en-US" dirty="0"/>
              <a:t>password is:</a:t>
            </a:r>
            <a:r>
              <a:rPr lang="en-US" sz="5400" dirty="0"/>
              <a:t> Jyan73oP</a:t>
            </a:r>
          </a:p>
        </p:txBody>
      </p:sp>
    </p:spTree>
    <p:extLst>
      <p:ext uri="{BB962C8B-B14F-4D97-AF65-F5344CB8AC3E}">
        <p14:creationId xmlns:p14="http://schemas.microsoft.com/office/powerpoint/2010/main" val="6037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Dictionaries </a:t>
            </a:r>
            <a:r>
              <a:rPr lang="en-US" sz="3600" dirty="0"/>
              <a:t>as key-value pairs.</a:t>
            </a:r>
          </a:p>
          <a:p>
            <a:r>
              <a:rPr lang="en-US" sz="3600" dirty="0" smtClean="0"/>
              <a:t>Basic </a:t>
            </a:r>
            <a:r>
              <a:rPr lang="en-US" sz="3600" dirty="0"/>
              <a:t>dictionary operations such as getting/setting keys and values</a:t>
            </a:r>
          </a:p>
          <a:p>
            <a:r>
              <a:rPr lang="en-US" sz="3600" dirty="0" smtClean="0"/>
              <a:t>Common </a:t>
            </a:r>
            <a:r>
              <a:rPr lang="en-US" sz="3600" dirty="0"/>
              <a:t>dictionary use cases, such as representing complex objects.</a:t>
            </a:r>
          </a:p>
          <a:p>
            <a:r>
              <a:rPr lang="en-US" sz="3600" smtClean="0"/>
              <a:t>List </a:t>
            </a:r>
            <a:r>
              <a:rPr lang="en-US" sz="3600" dirty="0"/>
              <a:t>of dictionary as an in-memory database of objects.</a:t>
            </a:r>
          </a:p>
          <a:p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dirty="0" err="1"/>
              <a:t>json</a:t>
            </a:r>
            <a:r>
              <a:rPr lang="en-US" sz="3600" dirty="0"/>
              <a:t> library to load and save dictionaries to files. 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Ch9</a:t>
            </a:r>
          </a:p>
          <a:p>
            <a:pPr lvl="1"/>
            <a:r>
              <a:rPr lang="en-US" sz="2600" dirty="0" smtClean="0"/>
              <a:t>P4E Ch9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Question: A Python Dictionary is a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Immutable Sequence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smtClean="0">
                <a:solidFill>
                  <a:srgbClr val="92D050"/>
                </a:solidFill>
                <a:latin typeface="Consolas" panose="020B0609020204030204" pitchFamily="49" charset="0"/>
              </a:rPr>
              <a:t>Mutable Mapping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Type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Mutable Sequence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Immutable Mapping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err="1" smtClean="0">
                <a:solidFill>
                  <a:srgbClr val="FFFF00"/>
                </a:solidFill>
              </a:rPr>
              <a:t>dict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type is designed to store </a:t>
            </a:r>
            <a:r>
              <a:rPr lang="en-US" sz="3600" i="1" dirty="0" smtClean="0"/>
              <a:t>key-value pairs. </a:t>
            </a:r>
            <a:r>
              <a:rPr lang="en-US" sz="3600" dirty="0" smtClean="0"/>
              <a:t>In Python this is known as a </a:t>
            </a:r>
            <a:r>
              <a:rPr lang="en-US" sz="3600" b="1" dirty="0" smtClean="0">
                <a:solidFill>
                  <a:srgbClr val="FFFF00"/>
                </a:solidFill>
              </a:rPr>
              <a:t>mapping type</a:t>
            </a:r>
            <a:r>
              <a:rPr lang="en-US" sz="3600" b="1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font={‘</a:t>
            </a:r>
            <a:r>
              <a:rPr lang="en-US" sz="32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Name’:’Arial’,’Size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’: 8}</a:t>
            </a:r>
          </a:p>
          <a:p>
            <a:r>
              <a:rPr lang="en-US" sz="3600" dirty="0" smtClean="0"/>
              <a:t>Python dictionaries are </a:t>
            </a:r>
            <a:r>
              <a:rPr lang="en-US" sz="3600" b="1" dirty="0" smtClean="0">
                <a:solidFill>
                  <a:srgbClr val="FFFF00"/>
                </a:solidFill>
              </a:rPr>
              <a:t>mutable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which means you can change the values.</a:t>
            </a:r>
            <a:endParaRPr lang="en-US" sz="3600" dirty="0"/>
          </a:p>
          <a:p>
            <a:r>
              <a:rPr lang="en-US" sz="3600" dirty="0" smtClean="0"/>
              <a:t>Dictionary values are accessed by </a:t>
            </a:r>
            <a:r>
              <a:rPr lang="en-US" sz="3600" b="1" dirty="0" smtClean="0">
                <a:solidFill>
                  <a:srgbClr val="FFFF00"/>
                </a:solidFill>
              </a:rPr>
              <a:t>key </a:t>
            </a:r>
            <a:r>
              <a:rPr lang="en-US" sz="3600" dirty="0" smtClean="0"/>
              <a:t>not by </a:t>
            </a:r>
            <a:r>
              <a:rPr lang="en-US" sz="3600" b="1" dirty="0" smtClean="0">
                <a:solidFill>
                  <a:srgbClr val="FFFF00"/>
                </a:solidFill>
              </a:rPr>
              <a:t>index.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</a:rPr>
              <a:t>f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ont</a:t>
            </a: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‘Name’] = “Courier”</a:t>
            </a:r>
            <a:endParaRPr lang="en-US" sz="3200" dirty="0" smtClean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Dictionaries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Dictionary Basics:</a:t>
            </a:r>
          </a:p>
          <a:p>
            <a:r>
              <a:rPr lang="en-US" sz="3600" dirty="0" smtClean="0"/>
              <a:t>Create a dictionary</a:t>
            </a:r>
          </a:p>
          <a:p>
            <a:r>
              <a:rPr lang="en-US" sz="3600" dirty="0" smtClean="0"/>
              <a:t>Update its value</a:t>
            </a:r>
          </a:p>
          <a:p>
            <a:r>
              <a:rPr lang="en-US" sz="3600" dirty="0" smtClean="0"/>
              <a:t>Print it 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Like </a:t>
            </a:r>
            <a:r>
              <a:rPr lang="en-US" sz="3600" b="1" dirty="0" err="1">
                <a:solidFill>
                  <a:srgbClr val="FFFF00"/>
                </a:solidFill>
              </a:rPr>
              <a:t>str</a:t>
            </a:r>
            <a:r>
              <a:rPr lang="en-US" sz="3600" b="1" dirty="0" smtClean="0"/>
              <a:t> </a:t>
            </a:r>
            <a:r>
              <a:rPr lang="en-US" sz="3600" dirty="0" smtClean="0"/>
              <a:t>and </a:t>
            </a:r>
            <a:r>
              <a:rPr lang="en-US" sz="3600" b="1" dirty="0">
                <a:solidFill>
                  <a:srgbClr val="FFFF00"/>
                </a:solidFill>
              </a:rPr>
              <a:t>list</a:t>
            </a:r>
            <a:r>
              <a:rPr lang="en-US" sz="3600" dirty="0" smtClean="0"/>
              <a:t>, the </a:t>
            </a:r>
            <a:r>
              <a:rPr lang="en-US" sz="3600" b="1" dirty="0" err="1" smtClean="0">
                <a:solidFill>
                  <a:srgbClr val="FFFF00"/>
                </a:solidFill>
              </a:rPr>
              <a:t>dict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type has its own set of built-in functions. 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docs.python.org/3/library/stdtypes.html#mapping-types-dict</a:t>
            </a:r>
            <a:r>
              <a:rPr lang="en-US" sz="3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Dictionary Methods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Dictionary Methods:</a:t>
            </a:r>
          </a:p>
          <a:p>
            <a:r>
              <a:rPr lang="en-US" sz="3600" dirty="0" smtClean="0"/>
              <a:t>Handling </a:t>
            </a:r>
            <a:r>
              <a:rPr lang="en-US" sz="3600" dirty="0" err="1" smtClean="0"/>
              <a:t>KeyError</a:t>
            </a:r>
            <a:endParaRPr lang="en-US" sz="3600" dirty="0" smtClean="0"/>
          </a:p>
          <a:p>
            <a:r>
              <a:rPr lang="en-US" sz="3600" dirty="0" smtClean="0"/>
              <a:t>using get()  to avoid </a:t>
            </a:r>
            <a:r>
              <a:rPr lang="en-US" sz="3600" dirty="0" err="1" smtClean="0"/>
              <a:t>KeyError</a:t>
            </a:r>
            <a:endParaRPr lang="en-US" sz="3600" dirty="0" smtClean="0"/>
          </a:p>
          <a:p>
            <a:r>
              <a:rPr lang="en-US" sz="3600" dirty="0" smtClean="0"/>
              <a:t>values()</a:t>
            </a:r>
          </a:p>
          <a:p>
            <a:r>
              <a:rPr lang="en-US" sz="3600" dirty="0" smtClean="0"/>
              <a:t>keys()</a:t>
            </a:r>
          </a:p>
          <a:p>
            <a:r>
              <a:rPr lang="en-US" sz="3600" dirty="0" smtClean="0"/>
              <a:t>delete a key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the output on line 2?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2</a:t>
            </a: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'2'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6</a:t>
            </a: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 smtClean="0"/>
              <a:t>KeyError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Dictionaries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03" y="2763343"/>
            <a:ext cx="7076530" cy="13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760</Words>
  <Application>Microsoft Office PowerPoint</Application>
  <PresentationFormat>Widescreen</PresentationFormat>
  <Paragraphs>124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Lesson 10:  Dictionaries</vt:lpstr>
      <vt:lpstr>Exam #2 – Good Luck!</vt:lpstr>
      <vt:lpstr>Agenda</vt:lpstr>
      <vt:lpstr>Connect Activity</vt:lpstr>
      <vt:lpstr>Dictionaries</vt:lpstr>
      <vt:lpstr>Watch Me Code 1 </vt:lpstr>
      <vt:lpstr>Dictionary Methods</vt:lpstr>
      <vt:lpstr>Watch Me Code 2 </vt:lpstr>
      <vt:lpstr>Check Yourself: Dictionaries</vt:lpstr>
      <vt:lpstr>Dictionaries or Lists?</vt:lpstr>
      <vt:lpstr>Python's List of Dictionary</vt:lpstr>
      <vt:lpstr>Watch Me Code 3 </vt:lpstr>
      <vt:lpstr>Check Yourself: Matching</vt:lpstr>
      <vt:lpstr>JSON and Python Dictionaries</vt:lpstr>
      <vt:lpstr>Watch Me Code 4 </vt:lpstr>
      <vt:lpstr>End-To-End Example</vt:lpstr>
      <vt:lpstr>Advanced Topic.</vt:lpstr>
      <vt:lpstr>Objects and Object Oriented Programming</vt:lpstr>
      <vt:lpstr>Watch Me Code 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78</cp:revision>
  <dcterms:created xsi:type="dcterms:W3CDTF">2016-08-29T17:53:43Z</dcterms:created>
  <dcterms:modified xsi:type="dcterms:W3CDTF">2017-04-03T21:01:03Z</dcterms:modified>
</cp:coreProperties>
</file>