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0" r:id="rId2"/>
    <p:sldId id="315" r:id="rId3"/>
    <p:sldId id="300" r:id="rId4"/>
    <p:sldId id="318" r:id="rId5"/>
    <p:sldId id="319" r:id="rId6"/>
    <p:sldId id="304" r:id="rId7"/>
    <p:sldId id="320" r:id="rId8"/>
    <p:sldId id="341" r:id="rId9"/>
    <p:sldId id="354" r:id="rId10"/>
    <p:sldId id="321" r:id="rId11"/>
    <p:sldId id="342" r:id="rId12"/>
    <p:sldId id="343" r:id="rId13"/>
    <p:sldId id="345" r:id="rId14"/>
    <p:sldId id="331" r:id="rId15"/>
    <p:sldId id="351" r:id="rId16"/>
    <p:sldId id="348" r:id="rId17"/>
    <p:sldId id="352" r:id="rId18"/>
    <p:sldId id="346" r:id="rId19"/>
    <p:sldId id="309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mashape.com/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ddmotto/public-api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students/" TargetMode="External"/><Relationship Id="rId2" Type="http://schemas.openxmlformats.org/officeDocument/2006/relationships/hyperlink" Target="https://aws.amazon.com/education/awseduc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sky.net/dev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st256.syr.edu/content/toc/#lesson-11-web-services-and-api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r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11: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Web Services and API's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255476"/>
            <a:ext cx="11032524" cy="415356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https://here.ist256.syr.edu  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Code: 44119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Microsoft Teams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Open Street Maps Geocoding API</a:t>
            </a:r>
          </a:p>
          <a:p>
            <a:r>
              <a:rPr lang="en-US" sz="3600" dirty="0"/>
              <a:t>Get a GPS coordinate (Latitude and Longitude) for a City or Street Address</a:t>
            </a:r>
          </a:p>
          <a:p>
            <a:r>
              <a:rPr lang="en-US" sz="3600" dirty="0"/>
              <a:t>What you do with the response data is up to you!</a:t>
            </a:r>
          </a:p>
          <a:p>
            <a:r>
              <a:rPr lang="en-US" dirty="0"/>
              <a:t>Get </a:t>
            </a:r>
            <a:r>
              <a:rPr lang="en-US" dirty="0" err="1"/>
              <a:t>Lat</a:t>
            </a:r>
            <a:r>
              <a:rPr lang="en-US" dirty="0"/>
              <a:t>/Long for address</a:t>
            </a:r>
          </a:p>
          <a:p>
            <a:r>
              <a:rPr lang="en-US" dirty="0"/>
              <a:t>Get city / state for </a:t>
            </a:r>
            <a:r>
              <a:rPr lang="en-US" dirty="0" err="1"/>
              <a:t>zipcode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u="sng" dirty="0"/>
              <a:t>https://nominatim.openstreetmap.org/search?q=</a:t>
            </a:r>
            <a:r>
              <a:rPr lang="en-US" b="1" i="1" u="sng" dirty="0"/>
              <a:t>address</a:t>
            </a:r>
            <a:r>
              <a:rPr lang="en-US" u="sng" dirty="0"/>
              <a:t>&amp;format=json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4178643" cy="4348163"/>
          </a:xfrm>
        </p:spPr>
        <p:txBody>
          <a:bodyPr>
            <a:normAutofit/>
          </a:bodyPr>
          <a:lstStyle/>
          <a:p>
            <a:r>
              <a:rPr lang="en-US" sz="4000" dirty="0"/>
              <a:t>Click on the line number which connects to the </a:t>
            </a:r>
            <a:r>
              <a:rPr lang="en-US" sz="4000" dirty="0" err="1"/>
              <a:t>url</a:t>
            </a:r>
            <a:r>
              <a:rPr lang="en-US" sz="4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Line of Code?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54" y="2319720"/>
            <a:ext cx="6535402" cy="1993558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9" name="answerA"/>
          <p:cNvSpPr txBox="1"/>
          <p:nvPr/>
        </p:nvSpPr>
        <p:spPr>
          <a:xfrm>
            <a:off x="8318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8318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17" name="answerE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E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</a:p>
        </p:txBody>
      </p:sp>
      <p:sp>
        <p:nvSpPr>
          <p:cNvPr id="19" name="answerF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81111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F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81111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211" y="4799848"/>
            <a:ext cx="918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1    B. 2    C. 3    D. 4    E. 5    F. 6</a:t>
            </a:r>
          </a:p>
        </p:txBody>
      </p:sp>
    </p:spTree>
    <p:extLst>
      <p:ext uri="{BB962C8B-B14F-4D97-AF65-F5344CB8AC3E}">
        <p14:creationId xmlns:p14="http://schemas.microsoft.com/office/powerpoint/2010/main" val="10274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API’s R </a:t>
            </a:r>
            <a:r>
              <a:rPr lang="en-US" sz="6000" dirty="0" err="1">
                <a:solidFill>
                  <a:srgbClr val="00B0F0"/>
                </a:solidFill>
              </a:rPr>
              <a:t>Awesum</a:t>
            </a:r>
            <a:r>
              <a:rPr lang="en-US" sz="6000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3874" cy="464107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Leverage the power of the Internet to do almost anything!</a:t>
            </a:r>
          </a:p>
          <a:p>
            <a:r>
              <a:rPr lang="en-US" sz="3200" dirty="0"/>
              <a:t>If you can USE it on a web page or mobile phone It probably has an API!</a:t>
            </a:r>
          </a:p>
          <a:p>
            <a:r>
              <a:rPr lang="en-US" sz="3200" dirty="0"/>
              <a:t>Whether or not you can access the API is up to the provider.</a:t>
            </a:r>
          </a:p>
          <a:p>
            <a:r>
              <a:rPr lang="en-US" sz="3200" dirty="0"/>
              <a:t>Not all API’s are free.</a:t>
            </a:r>
          </a:p>
          <a:p>
            <a:r>
              <a:rPr lang="en-US" sz="3200" dirty="0"/>
              <a:t>Some require registration + authentication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Image result for peter griffin awes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4" y="3492801"/>
            <a:ext cx="4868698" cy="30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974227" y="365125"/>
            <a:ext cx="4056545" cy="2323070"/>
          </a:xfrm>
          <a:prstGeom prst="wedgeEllipseCallout">
            <a:avLst>
              <a:gd name="adj1" fmla="val -25920"/>
              <a:gd name="adj2" fmla="val 11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The only limitation is your imagination!</a:t>
            </a:r>
          </a:p>
        </p:txBody>
      </p:sp>
    </p:spTree>
    <p:extLst>
      <p:ext uri="{BB962C8B-B14F-4D97-AF65-F5344CB8AC3E}">
        <p14:creationId xmlns:p14="http://schemas.microsoft.com/office/powerpoint/2010/main" val="404787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Finding API's requires research…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Start googling…</a:t>
            </a:r>
            <a:br>
              <a:rPr lang="en-US" sz="3200" dirty="0"/>
            </a:br>
            <a:r>
              <a:rPr lang="en-US" sz="3200" dirty="0"/>
              <a:t>"foreign exchange rate </a:t>
            </a:r>
            <a:r>
              <a:rPr lang="en-US" sz="3200" dirty="0" err="1"/>
              <a:t>api</a:t>
            </a:r>
            <a:r>
              <a:rPr lang="en-US" sz="3200" dirty="0"/>
              <a:t>"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62739"/>
            <a:ext cx="4249979" cy="429526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Then start reading the</a:t>
            </a:r>
            <a:br>
              <a:rPr lang="en-US" sz="3200" dirty="0"/>
            </a:br>
            <a:r>
              <a:rPr lang="en-US" sz="3200" dirty="0"/>
              <a:t>documentation on fixer.io …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3081" y="2505074"/>
            <a:ext cx="5500856" cy="40851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9788" y="5214551"/>
            <a:ext cx="4226482" cy="164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>
                <a:hlinkClick r:id="rId2"/>
              </a:rPr>
              <a:t>http://www.programmableweb.com/</a:t>
            </a:r>
            <a:r>
              <a:rPr lang="en-US" sz="4400" dirty="0"/>
              <a:t> </a:t>
            </a:r>
          </a:p>
          <a:p>
            <a:r>
              <a:rPr lang="en-US" sz="4400" dirty="0">
                <a:hlinkClick r:id="rId3"/>
              </a:rPr>
              <a:t>https://market.mashape.com/</a:t>
            </a:r>
            <a:r>
              <a:rPr lang="en-US" sz="4400" dirty="0"/>
              <a:t> </a:t>
            </a:r>
          </a:p>
          <a:p>
            <a:r>
              <a:rPr lang="en-US" sz="4400" dirty="0">
                <a:hlinkClick r:id="rId4"/>
              </a:rPr>
              <a:t>https://github.com/toddmotto/public-apis</a:t>
            </a:r>
            <a:r>
              <a:rPr lang="en-US" sz="4400" dirty="0"/>
              <a:t> </a:t>
            </a:r>
          </a:p>
          <a:p>
            <a:r>
              <a:rPr lang="en-US" sz="3200" dirty="0"/>
              <a:t>1,000's of APIs to search through</a:t>
            </a:r>
          </a:p>
          <a:p>
            <a:r>
              <a:rPr lang="en-US" sz="3200" dirty="0"/>
              <a:t>Examples of how to use them and where to find documentation.</a:t>
            </a:r>
          </a:p>
          <a:p>
            <a:r>
              <a:rPr lang="en-US" sz="3200" dirty="0"/>
              <a:t>Most require user registration and a API security through a key</a:t>
            </a:r>
          </a:p>
          <a:p>
            <a:r>
              <a:rPr lang="en-US" sz="3200" b="1" dirty="0"/>
              <a:t>Again:</a:t>
            </a:r>
            <a:r>
              <a:rPr lang="en-US" sz="3200" dirty="0"/>
              <a:t> Not all these services are free.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API Registries</a:t>
            </a:r>
          </a:p>
        </p:txBody>
      </p:sp>
    </p:spTree>
    <p:extLst>
      <p:ext uri="{BB962C8B-B14F-4D97-AF65-F5344CB8AC3E}">
        <p14:creationId xmlns:p14="http://schemas.microsoft.com/office/powerpoint/2010/main" val="306609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9175" y="1825625"/>
            <a:ext cx="10880520" cy="4351338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https://aws.amazon.com/education/awseducate/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3"/>
              </a:rPr>
              <a:t>https://azure.microsoft.com/en-us/free/students/</a:t>
            </a:r>
            <a:endParaRPr lang="en-US" sz="3600" dirty="0"/>
          </a:p>
          <a:p>
            <a:r>
              <a:rPr lang="en-US" sz="3600" dirty="0">
                <a:hlinkClick r:id="rId4"/>
              </a:rPr>
              <a:t>https://cloud.google.com</a:t>
            </a:r>
            <a:r>
              <a:rPr lang="en-US" sz="3600" dirty="0"/>
              <a:t> </a:t>
            </a:r>
            <a:r>
              <a:rPr lang="en-US" sz="3200" dirty="0"/>
              <a:t>Need a Credit Card</a:t>
            </a:r>
          </a:p>
          <a:p>
            <a:r>
              <a:rPr lang="en-US" sz="3200" dirty="0"/>
              <a:t>Google, Facebook, Twitter, Spotify, Instagram, Reddit, Etc.</a:t>
            </a:r>
          </a:p>
          <a:p>
            <a:r>
              <a:rPr lang="en-US" sz="3200" dirty="0"/>
              <a:t>Most are free and/or have a Free Tier. </a:t>
            </a:r>
          </a:p>
          <a:p>
            <a:r>
              <a:rPr lang="en-US" sz="3200" dirty="0"/>
              <a:t>If it’s a mobile app, it has an API. Question: is it available?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The Big Cloud Providers have API’s</a:t>
            </a:r>
          </a:p>
        </p:txBody>
      </p:sp>
    </p:spTree>
    <p:extLst>
      <p:ext uri="{BB962C8B-B14F-4D97-AF65-F5344CB8AC3E}">
        <p14:creationId xmlns:p14="http://schemas.microsoft.com/office/powerpoint/2010/main" val="354794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561" y="1543574"/>
            <a:ext cx="11014745" cy="510275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spend hours doing research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read a lot of documentation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write a lot of "throw away code" </a:t>
            </a:r>
            <a:r>
              <a:rPr lang="en-US" sz="3600" dirty="0"/>
              <a:t>just to learn how to use the API.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hit a lot of dead ends</a:t>
            </a:r>
          </a:p>
          <a:p>
            <a:r>
              <a:rPr lang="en-US" sz="3600" dirty="0"/>
              <a:t>Expect to </a:t>
            </a:r>
            <a:r>
              <a:rPr lang="en-US" sz="3600" dirty="0">
                <a:solidFill>
                  <a:srgbClr val="FFFF00"/>
                </a:solidFill>
              </a:rPr>
              <a:t>get frustrated in the process</a:t>
            </a:r>
          </a:p>
          <a:p>
            <a:r>
              <a:rPr lang="en-US" sz="3600" dirty="0"/>
              <a:t>Do not Expect </a:t>
            </a:r>
            <a:r>
              <a:rPr lang="en-US" sz="3600" dirty="0">
                <a:solidFill>
                  <a:srgbClr val="FFFF00"/>
                </a:solidFill>
              </a:rPr>
              <a:t>your professors to learn your API for you.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Sounds a lot like everything we do in this course…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… do you see the pattern? </a:t>
            </a:r>
            <a:r>
              <a:rPr lang="en-US" sz="3600" b="1" dirty="0">
                <a:solidFill>
                  <a:srgbClr val="FF0000"/>
                </a:solidFill>
              </a:rPr>
              <a:t>Start Small. Start Simple.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API Research… No Magic Bullet Here.</a:t>
            </a:r>
          </a:p>
        </p:txBody>
      </p:sp>
    </p:spTree>
    <p:extLst>
      <p:ext uri="{BB962C8B-B14F-4D97-AF65-F5344CB8AC3E}">
        <p14:creationId xmlns:p14="http://schemas.microsoft.com/office/powerpoint/2010/main" val="17130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3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No Magic Bullets Here</a:t>
            </a:r>
          </a:p>
          <a:p>
            <a:r>
              <a:rPr lang="en-US" sz="4000" dirty="0"/>
              <a:t>Text Translator API</a:t>
            </a:r>
          </a:p>
          <a:p>
            <a:r>
              <a:rPr lang="en-US" sz="4000" dirty="0"/>
              <a:t>Write a program to translate input text from English to another Language.</a:t>
            </a:r>
          </a:p>
          <a:p>
            <a:pPr marL="0" indent="0">
              <a:buNone/>
            </a:pPr>
            <a:r>
              <a:rPr lang="en-US" sz="4800" dirty="0"/>
              <a:t>No Magic Bullets Here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https://darksky.net/dev</a:t>
            </a:r>
            <a:r>
              <a:rPr lang="en-US" sz="4400" dirty="0"/>
              <a:t> </a:t>
            </a:r>
          </a:p>
          <a:p>
            <a:r>
              <a:rPr lang="en-US" sz="4000" dirty="0"/>
              <a:t>Darksky.net / Forecast IO </a:t>
            </a:r>
          </a:p>
          <a:p>
            <a:r>
              <a:rPr lang="en-US" sz="4000" dirty="0"/>
              <a:t>You must sign up for an API key</a:t>
            </a:r>
          </a:p>
          <a:p>
            <a:r>
              <a:rPr lang="en-US" sz="4000" dirty="0"/>
              <a:t>1000 free requests per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Web API: Weather Forecasting</a:t>
            </a:r>
          </a:p>
        </p:txBody>
      </p:sp>
    </p:spTree>
    <p:extLst>
      <p:ext uri="{BB962C8B-B14F-4D97-AF65-F5344CB8AC3E}">
        <p14:creationId xmlns:p14="http://schemas.microsoft.com/office/powerpoint/2010/main" val="427498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End-To-End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Today's Weather</a:t>
            </a:r>
          </a:p>
          <a:p>
            <a:r>
              <a:rPr lang="en-US" sz="3600" dirty="0"/>
              <a:t>Understand how to use Dark Sky API</a:t>
            </a:r>
          </a:p>
          <a:p>
            <a:r>
              <a:rPr lang="en-US" sz="3600" dirty="0"/>
              <a:t>Let's write a program to input a city / state combination like "Syracuse, NY"</a:t>
            </a:r>
          </a:p>
          <a:p>
            <a:r>
              <a:rPr lang="en-US" sz="3600" dirty="0"/>
              <a:t>Then outputs the weather forecast at that location!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How the Web Works</a:t>
            </a:r>
          </a:p>
          <a:p>
            <a:r>
              <a:rPr lang="en-US" sz="3600" dirty="0"/>
              <a:t>Making HTTP requests using the Python requests module</a:t>
            </a:r>
          </a:p>
          <a:p>
            <a:r>
              <a:rPr lang="en-US" sz="3600" dirty="0"/>
              <a:t>Parsing </a:t>
            </a:r>
            <a:r>
              <a:rPr lang="en-US" sz="3600" dirty="0" err="1"/>
              <a:t>json</a:t>
            </a:r>
            <a:r>
              <a:rPr lang="en-US" sz="3600" dirty="0"/>
              <a:t> responses into Python objects</a:t>
            </a:r>
          </a:p>
          <a:p>
            <a:r>
              <a:rPr lang="en-US" sz="3600" dirty="0"/>
              <a:t>Procedure for calling API's</a:t>
            </a:r>
          </a:p>
          <a:p>
            <a:r>
              <a:rPr lang="en-US" sz="3600" dirty="0"/>
              <a:t>How to read API documentation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780176"/>
            <a:ext cx="3805135" cy="5396787"/>
          </a:xfrm>
        </p:spPr>
        <p:txBody>
          <a:bodyPr>
            <a:normAutofit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/>
              <a:t>Assigned Readings From</a:t>
            </a:r>
            <a:br>
              <a:rPr lang="en-US" sz="2600" dirty="0"/>
            </a:br>
            <a:r>
              <a:rPr lang="en-US" sz="2600" dirty="0">
                <a:hlinkClick r:id="rId2"/>
              </a:rPr>
              <a:t>http://ist256.syr.edu/content/toc/#lesson-11-web-services-and-apis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2"/>
                </a:solidFill>
              </a:rPr>
              <a:t>"Cleared Up"</a:t>
            </a:r>
          </a:p>
          <a:p>
            <a:pPr marL="0" indent="0">
              <a:buNone/>
            </a:pPr>
            <a:br>
              <a:rPr lang="en-US" sz="5400" dirty="0"/>
            </a:br>
            <a:r>
              <a:rPr lang="en-US" sz="5400" dirty="0"/>
              <a:t>What </a:t>
            </a:r>
            <a:r>
              <a:rPr lang="en-US" sz="5400" dirty="0">
                <a:solidFill>
                  <a:srgbClr val="FFC000"/>
                </a:solidFill>
              </a:rPr>
              <a:t>confused you </a:t>
            </a:r>
            <a:r>
              <a:rPr lang="en-US" sz="5400" dirty="0"/>
              <a:t>in the assigned readings but now after lecture has been </a:t>
            </a:r>
            <a:r>
              <a:rPr lang="en-US" sz="5400" dirty="0">
                <a:solidFill>
                  <a:srgbClr val="FFC000"/>
                </a:solidFill>
              </a:rPr>
              <a:t>cleared up</a:t>
            </a:r>
            <a:r>
              <a:rPr lang="en-US" sz="5400" dirty="0"/>
              <a:t>? 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/>
              <a:t>Question: The Python module to consume Web API's is called: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</a:rPr>
              <a:t>api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</a:rPr>
              <a:t>requests</a:t>
            </a:r>
          </a:p>
          <a:p>
            <a:pPr marL="742950" indent="-742950">
              <a:buAutoNum type="alphaUcPeriod"/>
            </a:pPr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http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urllibrary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63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5702300"/>
            <a:ext cx="482600" cy="4318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17%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(11)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4889500"/>
            <a:ext cx="482600" cy="12446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49%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(31)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5524500"/>
            <a:ext cx="482600" cy="6096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24%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(15)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5880100"/>
            <a:ext cx="482600" cy="2540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10% (6)</a:t>
            </a: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4659"/>
            <a:ext cx="9912178" cy="442230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When you type a URL into your browser you’re making a </a:t>
            </a:r>
            <a:r>
              <a:rPr lang="en-US" sz="3600" b="1" dirty="0">
                <a:solidFill>
                  <a:srgbClr val="FFFF00"/>
                </a:solidFill>
              </a:rPr>
              <a:t>request</a:t>
            </a:r>
            <a:r>
              <a:rPr lang="en-US" sz="3600" b="1" dirty="0"/>
              <a:t>.</a:t>
            </a:r>
          </a:p>
          <a:p>
            <a:r>
              <a:rPr lang="en-US" sz="3600" dirty="0"/>
              <a:t>The site processing your request sends a </a:t>
            </a:r>
            <a:r>
              <a:rPr lang="en-US" sz="3600" b="1" dirty="0">
                <a:solidFill>
                  <a:srgbClr val="FFFF00"/>
                </a:solidFill>
              </a:rPr>
              <a:t>response</a:t>
            </a:r>
            <a:r>
              <a:rPr lang="en-US" sz="3600" dirty="0"/>
              <a:t>.</a:t>
            </a:r>
          </a:p>
          <a:p>
            <a:r>
              <a:rPr lang="en-US" sz="3600" dirty="0"/>
              <a:t>Part of the response is the </a:t>
            </a:r>
            <a:r>
              <a:rPr lang="en-US" sz="3600" b="1" dirty="0">
                <a:solidFill>
                  <a:srgbClr val="FFFF00"/>
                </a:solidFill>
              </a:rPr>
              <a:t>status code</a:t>
            </a:r>
            <a:r>
              <a:rPr lang="en-US" sz="3600" dirty="0"/>
              <a:t>. This indicates “what happened”</a:t>
            </a:r>
          </a:p>
          <a:p>
            <a:r>
              <a:rPr lang="en-US" sz="3600" dirty="0"/>
              <a:t>The other part of the response is </a:t>
            </a:r>
            <a:r>
              <a:rPr lang="en-US" sz="3600" b="1" dirty="0">
                <a:solidFill>
                  <a:srgbClr val="FFFF00"/>
                </a:solidFill>
              </a:rPr>
              <a:t>content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(this is usually HTML) which is rendered by the browser.</a:t>
            </a:r>
          </a:p>
          <a:p>
            <a:r>
              <a:rPr lang="en-US" sz="3600" dirty="0"/>
              <a:t>HTTP is  a </a:t>
            </a:r>
            <a:r>
              <a:rPr lang="en-US" sz="3600" b="1" dirty="0">
                <a:solidFill>
                  <a:srgbClr val="FFFF00"/>
                </a:solidFill>
              </a:rPr>
              <a:t>text based </a:t>
            </a:r>
            <a:r>
              <a:rPr lang="en-US" sz="3600" dirty="0"/>
              <a:t>protocol. It is </a:t>
            </a:r>
            <a:r>
              <a:rPr lang="en-US" sz="3600" b="1" dirty="0">
                <a:solidFill>
                  <a:srgbClr val="FFFF00"/>
                </a:solidFill>
              </a:rPr>
              <a:t>stateless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meaning each request in independent of the other.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HTTP: The Protocol of The Web</a:t>
            </a:r>
          </a:p>
        </p:txBody>
      </p:sp>
    </p:spTree>
    <p:extLst>
      <p:ext uri="{BB962C8B-B14F-4D97-AF65-F5344CB8AC3E}">
        <p14:creationId xmlns:p14="http://schemas.microsoft.com/office/powerpoint/2010/main" val="2115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58" y="1825625"/>
            <a:ext cx="80236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Non-Python Demo of HTTP</a:t>
            </a:r>
          </a:p>
          <a:p>
            <a:r>
              <a:rPr lang="en-US" sz="3600" dirty="0"/>
              <a:t>What happens when you request a site? Like </a:t>
            </a:r>
            <a:r>
              <a:rPr lang="en-US" sz="3600" dirty="0">
                <a:hlinkClick r:id="rId3"/>
              </a:rPr>
              <a:t>http://www.syr.edu</a:t>
            </a:r>
            <a:r>
              <a:rPr lang="en-US" sz="3600" dirty="0"/>
              <a:t> ?</a:t>
            </a:r>
          </a:p>
          <a:p>
            <a:r>
              <a:rPr lang="en-US" sz="3600" dirty="0"/>
              <a:t>Chrome Developer tools</a:t>
            </a:r>
          </a:p>
          <a:p>
            <a:r>
              <a:rPr lang="en-US" sz="3600" dirty="0"/>
              <a:t>Now using requests.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  <p:pic>
        <p:nvPicPr>
          <p:cNvPr id="1026" name="Picture 2" descr="request and respo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1010"/>
            <a:ext cx="6429375" cy="14954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status co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65" y="4377532"/>
            <a:ext cx="4000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07942" y="1700189"/>
            <a:ext cx="1412566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GET</a:t>
            </a:r>
          </a:p>
          <a:p>
            <a:r>
              <a:rPr lang="en-US" sz="3200" dirty="0"/>
              <a:t>POST</a:t>
            </a:r>
          </a:p>
          <a:p>
            <a:r>
              <a:rPr lang="en-US" sz="3200" dirty="0"/>
              <a:t>PUT</a:t>
            </a:r>
          </a:p>
          <a:p>
            <a:r>
              <a:rPr lang="en-US" sz="3200" dirty="0"/>
              <a:t>DELETE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493212" y="1700189"/>
            <a:ext cx="1771134" cy="129014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br>
              <a:rPr lang="en-US" dirty="0"/>
            </a:br>
            <a:r>
              <a:rPr lang="en-US" dirty="0"/>
              <a:t>Verbs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8053465" y="3125272"/>
            <a:ext cx="2210881" cy="125226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br>
              <a:rPr lang="en-US" dirty="0"/>
            </a:br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198993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/>
              <a:t>The HTTP Response code for success is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404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501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200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301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Check Yourself</a:t>
            </a:r>
            <a:r>
              <a:rPr lang="en-US" sz="5400" dirty="0"/>
              <a:t>: Response Codes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69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6032500"/>
            <a:ext cx="482600" cy="1016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4% (3)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5956300"/>
            <a:ext cx="482600" cy="1778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7% (5)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3924300"/>
            <a:ext cx="482600" cy="22098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87%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(60)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6108700"/>
            <a:ext cx="482600" cy="254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1% (1)</a:t>
            </a: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The Web Has Evolved….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 </a:t>
            </a:r>
            <a:r>
              <a:rPr lang="en-US" sz="3600" dirty="0">
                <a:solidFill>
                  <a:srgbClr val="FFFF00"/>
                </a:solidFill>
              </a:rPr>
              <a:t>User-Consumption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Check the news / weather in your browser</a:t>
            </a:r>
          </a:p>
          <a:p>
            <a:r>
              <a:rPr lang="en-US" sz="3200" dirty="0"/>
              <a:t>Search the web for "George Washington's birthday"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Internet is for people.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dirty="0">
                <a:solidFill>
                  <a:srgbClr val="FFFF00"/>
                </a:solidFill>
              </a:rPr>
              <a:t>Device-Consumption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news/ weather alerts on your Phone</a:t>
            </a:r>
          </a:p>
          <a:p>
            <a:r>
              <a:rPr lang="en-US" sz="3200" dirty="0"/>
              <a:t>Ask Alexa “When is George </a:t>
            </a:r>
            <a:r>
              <a:rPr lang="en-US" sz="3200" dirty="0" err="1"/>
              <a:t>Washingon's</a:t>
            </a:r>
            <a:r>
              <a:rPr lang="en-US" sz="3200" dirty="0"/>
              <a:t> Birthday?"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"Internet of Things"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56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64336"/>
            <a:ext cx="10769600" cy="4351338"/>
          </a:xfrm>
        </p:spPr>
        <p:txBody>
          <a:bodyPr>
            <a:noAutofit/>
          </a:bodyPr>
          <a:lstStyle/>
          <a:p>
            <a:r>
              <a:rPr lang="en-US" sz="3600" dirty="0"/>
              <a:t>An API is short for </a:t>
            </a:r>
            <a:r>
              <a:rPr lang="en-US" sz="3600" b="1" dirty="0">
                <a:solidFill>
                  <a:srgbClr val="FFFF00"/>
                </a:solidFill>
              </a:rPr>
              <a:t>Application Programming Interface</a:t>
            </a:r>
            <a:r>
              <a:rPr lang="en-US" sz="3600" dirty="0"/>
              <a:t>.</a:t>
            </a:r>
          </a:p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FF00"/>
                </a:solidFill>
              </a:rPr>
              <a:t>Web API </a:t>
            </a:r>
            <a:r>
              <a:rPr lang="en-US" sz="3600" dirty="0"/>
              <a:t>uses the </a:t>
            </a:r>
            <a:r>
              <a:rPr lang="en-US" sz="3600" b="1" dirty="0">
                <a:solidFill>
                  <a:srgbClr val="FFFF00"/>
                </a:solidFill>
              </a:rPr>
              <a:t>HTTP Protocol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to communicate with your program.</a:t>
            </a:r>
          </a:p>
          <a:p>
            <a:r>
              <a:rPr lang="en-US" sz="3600" dirty="0"/>
              <a:t>Web API’s can return data in many formats. We’ll focus on the </a:t>
            </a:r>
            <a:r>
              <a:rPr lang="en-US" sz="3600" b="1" dirty="0">
                <a:solidFill>
                  <a:srgbClr val="FFFF00"/>
                </a:solidFill>
              </a:rPr>
              <a:t>JSON (JavaScript Object Notation) </a:t>
            </a:r>
            <a:r>
              <a:rPr lang="en-US" sz="3600" dirty="0"/>
              <a:t>format which we've seen can be converted  easily to Python objects.</a:t>
            </a:r>
          </a:p>
          <a:p>
            <a:r>
              <a:rPr lang="en-US" sz="3600" dirty="0">
                <a:solidFill>
                  <a:srgbClr val="00B0F0"/>
                </a:solidFill>
              </a:rPr>
              <a:t>Thanks to APIs' we can write programs to interact with a variety of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Web API: The Programmable Web! </a:t>
            </a:r>
          </a:p>
        </p:txBody>
      </p:sp>
    </p:spTree>
    <p:extLst>
      <p:ext uri="{BB962C8B-B14F-4D97-AF65-F5344CB8AC3E}">
        <p14:creationId xmlns:p14="http://schemas.microsoft.com/office/powerpoint/2010/main" val="41827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64336"/>
            <a:ext cx="10769600" cy="435133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Call the API with Requests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Use the Right Method, URL, etc. based on the Docs.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If it works, the response is code will be 200 and the output is JSON-Formatted text.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De-Serialize the JSON text into a Python object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Extract what you need from the Python List of </a:t>
            </a:r>
            <a:r>
              <a:rPr lang="en-US" sz="3600" dirty="0" err="1"/>
              <a:t>Dict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Web API’s in Python: The Steps</a:t>
            </a:r>
          </a:p>
        </p:txBody>
      </p:sp>
    </p:spTree>
    <p:extLst>
      <p:ext uri="{BB962C8B-B14F-4D97-AF65-F5344CB8AC3E}">
        <p14:creationId xmlns:p14="http://schemas.microsoft.com/office/powerpoint/2010/main" val="37161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1110</Words>
  <Application>Microsoft Office PowerPoint</Application>
  <PresentationFormat>Widescreen</PresentationFormat>
  <Paragraphs>167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Consolas</vt:lpstr>
      <vt:lpstr>Segoe UI</vt:lpstr>
      <vt:lpstr>Office Theme</vt:lpstr>
      <vt:lpstr>Lesson 11:  Web Services and API's</vt:lpstr>
      <vt:lpstr>Agenda</vt:lpstr>
      <vt:lpstr>Connect Activity</vt:lpstr>
      <vt:lpstr>HTTP: The Protocol of The Web</vt:lpstr>
      <vt:lpstr>Watch Me Code 1 </vt:lpstr>
      <vt:lpstr>Check Yourself: Response Codes</vt:lpstr>
      <vt:lpstr>The Web Has Evolved…. </vt:lpstr>
      <vt:lpstr>Web API: The Programmable Web! </vt:lpstr>
      <vt:lpstr>Web API’s in Python: The Steps</vt:lpstr>
      <vt:lpstr>Watch Me Code 2 </vt:lpstr>
      <vt:lpstr>Check Yourself: Line of Code?</vt:lpstr>
      <vt:lpstr>API’s R Awesum!</vt:lpstr>
      <vt:lpstr>Finding API's requires research…</vt:lpstr>
      <vt:lpstr>API Registries</vt:lpstr>
      <vt:lpstr>The Big Cloud Providers have API’s</vt:lpstr>
      <vt:lpstr>API Research… No Magic Bullet Here.</vt:lpstr>
      <vt:lpstr>Watch Me Code 3 </vt:lpstr>
      <vt:lpstr>Web API: Weather Forecasting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91</cp:revision>
  <dcterms:created xsi:type="dcterms:W3CDTF">2016-08-29T17:53:43Z</dcterms:created>
  <dcterms:modified xsi:type="dcterms:W3CDTF">2019-11-11T22:21:29Z</dcterms:modified>
</cp:coreProperties>
</file>