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50" r:id="rId2"/>
    <p:sldId id="315" r:id="rId3"/>
    <p:sldId id="300" r:id="rId4"/>
    <p:sldId id="318" r:id="rId5"/>
    <p:sldId id="319" r:id="rId6"/>
    <p:sldId id="304" r:id="rId7"/>
    <p:sldId id="320" r:id="rId8"/>
    <p:sldId id="341" r:id="rId9"/>
    <p:sldId id="321" r:id="rId10"/>
    <p:sldId id="342" r:id="rId11"/>
    <p:sldId id="343" r:id="rId12"/>
    <p:sldId id="345" r:id="rId13"/>
    <p:sldId id="331" r:id="rId14"/>
    <p:sldId id="348" r:id="rId15"/>
    <p:sldId id="346" r:id="rId16"/>
    <p:sldId id="309" r:id="rId17"/>
    <p:sldId id="34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30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3C48-EC6B-46B4-B971-882E8F77D68D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9766-D8F7-40E2-B91C-29C12660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 and sweet</a:t>
            </a:r>
            <a:r>
              <a:rPr lang="en-US" baseline="0" dirty="0"/>
              <a:t>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3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 and sweet</a:t>
            </a:r>
            <a:r>
              <a:rPr lang="en-US" baseline="0" dirty="0"/>
              <a:t>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4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.mashape.com/" TargetMode="External"/><Relationship Id="rId2" Type="http://schemas.openxmlformats.org/officeDocument/2006/relationships/hyperlink" Target="http://www.programmablewe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oddmotto/public-api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arksky.net/dev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ist256.syr.edu/content/toc/#lesson-11-web-services-and-api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yr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546" y="365125"/>
            <a:ext cx="9014254" cy="1817902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11: </a:t>
            </a:r>
            <a:br>
              <a:rPr lang="en-US" sz="6000" dirty="0">
                <a:latin typeface="+mn-lt"/>
              </a:rPr>
            </a:br>
            <a:r>
              <a:rPr lang="en-US" sz="6000" dirty="0">
                <a:solidFill>
                  <a:schemeClr val="accent4"/>
                </a:solidFill>
                <a:latin typeface="+mn-lt"/>
              </a:rPr>
              <a:t>Web Services and API's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21276" y="2409642"/>
            <a:ext cx="11032524" cy="399939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Attendance: </a:t>
            </a:r>
          </a:p>
          <a:p>
            <a:pPr lvl="1"/>
            <a:r>
              <a:rPr lang="en-US" sz="3600" dirty="0">
                <a:latin typeface="Consolas" panose="020B0609020204030204" pitchFamily="49" charset="0"/>
              </a:rPr>
              <a:t>Link: </a:t>
            </a:r>
            <a:r>
              <a:rPr lang="en-US" sz="3600" dirty="0"/>
              <a:t>In Gitter.im </a:t>
            </a:r>
            <a:r>
              <a:rPr lang="en-US" sz="3600" dirty="0">
                <a:latin typeface="Consolas" panose="020B0609020204030204" pitchFamily="49" charset="0"/>
              </a:rPr>
              <a:t>| Code: ????</a:t>
            </a:r>
          </a:p>
          <a:p>
            <a:r>
              <a:rPr lang="en-US" sz="4800" b="1" dirty="0">
                <a:solidFill>
                  <a:srgbClr val="FFFF00"/>
                </a:solidFill>
              </a:rPr>
              <a:t>Class Chat: </a:t>
            </a:r>
          </a:p>
          <a:p>
            <a:pPr lvl="1"/>
            <a:r>
              <a:rPr lang="en-US" sz="3600" dirty="0">
                <a:latin typeface="Consolas" panose="020B0609020204030204" pitchFamily="49" charset="0"/>
              </a:rPr>
              <a:t>https://gitter.im/IST256/Fudge </a:t>
            </a:r>
          </a:p>
          <a:p>
            <a:r>
              <a:rPr lang="en-US" sz="4400" b="1" dirty="0">
                <a:solidFill>
                  <a:srgbClr val="FFFF00"/>
                </a:solidFill>
              </a:rPr>
              <a:t>Participation</a:t>
            </a:r>
          </a:p>
          <a:p>
            <a:pPr lvl="1"/>
            <a:r>
              <a:rPr lang="en-US" sz="3600" dirty="0">
                <a:latin typeface="Consolas" panose="020B0609020204030204" pitchFamily="49" charset="0"/>
              </a:rPr>
              <a:t>http://ist256.participoll.com/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14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8799"/>
            <a:ext cx="4178643" cy="4348163"/>
          </a:xfrm>
        </p:spPr>
        <p:txBody>
          <a:bodyPr>
            <a:normAutofit/>
          </a:bodyPr>
          <a:lstStyle/>
          <a:p>
            <a:r>
              <a:rPr lang="en-US" sz="4000" dirty="0"/>
              <a:t>Click on the line number which connects to the </a:t>
            </a:r>
            <a:r>
              <a:rPr lang="en-US" sz="4000" dirty="0" err="1"/>
              <a:t>url</a:t>
            </a:r>
            <a:r>
              <a:rPr lang="en-US" sz="4000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Check Yourself</a:t>
            </a:r>
            <a:r>
              <a:rPr lang="en-US" sz="5400" dirty="0"/>
              <a:t>: Line of Code?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254" y="2319720"/>
            <a:ext cx="6535402" cy="1993558"/>
          </a:xfrm>
          <a:prstGeom prst="rect">
            <a:avLst/>
          </a:prstGeom>
        </p:spPr>
      </p:pic>
      <p:sp>
        <p:nvSpPr>
          <p:cNvPr id="6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z="1400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</a:p>
        </p:txBody>
      </p:sp>
      <p:sp>
        <p:nvSpPr>
          <p:cNvPr id="7" name="participoll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8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r>
              <a:rPr lang="en-US" sz="900">
                <a:solidFill>
                  <a:srgbClr val="FF0000"/>
                </a:solidFill>
                <a:latin typeface="Segoe UI" panose="020B0502040204020203" pitchFamily="34" charset="0"/>
              </a:rPr>
              <a:t>vote at ist256.participoll.com</a:t>
            </a:r>
          </a:p>
        </p:txBody>
      </p:sp>
      <p:sp>
        <p:nvSpPr>
          <p:cNvPr id="9" name="answerA"/>
          <p:cNvSpPr txBox="1"/>
          <p:nvPr/>
        </p:nvSpPr>
        <p:spPr>
          <a:xfrm>
            <a:off x="8318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0" name="letterA"/>
          <p:cNvSpPr txBox="1"/>
          <p:nvPr/>
        </p:nvSpPr>
        <p:spPr>
          <a:xfrm>
            <a:off x="8318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</a:p>
        </p:txBody>
      </p:sp>
      <p:sp>
        <p:nvSpPr>
          <p:cNvPr id="11" name="answerB"/>
          <p:cNvSpPr txBox="1"/>
          <p:nvPr/>
        </p:nvSpPr>
        <p:spPr>
          <a:xfrm>
            <a:off x="8826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letterB"/>
          <p:cNvSpPr txBox="1"/>
          <p:nvPr/>
        </p:nvSpPr>
        <p:spPr>
          <a:xfrm>
            <a:off x="8826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</a:p>
        </p:txBody>
      </p:sp>
      <p:sp>
        <p:nvSpPr>
          <p:cNvPr id="13" name="answerC"/>
          <p:cNvSpPr txBox="1"/>
          <p:nvPr/>
        </p:nvSpPr>
        <p:spPr>
          <a:xfrm>
            <a:off x="9334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letterC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</a:p>
        </p:txBody>
      </p:sp>
      <p:sp>
        <p:nvSpPr>
          <p:cNvPr id="15" name="answerD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letterD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</a:p>
        </p:txBody>
      </p:sp>
      <p:sp>
        <p:nvSpPr>
          <p:cNvPr id="17" name="answerE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E86EB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8" name="letterE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E86EB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E</a:t>
            </a:r>
          </a:p>
        </p:txBody>
      </p:sp>
      <p:sp>
        <p:nvSpPr>
          <p:cNvPr id="19" name="answerF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881111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0" name="letterF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881111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F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3211" y="4799848"/>
            <a:ext cx="9181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A. 1    B. 2    C. 3    D. 4    E. 5    F. 6</a:t>
            </a:r>
          </a:p>
        </p:txBody>
      </p:sp>
    </p:spTree>
    <p:extLst>
      <p:ext uri="{BB962C8B-B14F-4D97-AF65-F5344CB8AC3E}">
        <p14:creationId xmlns:p14="http://schemas.microsoft.com/office/powerpoint/2010/main" val="102745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B0F0"/>
                </a:solidFill>
              </a:rPr>
              <a:t>API’s R </a:t>
            </a:r>
            <a:r>
              <a:rPr lang="en-US" sz="6000" dirty="0" err="1">
                <a:solidFill>
                  <a:srgbClr val="00B0F0"/>
                </a:solidFill>
              </a:rPr>
              <a:t>Awesum</a:t>
            </a:r>
            <a:r>
              <a:rPr lang="en-US" sz="6000" dirty="0">
                <a:solidFill>
                  <a:srgbClr val="00B0F0"/>
                </a:solidFill>
              </a:rPr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23874" cy="464107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Leverage the power of the Internet to do almost anything!</a:t>
            </a:r>
          </a:p>
          <a:p>
            <a:r>
              <a:rPr lang="en-US" sz="3200" dirty="0"/>
              <a:t>If you can USE it on a web page or mobile phone It probably has an API!</a:t>
            </a:r>
          </a:p>
          <a:p>
            <a:r>
              <a:rPr lang="en-US" sz="3200" dirty="0"/>
              <a:t>Whether or not you can access the API is up to the provider.</a:t>
            </a:r>
          </a:p>
          <a:p>
            <a:r>
              <a:rPr lang="en-US" sz="3200" dirty="0"/>
              <a:t>Not all API’s are free.</a:t>
            </a:r>
          </a:p>
          <a:p>
            <a:r>
              <a:rPr lang="en-US" sz="3200" dirty="0"/>
              <a:t>Some require registration + authentication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1026" name="Picture 2" descr="Image result for peter griffin awes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074" y="3492801"/>
            <a:ext cx="4868698" cy="304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7974227" y="365125"/>
            <a:ext cx="4056545" cy="2323070"/>
          </a:xfrm>
          <a:prstGeom prst="wedgeEllipseCallout">
            <a:avLst>
              <a:gd name="adj1" fmla="val -25920"/>
              <a:gd name="adj2" fmla="val 11558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mic Sans MS" panose="030F0702030302020204" pitchFamily="66" charset="0"/>
              </a:rPr>
              <a:t>The only limitation is your imagination!</a:t>
            </a:r>
          </a:p>
        </p:txBody>
      </p:sp>
    </p:spTree>
    <p:extLst>
      <p:ext uri="{BB962C8B-B14F-4D97-AF65-F5344CB8AC3E}">
        <p14:creationId xmlns:p14="http://schemas.microsoft.com/office/powerpoint/2010/main" val="404787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Finding API's requires research…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Start googling…</a:t>
            </a:r>
            <a:br>
              <a:rPr lang="en-US" sz="3200" dirty="0"/>
            </a:br>
            <a:r>
              <a:rPr lang="en-US" sz="3200" dirty="0"/>
              <a:t>"foreign exchange rate </a:t>
            </a:r>
            <a:r>
              <a:rPr lang="en-US" sz="3200" dirty="0" err="1"/>
              <a:t>api</a:t>
            </a:r>
            <a:r>
              <a:rPr lang="en-US" sz="3200" dirty="0"/>
              <a:t>"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7" y="2562739"/>
            <a:ext cx="4249979" cy="4295261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Then start reading the</a:t>
            </a:r>
            <a:br>
              <a:rPr lang="en-US" sz="3200" dirty="0"/>
            </a:br>
            <a:r>
              <a:rPr lang="en-US" sz="3200" dirty="0"/>
              <a:t>documentation on fixer.io …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3081" y="2505074"/>
            <a:ext cx="5500856" cy="408519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9788" y="5214551"/>
            <a:ext cx="4226482" cy="1643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14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hlinkClick r:id="rId2"/>
              </a:rPr>
              <a:t>http://www.programmableweb.com/</a:t>
            </a:r>
            <a:r>
              <a:rPr lang="en-US" sz="4400" dirty="0"/>
              <a:t> </a:t>
            </a:r>
          </a:p>
          <a:p>
            <a:r>
              <a:rPr lang="en-US" sz="4400" dirty="0">
                <a:hlinkClick r:id="rId3"/>
              </a:rPr>
              <a:t>https://market.mashape.com/</a:t>
            </a:r>
            <a:r>
              <a:rPr lang="en-US" sz="4400" dirty="0"/>
              <a:t> </a:t>
            </a:r>
          </a:p>
          <a:p>
            <a:r>
              <a:rPr lang="en-US" sz="4400" dirty="0">
                <a:hlinkClick r:id="rId4"/>
              </a:rPr>
              <a:t>https://github.com/toddmotto/public-apis</a:t>
            </a:r>
            <a:r>
              <a:rPr lang="en-US" sz="4400" dirty="0"/>
              <a:t> </a:t>
            </a:r>
          </a:p>
          <a:p>
            <a:r>
              <a:rPr lang="en-US" sz="3200" dirty="0"/>
              <a:t>1,000's of APIs to search through</a:t>
            </a:r>
          </a:p>
          <a:p>
            <a:r>
              <a:rPr lang="en-US" sz="3200" dirty="0"/>
              <a:t>Examples of how to use them and where to find documentation.</a:t>
            </a:r>
          </a:p>
          <a:p>
            <a:r>
              <a:rPr lang="en-US" sz="3200" b="1" dirty="0"/>
              <a:t>Again:</a:t>
            </a:r>
            <a:r>
              <a:rPr lang="en-US" sz="3200" dirty="0"/>
              <a:t> Not all are free. Most require a key.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API Registries</a:t>
            </a:r>
          </a:p>
        </p:txBody>
      </p:sp>
    </p:spTree>
    <p:extLst>
      <p:ext uri="{BB962C8B-B14F-4D97-AF65-F5344CB8AC3E}">
        <p14:creationId xmlns:p14="http://schemas.microsoft.com/office/powerpoint/2010/main" val="3066093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708"/>
          </a:xfrm>
        </p:spPr>
        <p:txBody>
          <a:bodyPr>
            <a:normAutofit/>
          </a:bodyPr>
          <a:lstStyle/>
          <a:p>
            <a:r>
              <a:rPr lang="en-US" sz="3600" dirty="0"/>
              <a:t>Expect to </a:t>
            </a:r>
            <a:r>
              <a:rPr lang="en-US" sz="3600" dirty="0">
                <a:solidFill>
                  <a:srgbClr val="FFFF00"/>
                </a:solidFill>
              </a:rPr>
              <a:t>spend hours doing research</a:t>
            </a:r>
          </a:p>
          <a:p>
            <a:r>
              <a:rPr lang="en-US" sz="3600" dirty="0"/>
              <a:t>Expect to </a:t>
            </a:r>
            <a:r>
              <a:rPr lang="en-US" sz="3600" dirty="0">
                <a:solidFill>
                  <a:srgbClr val="FFFF00"/>
                </a:solidFill>
              </a:rPr>
              <a:t>read a lot of documentation</a:t>
            </a:r>
          </a:p>
          <a:p>
            <a:r>
              <a:rPr lang="en-US" sz="3600" dirty="0"/>
              <a:t>Expect to </a:t>
            </a:r>
            <a:r>
              <a:rPr lang="en-US" sz="3600" dirty="0">
                <a:solidFill>
                  <a:srgbClr val="FFFF00"/>
                </a:solidFill>
              </a:rPr>
              <a:t>write a lot of "throw away code" </a:t>
            </a:r>
            <a:r>
              <a:rPr lang="en-US" sz="3600" dirty="0"/>
              <a:t>just to learn how to use the API.</a:t>
            </a:r>
          </a:p>
          <a:p>
            <a:r>
              <a:rPr lang="en-US" sz="3600" dirty="0"/>
              <a:t>Expect to </a:t>
            </a:r>
            <a:r>
              <a:rPr lang="en-US" sz="3600" dirty="0">
                <a:solidFill>
                  <a:srgbClr val="FFFF00"/>
                </a:solidFill>
              </a:rPr>
              <a:t>hit a lot of dead ends</a:t>
            </a:r>
          </a:p>
          <a:p>
            <a:r>
              <a:rPr lang="en-US" sz="3600" dirty="0"/>
              <a:t>Expect to </a:t>
            </a:r>
            <a:r>
              <a:rPr lang="en-US" sz="3600" dirty="0">
                <a:solidFill>
                  <a:srgbClr val="FFFF00"/>
                </a:solidFill>
              </a:rPr>
              <a:t>get frustrated in the process</a:t>
            </a:r>
          </a:p>
          <a:p>
            <a:r>
              <a:rPr lang="en-US" sz="3600" dirty="0">
                <a:solidFill>
                  <a:srgbClr val="FF0000"/>
                </a:solidFill>
              </a:rPr>
              <a:t>Sounds a lot like everything we do in this course…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… do you see the pattern? </a:t>
            </a:r>
            <a:r>
              <a:rPr lang="en-US" sz="3600" b="1" dirty="0">
                <a:solidFill>
                  <a:srgbClr val="FF0000"/>
                </a:solidFill>
              </a:rPr>
              <a:t>Start Small. Start Simple.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50"/>
                </a:solidFill>
              </a:rPr>
              <a:t>API Research… No Magic Bullet Here.</a:t>
            </a:r>
          </a:p>
        </p:txBody>
      </p:sp>
    </p:spTree>
    <p:extLst>
      <p:ext uri="{BB962C8B-B14F-4D97-AF65-F5344CB8AC3E}">
        <p14:creationId xmlns:p14="http://schemas.microsoft.com/office/powerpoint/2010/main" val="1713037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hlinkClick r:id="rId2"/>
              </a:rPr>
              <a:t>https://darksky.net/dev</a:t>
            </a:r>
            <a:r>
              <a:rPr lang="en-US" sz="4400" dirty="0"/>
              <a:t> </a:t>
            </a:r>
          </a:p>
          <a:p>
            <a:r>
              <a:rPr lang="en-US" sz="4000" dirty="0"/>
              <a:t>Darksky.net / Forecast IO </a:t>
            </a:r>
          </a:p>
          <a:p>
            <a:r>
              <a:rPr lang="en-US" sz="4000" dirty="0"/>
              <a:t>You must sign up for an API key</a:t>
            </a:r>
          </a:p>
          <a:p>
            <a:r>
              <a:rPr lang="en-US" sz="4000" dirty="0"/>
              <a:t>1000 free requests per day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Web API: Weather Forecasting</a:t>
            </a:r>
          </a:p>
        </p:txBody>
      </p:sp>
    </p:spTree>
    <p:extLst>
      <p:ext uri="{BB962C8B-B14F-4D97-AF65-F5344CB8AC3E}">
        <p14:creationId xmlns:p14="http://schemas.microsoft.com/office/powerpoint/2010/main" val="4274989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B0F0"/>
                </a:solidFill>
              </a:rPr>
              <a:t>End-To-End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Today's Weather</a:t>
            </a:r>
          </a:p>
          <a:p>
            <a:r>
              <a:rPr lang="en-US" sz="3600" dirty="0"/>
              <a:t>Understand how to use Dark Sky API</a:t>
            </a:r>
          </a:p>
          <a:p>
            <a:r>
              <a:rPr lang="en-US" sz="3600" dirty="0"/>
              <a:t>Let's write a program to input a city / state combination like "Syracuse, NY"</a:t>
            </a:r>
          </a:p>
          <a:p>
            <a:r>
              <a:rPr lang="en-US" sz="3600" dirty="0"/>
              <a:t>Then outputs the weather forecast at that location!</a:t>
            </a:r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974" y="98196"/>
            <a:ext cx="1507651" cy="15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74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Conclusion Activity </a:t>
            </a: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accent2"/>
                </a:solidFill>
              </a:rPr>
              <a:t>"Cleared Up"</a:t>
            </a:r>
          </a:p>
          <a:p>
            <a:pPr marL="0" indent="0">
              <a:buNone/>
            </a:pPr>
            <a:br>
              <a:rPr lang="en-US" sz="5400" dirty="0"/>
            </a:br>
            <a:r>
              <a:rPr lang="en-US" sz="5400" dirty="0"/>
              <a:t>What </a:t>
            </a:r>
            <a:r>
              <a:rPr lang="en-US" sz="5400" dirty="0">
                <a:solidFill>
                  <a:srgbClr val="FFC000"/>
                </a:solidFill>
              </a:rPr>
              <a:t>confused you </a:t>
            </a:r>
            <a:r>
              <a:rPr lang="en-US" sz="5400" dirty="0"/>
              <a:t>in the assigned readings but now after lecture has been </a:t>
            </a:r>
            <a:r>
              <a:rPr lang="en-US" sz="5400" dirty="0">
                <a:solidFill>
                  <a:srgbClr val="FFC000"/>
                </a:solidFill>
              </a:rPr>
              <a:t>cleared up</a:t>
            </a:r>
            <a:r>
              <a:rPr lang="en-US" sz="5400" dirty="0"/>
              <a:t>? </a:t>
            </a:r>
          </a:p>
          <a:p>
            <a:pPr marL="0" indent="0">
              <a:buNone/>
            </a:pPr>
            <a:endParaRPr lang="en-US" sz="5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912" y="172770"/>
            <a:ext cx="1708087" cy="170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4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88985" cy="4351338"/>
          </a:xfrm>
        </p:spPr>
        <p:txBody>
          <a:bodyPr>
            <a:normAutofit/>
          </a:bodyPr>
          <a:lstStyle/>
          <a:p>
            <a:r>
              <a:rPr lang="en-US" sz="3600" dirty="0"/>
              <a:t>How the Web Works</a:t>
            </a:r>
          </a:p>
          <a:p>
            <a:r>
              <a:rPr lang="en-US" sz="3600" dirty="0"/>
              <a:t>Making HTTP requests using the Python requests module</a:t>
            </a:r>
          </a:p>
          <a:p>
            <a:r>
              <a:rPr lang="en-US" sz="3600" dirty="0"/>
              <a:t>Parsing </a:t>
            </a:r>
            <a:r>
              <a:rPr lang="en-US" sz="3600" dirty="0" err="1"/>
              <a:t>json</a:t>
            </a:r>
            <a:r>
              <a:rPr lang="en-US" sz="3600" dirty="0"/>
              <a:t> responses into Python objects</a:t>
            </a:r>
          </a:p>
          <a:p>
            <a:r>
              <a:rPr lang="en-US" sz="3600" dirty="0"/>
              <a:t>Procedure for calling API's</a:t>
            </a:r>
          </a:p>
          <a:p>
            <a:r>
              <a:rPr lang="en-US" sz="3600" dirty="0"/>
              <a:t>How to read API documentation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548664" y="780176"/>
            <a:ext cx="3805135" cy="5396787"/>
          </a:xfrm>
        </p:spPr>
        <p:txBody>
          <a:bodyPr>
            <a:normAutofit/>
          </a:bodyPr>
          <a:lstStyle/>
          <a:p>
            <a:r>
              <a:rPr lang="en-US" sz="3000" dirty="0"/>
              <a:t>You’ve Read:</a:t>
            </a:r>
          </a:p>
          <a:p>
            <a:pPr lvl="1"/>
            <a:r>
              <a:rPr lang="en-US" sz="2600" dirty="0"/>
              <a:t>Assigned Readings From</a:t>
            </a:r>
            <a:br>
              <a:rPr lang="en-US" sz="2600" dirty="0"/>
            </a:br>
            <a:r>
              <a:rPr lang="en-US" sz="2600" dirty="0">
                <a:hlinkClick r:id="rId2"/>
              </a:rPr>
              <a:t>http://ist256.syr.edu/content/toc/#lesson-11-web-services-and-apis</a:t>
            </a:r>
            <a:r>
              <a:rPr lang="en-US" sz="2600" dirty="0"/>
              <a:t> 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548665" y="3962367"/>
            <a:ext cx="4388796" cy="2214596"/>
            <a:chOff x="6965005" y="1825625"/>
            <a:chExt cx="4388796" cy="2214596"/>
          </a:xfrm>
        </p:grpSpPr>
        <p:sp>
          <p:nvSpPr>
            <p:cNvPr id="7" name="Rounded Rectangle 6"/>
            <p:cNvSpPr/>
            <p:nvPr/>
          </p:nvSpPr>
          <p:spPr>
            <a:xfrm>
              <a:off x="6965005" y="1825625"/>
              <a:ext cx="4388796" cy="2214596"/>
            </a:xfrm>
            <a:prstGeom prst="roundRect">
              <a:avLst/>
            </a:prstGeom>
            <a:solidFill>
              <a:srgbClr val="753A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153070" y="3317413"/>
              <a:ext cx="4014281" cy="461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/>
                <a:t>https://gitter.im/IST256/Fudge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8495" y="2377046"/>
              <a:ext cx="2743433" cy="91447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81736" y="1988194"/>
              <a:ext cx="40661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Questions? Ask in Our Course Chat!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903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6"/>
                </a:solidFill>
              </a:rPr>
              <a:t>Connect Activity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dirty="0"/>
              <a:t>Question: The Python module to consume Web API's is called:</a:t>
            </a: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4000" dirty="0" err="1">
                <a:solidFill>
                  <a:srgbClr val="92D050"/>
                </a:solidFill>
                <a:latin typeface="Consolas" panose="020B0609020204030204" pitchFamily="49" charset="0"/>
              </a:rPr>
              <a:t>api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AutoNum type="alphaUcPeriod"/>
            </a:pPr>
            <a:r>
              <a:rPr lang="en-US" sz="4000" dirty="0">
                <a:solidFill>
                  <a:srgbClr val="92D050"/>
                </a:solidFill>
                <a:latin typeface="Consolas" panose="020B0609020204030204" pitchFamily="49" charset="0"/>
              </a:rPr>
              <a:t>requests</a:t>
            </a:r>
          </a:p>
          <a:p>
            <a:pPr marL="742950" indent="-742950">
              <a:buAutoNum type="alphaUcPeriod"/>
            </a:pPr>
            <a:r>
              <a:rPr lang="en-US" sz="4000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http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4000" dirty="0" err="1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urllibrary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35" y="-76328"/>
            <a:ext cx="1767016" cy="1767016"/>
          </a:xfrm>
          <a:prstGeom prst="rect">
            <a:avLst/>
          </a:prstGeom>
        </p:spPr>
      </p:pic>
      <p:sp>
        <p:nvSpPr>
          <p:cNvPr id="4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z="1400">
                <a:solidFill>
                  <a:srgbClr val="FFFFFF"/>
                </a:solidFill>
                <a:latin typeface="Segoe UI" panose="020B0502040204020203" pitchFamily="34" charset="0"/>
              </a:rPr>
              <a:t>47</a:t>
            </a:r>
          </a:p>
        </p:txBody>
      </p:sp>
      <p:sp>
        <p:nvSpPr>
          <p:cNvPr id="6" name="participoll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7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r>
              <a:rPr lang="en-US" sz="900">
                <a:solidFill>
                  <a:srgbClr val="FF0000"/>
                </a:solidFill>
                <a:latin typeface="Segoe UI" panose="020B0502040204020203" pitchFamily="34" charset="0"/>
              </a:rPr>
              <a:t>vote at ist256.participoll.com</a:t>
            </a:r>
          </a:p>
        </p:txBody>
      </p:sp>
      <p:sp>
        <p:nvSpPr>
          <p:cNvPr id="8" name="answerA"/>
          <p:cNvSpPr txBox="1"/>
          <p:nvPr/>
        </p:nvSpPr>
        <p:spPr>
          <a:xfrm>
            <a:off x="9334500" y="6032500"/>
            <a:ext cx="482600" cy="1016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4% (2)</a:t>
            </a:r>
          </a:p>
        </p:txBody>
      </p:sp>
      <p:sp>
        <p:nvSpPr>
          <p:cNvPr id="9" name="letterA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</a:p>
        </p:txBody>
      </p:sp>
      <p:sp>
        <p:nvSpPr>
          <p:cNvPr id="10" name="answerB"/>
          <p:cNvSpPr txBox="1"/>
          <p:nvPr/>
        </p:nvSpPr>
        <p:spPr>
          <a:xfrm>
            <a:off x="9842500" y="4838700"/>
            <a:ext cx="482600" cy="12954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51%</a:t>
            </a:r>
          </a:p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 (24)</a:t>
            </a:r>
          </a:p>
        </p:txBody>
      </p:sp>
      <p:sp>
        <p:nvSpPr>
          <p:cNvPr id="11" name="letterB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</a:p>
        </p:txBody>
      </p:sp>
      <p:sp>
        <p:nvSpPr>
          <p:cNvPr id="12" name="answerC"/>
          <p:cNvSpPr txBox="1"/>
          <p:nvPr/>
        </p:nvSpPr>
        <p:spPr>
          <a:xfrm>
            <a:off x="10350500" y="5118100"/>
            <a:ext cx="482600" cy="10160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40%</a:t>
            </a:r>
          </a:p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 (19)</a:t>
            </a:r>
          </a:p>
        </p:txBody>
      </p:sp>
      <p:sp>
        <p:nvSpPr>
          <p:cNvPr id="13" name="letterC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</a:p>
        </p:txBody>
      </p:sp>
      <p:sp>
        <p:nvSpPr>
          <p:cNvPr id="14" name="answerD"/>
          <p:cNvSpPr txBox="1"/>
          <p:nvPr/>
        </p:nvSpPr>
        <p:spPr>
          <a:xfrm>
            <a:off x="10858500" y="6032500"/>
            <a:ext cx="482600" cy="1016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4% (2)</a:t>
            </a:r>
          </a:p>
        </p:txBody>
      </p:sp>
      <p:sp>
        <p:nvSpPr>
          <p:cNvPr id="15" name="letterD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896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754659"/>
            <a:ext cx="9912178" cy="4422304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When you type a URL into your browser you’re making a </a:t>
            </a:r>
            <a:r>
              <a:rPr lang="en-US" sz="3600" b="1" dirty="0">
                <a:solidFill>
                  <a:srgbClr val="FFFF00"/>
                </a:solidFill>
              </a:rPr>
              <a:t>request</a:t>
            </a:r>
            <a:r>
              <a:rPr lang="en-US" sz="3600" b="1" dirty="0"/>
              <a:t>.</a:t>
            </a:r>
          </a:p>
          <a:p>
            <a:r>
              <a:rPr lang="en-US" sz="3600" dirty="0"/>
              <a:t>The site processing your request sends a </a:t>
            </a:r>
            <a:r>
              <a:rPr lang="en-US" sz="3600" b="1" dirty="0">
                <a:solidFill>
                  <a:srgbClr val="FFFF00"/>
                </a:solidFill>
              </a:rPr>
              <a:t>response</a:t>
            </a:r>
            <a:r>
              <a:rPr lang="en-US" sz="3600" dirty="0"/>
              <a:t>.</a:t>
            </a:r>
          </a:p>
          <a:p>
            <a:r>
              <a:rPr lang="en-US" sz="3600" dirty="0"/>
              <a:t>Part of the response is the </a:t>
            </a:r>
            <a:r>
              <a:rPr lang="en-US" sz="3600" b="1" dirty="0">
                <a:solidFill>
                  <a:srgbClr val="FFFF00"/>
                </a:solidFill>
              </a:rPr>
              <a:t>status code</a:t>
            </a:r>
            <a:r>
              <a:rPr lang="en-US" sz="3600" dirty="0"/>
              <a:t>. This indicates “what happened”</a:t>
            </a:r>
          </a:p>
          <a:p>
            <a:r>
              <a:rPr lang="en-US" sz="3600" dirty="0"/>
              <a:t>The other part of the response is </a:t>
            </a:r>
            <a:r>
              <a:rPr lang="en-US" sz="3600" b="1" dirty="0">
                <a:solidFill>
                  <a:srgbClr val="FFFF00"/>
                </a:solidFill>
              </a:rPr>
              <a:t>content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/>
              <a:t>(this is usually HTML) which is rendered by the browser.</a:t>
            </a:r>
          </a:p>
          <a:p>
            <a:r>
              <a:rPr lang="en-US" sz="3600" dirty="0"/>
              <a:t>HTTP is  a </a:t>
            </a:r>
            <a:r>
              <a:rPr lang="en-US" sz="3600" b="1" dirty="0">
                <a:solidFill>
                  <a:srgbClr val="FFFF00"/>
                </a:solidFill>
              </a:rPr>
              <a:t>text based </a:t>
            </a:r>
            <a:r>
              <a:rPr lang="en-US" sz="3600" dirty="0"/>
              <a:t>protocol. It is </a:t>
            </a:r>
            <a:r>
              <a:rPr lang="en-US" sz="3600" b="1" dirty="0">
                <a:solidFill>
                  <a:srgbClr val="FFFF00"/>
                </a:solidFill>
              </a:rPr>
              <a:t>stateless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/>
              <a:t>meaning each request in independent of the other.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HTTP: The Protocol of The Web</a:t>
            </a:r>
          </a:p>
        </p:txBody>
      </p:sp>
    </p:spTree>
    <p:extLst>
      <p:ext uri="{BB962C8B-B14F-4D97-AF65-F5344CB8AC3E}">
        <p14:creationId xmlns:p14="http://schemas.microsoft.com/office/powerpoint/2010/main" val="21155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7030A0"/>
                </a:solidFill>
              </a:rPr>
              <a:t>Watch Me Code 1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9558" y="1825625"/>
            <a:ext cx="802365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 Non-Python Demo of HTTP</a:t>
            </a:r>
          </a:p>
          <a:p>
            <a:r>
              <a:rPr lang="en-US" sz="3600" dirty="0"/>
              <a:t>What happens when you request a site? Like </a:t>
            </a:r>
            <a:r>
              <a:rPr lang="en-US" sz="3600" dirty="0">
                <a:hlinkClick r:id="rId3"/>
              </a:rPr>
              <a:t>http://www.syr.edu</a:t>
            </a:r>
            <a:r>
              <a:rPr lang="en-US" sz="3600" dirty="0"/>
              <a:t> ?</a:t>
            </a:r>
          </a:p>
          <a:p>
            <a:r>
              <a:rPr lang="en-US" sz="3600" dirty="0"/>
              <a:t>Chrome Developer tools</a:t>
            </a:r>
          </a:p>
          <a:p>
            <a:r>
              <a:rPr lang="en-US" sz="3600" dirty="0"/>
              <a:t>Now using requests.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  <p:pic>
        <p:nvPicPr>
          <p:cNvPr id="1026" name="Picture 2" descr="request and respon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01010"/>
            <a:ext cx="6429375" cy="149542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28" name="Picture 4" descr="status cod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465" y="4377532"/>
            <a:ext cx="40005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07942" y="1700189"/>
            <a:ext cx="1412566" cy="20621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GET</a:t>
            </a:r>
          </a:p>
          <a:p>
            <a:r>
              <a:rPr lang="en-US" sz="3200" dirty="0"/>
              <a:t>POST</a:t>
            </a:r>
          </a:p>
          <a:p>
            <a:r>
              <a:rPr lang="en-US" sz="3200" dirty="0"/>
              <a:t>PUT</a:t>
            </a:r>
          </a:p>
          <a:p>
            <a:r>
              <a:rPr lang="en-US" sz="3200" dirty="0"/>
              <a:t>DELETE</a:t>
            </a:r>
          </a:p>
        </p:txBody>
      </p:sp>
      <p:sp>
        <p:nvSpPr>
          <p:cNvPr id="3" name="Right Arrow 2"/>
          <p:cNvSpPr/>
          <p:nvPr/>
        </p:nvSpPr>
        <p:spPr>
          <a:xfrm>
            <a:off x="8493212" y="1700189"/>
            <a:ext cx="1771134" cy="129014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  <a:br>
              <a:rPr lang="en-US" dirty="0"/>
            </a:br>
            <a:r>
              <a:rPr lang="en-US" dirty="0"/>
              <a:t>Verbs</a:t>
            </a:r>
            <a:endParaRPr lang="en-US" sz="1200" dirty="0"/>
          </a:p>
        </p:txBody>
      </p:sp>
      <p:sp>
        <p:nvSpPr>
          <p:cNvPr id="6" name="Down Arrow 5"/>
          <p:cNvSpPr/>
          <p:nvPr/>
        </p:nvSpPr>
        <p:spPr>
          <a:xfrm>
            <a:off x="8053465" y="3125272"/>
            <a:ext cx="2210881" cy="125226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  <a:br>
              <a:rPr lang="en-US" dirty="0"/>
            </a:br>
            <a:r>
              <a:rPr lang="en-US" dirty="0"/>
              <a:t>Status Codes</a:t>
            </a:r>
          </a:p>
        </p:txBody>
      </p:sp>
    </p:spTree>
    <p:extLst>
      <p:ext uri="{BB962C8B-B14F-4D97-AF65-F5344CB8AC3E}">
        <p14:creationId xmlns:p14="http://schemas.microsoft.com/office/powerpoint/2010/main" val="198993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4348163"/>
          </a:xfrm>
        </p:spPr>
        <p:txBody>
          <a:bodyPr>
            <a:normAutofit/>
          </a:bodyPr>
          <a:lstStyle/>
          <a:p>
            <a:r>
              <a:rPr lang="en-US" sz="4000" dirty="0"/>
              <a:t>The HTTP Response code for success is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/>
              <a:t>404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/>
              <a:t>501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/>
              <a:t>200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/>
              <a:t>301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Check Yourself</a:t>
            </a:r>
            <a:r>
              <a:rPr lang="en-US" sz="5400" dirty="0"/>
              <a:t>: Response Codes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sp>
        <p:nvSpPr>
          <p:cNvPr id="3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z="1400">
                <a:solidFill>
                  <a:srgbClr val="FFFFFF"/>
                </a:solidFill>
                <a:latin typeface="Segoe UI" panose="020B0502040204020203" pitchFamily="34" charset="0"/>
              </a:rPr>
              <a:t>48</a:t>
            </a:r>
          </a:p>
        </p:txBody>
      </p:sp>
      <p:sp>
        <p:nvSpPr>
          <p:cNvPr id="6" name="participoll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7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r>
              <a:rPr lang="en-US" sz="900">
                <a:solidFill>
                  <a:srgbClr val="FF0000"/>
                </a:solidFill>
                <a:latin typeface="Segoe UI" panose="020B0502040204020203" pitchFamily="34" charset="0"/>
              </a:rPr>
              <a:t>vote at ist256.participoll.com</a:t>
            </a:r>
          </a:p>
        </p:txBody>
      </p:sp>
      <p:sp>
        <p:nvSpPr>
          <p:cNvPr id="8" name="answerA"/>
          <p:cNvSpPr txBox="1"/>
          <p:nvPr/>
        </p:nvSpPr>
        <p:spPr>
          <a:xfrm>
            <a:off x="9334500" y="5880100"/>
            <a:ext cx="482600" cy="2540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10% (5)</a:t>
            </a:r>
          </a:p>
        </p:txBody>
      </p:sp>
      <p:sp>
        <p:nvSpPr>
          <p:cNvPr id="9" name="letterA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</a:p>
        </p:txBody>
      </p:sp>
      <p:sp>
        <p:nvSpPr>
          <p:cNvPr id="10" name="answerB"/>
          <p:cNvSpPr txBox="1"/>
          <p:nvPr/>
        </p:nvSpPr>
        <p:spPr>
          <a:xfrm>
            <a:off x="9842500" y="6083300"/>
            <a:ext cx="482600" cy="508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2% (1)</a:t>
            </a:r>
          </a:p>
        </p:txBody>
      </p:sp>
      <p:sp>
        <p:nvSpPr>
          <p:cNvPr id="11" name="letterB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</a:p>
        </p:txBody>
      </p:sp>
      <p:sp>
        <p:nvSpPr>
          <p:cNvPr id="12" name="answerC"/>
          <p:cNvSpPr txBox="1"/>
          <p:nvPr/>
        </p:nvSpPr>
        <p:spPr>
          <a:xfrm>
            <a:off x="10350500" y="4076700"/>
            <a:ext cx="482600" cy="20574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81%</a:t>
            </a:r>
          </a:p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 (39)</a:t>
            </a:r>
          </a:p>
        </p:txBody>
      </p:sp>
      <p:sp>
        <p:nvSpPr>
          <p:cNvPr id="13" name="letterC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</a:p>
        </p:txBody>
      </p:sp>
      <p:sp>
        <p:nvSpPr>
          <p:cNvPr id="14" name="answerD"/>
          <p:cNvSpPr txBox="1"/>
          <p:nvPr/>
        </p:nvSpPr>
        <p:spPr>
          <a:xfrm>
            <a:off x="10858500" y="5981700"/>
            <a:ext cx="482600" cy="1524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6% (3)</a:t>
            </a:r>
          </a:p>
        </p:txBody>
      </p:sp>
      <p:sp>
        <p:nvSpPr>
          <p:cNvPr id="15" name="letterD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48403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The Web Has Evolved….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From </a:t>
            </a:r>
            <a:r>
              <a:rPr lang="en-US" sz="3600" dirty="0">
                <a:solidFill>
                  <a:srgbClr val="FFFF00"/>
                </a:solidFill>
              </a:rPr>
              <a:t>User-Consumption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Check the news / weather in your browser</a:t>
            </a:r>
          </a:p>
          <a:p>
            <a:r>
              <a:rPr lang="en-US" sz="3200" dirty="0"/>
              <a:t>Search the web for "George Washington's birthday"</a:t>
            </a:r>
          </a:p>
          <a:p>
            <a:r>
              <a:rPr lang="en-US" sz="3200" i="1" dirty="0">
                <a:solidFill>
                  <a:srgbClr val="00B0F0"/>
                </a:solidFill>
              </a:rPr>
              <a:t>Internet is for people.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 </a:t>
            </a:r>
            <a:r>
              <a:rPr lang="en-US" sz="3600" dirty="0">
                <a:solidFill>
                  <a:srgbClr val="FFFF00"/>
                </a:solidFill>
              </a:rPr>
              <a:t>Device-Consumption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Get news/ weather alerts on your Phone</a:t>
            </a:r>
          </a:p>
          <a:p>
            <a:r>
              <a:rPr lang="en-US" sz="3200" dirty="0"/>
              <a:t>Ask Alexa “When is George </a:t>
            </a:r>
            <a:r>
              <a:rPr lang="en-US" sz="3200" dirty="0" err="1"/>
              <a:t>Washingon's</a:t>
            </a:r>
            <a:r>
              <a:rPr lang="en-US" sz="3200" dirty="0"/>
              <a:t> Birthday?"</a:t>
            </a:r>
          </a:p>
          <a:p>
            <a:r>
              <a:rPr lang="en-US" sz="3200" i="1" dirty="0">
                <a:solidFill>
                  <a:srgbClr val="00B0F0"/>
                </a:solidFill>
              </a:rPr>
              <a:t>"Internet of Things"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3256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200" y="1664336"/>
            <a:ext cx="10769600" cy="4351338"/>
          </a:xfrm>
        </p:spPr>
        <p:txBody>
          <a:bodyPr>
            <a:noAutofit/>
          </a:bodyPr>
          <a:lstStyle/>
          <a:p>
            <a:r>
              <a:rPr lang="en-US" sz="3600" dirty="0"/>
              <a:t>An API is short for </a:t>
            </a:r>
            <a:r>
              <a:rPr lang="en-US" sz="3600" b="1" dirty="0">
                <a:solidFill>
                  <a:srgbClr val="FFFF00"/>
                </a:solidFill>
              </a:rPr>
              <a:t>Application Programming Interface</a:t>
            </a:r>
            <a:r>
              <a:rPr lang="en-US" sz="3600" dirty="0"/>
              <a:t>.</a:t>
            </a:r>
          </a:p>
          <a:p>
            <a:r>
              <a:rPr lang="en-US" sz="3600" dirty="0"/>
              <a:t>A </a:t>
            </a:r>
            <a:r>
              <a:rPr lang="en-US" sz="3600" b="1" dirty="0">
                <a:solidFill>
                  <a:srgbClr val="FFFF00"/>
                </a:solidFill>
              </a:rPr>
              <a:t>Web API </a:t>
            </a:r>
            <a:r>
              <a:rPr lang="en-US" sz="3600" dirty="0"/>
              <a:t>uses the </a:t>
            </a:r>
            <a:r>
              <a:rPr lang="en-US" sz="3600" b="1" dirty="0">
                <a:solidFill>
                  <a:srgbClr val="FFFF00"/>
                </a:solidFill>
              </a:rPr>
              <a:t>HTTP Protocol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/>
              <a:t>to communicate with your program.</a:t>
            </a:r>
          </a:p>
          <a:p>
            <a:r>
              <a:rPr lang="en-US" sz="3600" dirty="0"/>
              <a:t>Web API’s can return data in many formats. We’ll focus on the </a:t>
            </a:r>
            <a:r>
              <a:rPr lang="en-US" sz="3600" b="1" dirty="0">
                <a:solidFill>
                  <a:srgbClr val="FFFF00"/>
                </a:solidFill>
              </a:rPr>
              <a:t>JSON (JavaScript Object Notation) </a:t>
            </a:r>
            <a:r>
              <a:rPr lang="en-US" sz="3600" dirty="0"/>
              <a:t>format which we've seen can be converted  easily to Python objects.</a:t>
            </a:r>
          </a:p>
          <a:p>
            <a:r>
              <a:rPr lang="en-US" sz="3600" dirty="0">
                <a:solidFill>
                  <a:srgbClr val="00B0F0"/>
                </a:solidFill>
              </a:rPr>
              <a:t>Thanks to APIs' we can write programs to interact with a variety of services.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Web API: The Programmable Web! </a:t>
            </a:r>
          </a:p>
        </p:txBody>
      </p:sp>
    </p:spTree>
    <p:extLst>
      <p:ext uri="{BB962C8B-B14F-4D97-AF65-F5344CB8AC3E}">
        <p14:creationId xmlns:p14="http://schemas.microsoft.com/office/powerpoint/2010/main" val="418275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7030A0"/>
                </a:solidFill>
              </a:rPr>
              <a:t>Watch Me Code 2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95756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/>
              <a:t>Open Street Maps Geocoding API</a:t>
            </a:r>
          </a:p>
          <a:p>
            <a:r>
              <a:rPr lang="en-US" sz="3600" dirty="0"/>
              <a:t>Get a GPS coordinate (Latitude and Longitude) for a City or Street Address</a:t>
            </a:r>
          </a:p>
          <a:p>
            <a:r>
              <a:rPr lang="en-US" sz="3600" dirty="0"/>
              <a:t>What you do with the response data is up to you!</a:t>
            </a:r>
          </a:p>
          <a:p>
            <a:r>
              <a:rPr lang="en-US" dirty="0"/>
              <a:t>Get </a:t>
            </a:r>
            <a:r>
              <a:rPr lang="en-US" dirty="0" err="1"/>
              <a:t>Lat</a:t>
            </a:r>
            <a:r>
              <a:rPr lang="en-US" dirty="0"/>
              <a:t>/Long for address</a:t>
            </a:r>
          </a:p>
          <a:p>
            <a:r>
              <a:rPr lang="en-US" dirty="0"/>
              <a:t>Get city / state for </a:t>
            </a:r>
            <a:r>
              <a:rPr lang="en-US" dirty="0" err="1"/>
              <a:t>zipcode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u="sng" dirty="0"/>
              <a:t>https://nominatim.openstreetmap.org/search?q=</a:t>
            </a:r>
            <a:r>
              <a:rPr lang="en-US" b="1" i="1" u="sng" dirty="0"/>
              <a:t>address</a:t>
            </a:r>
            <a:r>
              <a:rPr lang="en-US" u="sng" dirty="0"/>
              <a:t>&amp;format=json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14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3233</TotalTime>
  <Words>856</Words>
  <Application>Microsoft Office PowerPoint</Application>
  <PresentationFormat>Widescreen</PresentationFormat>
  <Paragraphs>144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Comic Sans MS</vt:lpstr>
      <vt:lpstr>Consolas</vt:lpstr>
      <vt:lpstr>Segoe UI</vt:lpstr>
      <vt:lpstr>Office Theme</vt:lpstr>
      <vt:lpstr>Lesson 11:  Web Services and API's</vt:lpstr>
      <vt:lpstr>Agenda</vt:lpstr>
      <vt:lpstr>Connect Activity</vt:lpstr>
      <vt:lpstr>HTTP: The Protocol of The Web</vt:lpstr>
      <vt:lpstr>Watch Me Code 1 </vt:lpstr>
      <vt:lpstr>Check Yourself: Response Codes</vt:lpstr>
      <vt:lpstr>The Web Has Evolved…. </vt:lpstr>
      <vt:lpstr>Web API: The Programmable Web! </vt:lpstr>
      <vt:lpstr>Watch Me Code 2 </vt:lpstr>
      <vt:lpstr>Check Yourself: Line of Code?</vt:lpstr>
      <vt:lpstr>API’s R Awesum!</vt:lpstr>
      <vt:lpstr>Finding API's requires research…</vt:lpstr>
      <vt:lpstr>API Registries</vt:lpstr>
      <vt:lpstr>API Research… No Magic Bullet Here.</vt:lpstr>
      <vt:lpstr>Web API: Weather Forecasting</vt:lpstr>
      <vt:lpstr>End-To-End Example:</vt:lpstr>
      <vt:lpstr>Conclusion Activity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Michael Fudge</cp:lastModifiedBy>
  <cp:revision>85</cp:revision>
  <dcterms:created xsi:type="dcterms:W3CDTF">2016-08-29T17:53:43Z</dcterms:created>
  <dcterms:modified xsi:type="dcterms:W3CDTF">2019-01-08T16:18:07Z</dcterms:modified>
</cp:coreProperties>
</file>