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3" r:id="rId2"/>
    <p:sldId id="315" r:id="rId3"/>
    <p:sldId id="322" r:id="rId4"/>
    <p:sldId id="301" r:id="rId5"/>
    <p:sldId id="323" r:id="rId6"/>
    <p:sldId id="318" r:id="rId7"/>
    <p:sldId id="324" r:id="rId8"/>
    <p:sldId id="317" r:id="rId9"/>
    <p:sldId id="319" r:id="rId10"/>
    <p:sldId id="320" r:id="rId11"/>
    <p:sldId id="321" r:id="rId12"/>
    <p:sldId id="309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60" d="100"/>
          <a:sy n="60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Last</a:t>
            </a:r>
            <a:r>
              <a:rPr lang="en-US" baseline="0" dirty="0" smtClean="0"/>
              <a:t> Period Returns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2083872"/>
        <c:axId val="522082784"/>
      </c:lineChart>
      <c:catAx>
        <c:axId val="5220838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82784"/>
        <c:crosses val="autoZero"/>
        <c:auto val="1"/>
        <c:lblAlgn val="ctr"/>
        <c:lblOffset val="100"/>
        <c:noMultiLvlLbl val="0"/>
      </c:catAx>
      <c:valAx>
        <c:axId val="522082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Last</a:t>
            </a:r>
            <a:r>
              <a:rPr lang="en-US" baseline="0" dirty="0" smtClean="0"/>
              <a:t> Period Returns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2079520"/>
        <c:axId val="522072992"/>
      </c:lineChart>
      <c:catAx>
        <c:axId val="5220795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72992"/>
        <c:crosses val="autoZero"/>
        <c:auto val="1"/>
        <c:lblAlgn val="ctr"/>
        <c:lblOffset val="100"/>
        <c:noMultiLvlLbl val="0"/>
      </c:catAx>
      <c:valAx>
        <c:axId val="5220729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7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 pandas as </a:t>
            </a:r>
            <a:r>
              <a:rPr lang="en-US" baseline="0" dirty="0" err="1" smtClean="0"/>
              <a:t>pd</a:t>
            </a:r>
            <a:endParaRPr lang="en-US" baseline="0" dirty="0" smtClean="0"/>
          </a:p>
          <a:p>
            <a:r>
              <a:rPr lang="en-US" dirty="0" smtClean="0"/>
              <a:t>Quarters = Series( [ "Q1","Q2","Q3","Q4" ])</a:t>
            </a:r>
          </a:p>
          <a:p>
            <a:r>
              <a:rPr lang="en-US" dirty="0" smtClean="0"/>
              <a:t>Sales = Series( [100, 120, 90, 150] )</a:t>
            </a:r>
          </a:p>
          <a:p>
            <a:r>
              <a:rPr lang="en-US" dirty="0" err="1" smtClean="0"/>
              <a:t>Sales_df</a:t>
            </a:r>
            <a:r>
              <a:rPr lang="en-US" dirty="0" smtClean="0"/>
              <a:t> = </a:t>
            </a:r>
            <a:r>
              <a:rPr lang="en-US" dirty="0" err="1" smtClean="0"/>
              <a:t>DataFrame</a:t>
            </a:r>
            <a:r>
              <a:rPr lang="en-US" dirty="0" smtClean="0"/>
              <a:t> ( { "Quarter" : Quarters, "Sold"</a:t>
            </a:r>
            <a:r>
              <a:rPr lang="en-US" baseline="0" dirty="0" smtClean="0"/>
              <a:t> </a:t>
            </a:r>
            <a:r>
              <a:rPr lang="en-US" dirty="0" smtClean="0"/>
              <a:t>: Sales } )</a:t>
            </a:r>
          </a:p>
          <a:p>
            <a:endParaRPr lang="en-US" dirty="0" smtClean="0"/>
          </a:p>
          <a:p>
            <a:r>
              <a:rPr lang="en-US" dirty="0" smtClean="0"/>
              <a:t>students= [ {'</a:t>
            </a:r>
            <a:r>
              <a:rPr lang="en-US" dirty="0" err="1" smtClean="0"/>
              <a:t>Name':'Tom</a:t>
            </a:r>
            <a:r>
              <a:rPr lang="en-US" dirty="0" smtClean="0"/>
              <a:t>', 'GPA':3.4 }, {'</a:t>
            </a:r>
            <a:r>
              <a:rPr lang="en-US" dirty="0" err="1" smtClean="0"/>
              <a:t>Name':'Dick</a:t>
            </a:r>
            <a:r>
              <a:rPr lang="en-US" dirty="0" smtClean="0"/>
              <a:t>', 'GPA':3.0 }, {'</a:t>
            </a:r>
            <a:r>
              <a:rPr lang="en-US" dirty="0" err="1" smtClean="0"/>
              <a:t>Name':'Harry</a:t>
            </a:r>
            <a:r>
              <a:rPr lang="en-US" dirty="0" smtClean="0"/>
              <a:t>', 'GPA':4.0 }]</a:t>
            </a:r>
          </a:p>
          <a:p>
            <a:endParaRPr lang="en-US" dirty="0" smtClean="0"/>
          </a:p>
          <a:p>
            <a:r>
              <a:rPr lang="en-US" dirty="0" err="1" smtClean="0"/>
              <a:t>Students_df</a:t>
            </a:r>
            <a:r>
              <a:rPr lang="en-US" dirty="0" smtClean="0"/>
              <a:t> = </a:t>
            </a:r>
            <a:r>
              <a:rPr lang="en-US" dirty="0" err="1" smtClean="0"/>
              <a:t>DataFrame</a:t>
            </a:r>
            <a:r>
              <a:rPr lang="en-US" dirty="0" smtClean="0"/>
              <a:t>(students)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 pandas as </a:t>
            </a:r>
            <a:r>
              <a:rPr lang="en-US" baseline="0" dirty="0" err="1" smtClean="0"/>
              <a:t>pd</a:t>
            </a:r>
            <a:endParaRPr lang="en-US" baseline="0" dirty="0" smtClean="0"/>
          </a:p>
          <a:p>
            <a:r>
              <a:rPr lang="en-US" dirty="0" smtClean="0"/>
              <a:t>Quarters = Series( [ "Q1","Q2","Q3","Q4" ])</a:t>
            </a:r>
          </a:p>
          <a:p>
            <a:r>
              <a:rPr lang="en-US" dirty="0" smtClean="0"/>
              <a:t>Sales = Series( [100, 120, 90, 150] )</a:t>
            </a:r>
          </a:p>
          <a:p>
            <a:r>
              <a:rPr lang="en-US" dirty="0" err="1" smtClean="0"/>
              <a:t>Sales_df</a:t>
            </a:r>
            <a:r>
              <a:rPr lang="en-US" dirty="0" smtClean="0"/>
              <a:t> = </a:t>
            </a:r>
            <a:r>
              <a:rPr lang="en-US" dirty="0" err="1" smtClean="0"/>
              <a:t>DataFrame</a:t>
            </a:r>
            <a:r>
              <a:rPr lang="en-US" dirty="0" smtClean="0"/>
              <a:t> ( { "Quarter" : Quarters, "Sold"</a:t>
            </a:r>
            <a:r>
              <a:rPr lang="en-US" baseline="0" dirty="0" smtClean="0"/>
              <a:t> </a:t>
            </a:r>
            <a:r>
              <a:rPr lang="en-US" dirty="0" smtClean="0"/>
              <a:t>: Sales } )</a:t>
            </a:r>
          </a:p>
          <a:p>
            <a:endParaRPr lang="en-US" dirty="0" smtClean="0"/>
          </a:p>
          <a:p>
            <a:r>
              <a:rPr lang="en-US" dirty="0" smtClean="0"/>
              <a:t>students= [ {'</a:t>
            </a:r>
            <a:r>
              <a:rPr lang="en-US" dirty="0" err="1" smtClean="0"/>
              <a:t>Name':'Tom</a:t>
            </a:r>
            <a:r>
              <a:rPr lang="en-US" dirty="0" smtClean="0"/>
              <a:t>', 'GPA':3.4 }, {'</a:t>
            </a:r>
            <a:r>
              <a:rPr lang="en-US" dirty="0" err="1" smtClean="0"/>
              <a:t>Name':'Dick</a:t>
            </a:r>
            <a:r>
              <a:rPr lang="en-US" dirty="0" smtClean="0"/>
              <a:t>', 'GPA':3.0 }, {'</a:t>
            </a:r>
            <a:r>
              <a:rPr lang="en-US" dirty="0" err="1" smtClean="0"/>
              <a:t>Name':'Harry</a:t>
            </a:r>
            <a:r>
              <a:rPr lang="en-US" dirty="0" smtClean="0"/>
              <a:t>', 'GPA':4.0 }]</a:t>
            </a:r>
          </a:p>
          <a:p>
            <a:endParaRPr lang="en-US" dirty="0" smtClean="0"/>
          </a:p>
          <a:p>
            <a:r>
              <a:rPr lang="en-US" dirty="0" err="1" smtClean="0"/>
              <a:t>Students_df</a:t>
            </a:r>
            <a:r>
              <a:rPr lang="en-US" dirty="0" smtClean="0"/>
              <a:t> = </a:t>
            </a:r>
            <a:r>
              <a:rPr lang="en-US" dirty="0" err="1" smtClean="0"/>
              <a:t>DataFrame</a:t>
            </a:r>
            <a:r>
              <a:rPr lang="en-US" dirty="0" smtClean="0"/>
              <a:t>(students)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ityofsyracuse.github.io/RoadsChalleng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ipython-notebooks/" TargetMode="External"/><Relationship Id="rId2" Type="http://schemas.openxmlformats.org/officeDocument/2006/relationships/hyperlink" Target="http://matplotlib.org/cont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-visualization.github.io/folium/" TargetMode="External"/><Relationship Id="rId4" Type="http://schemas.openxmlformats.org/officeDocument/2006/relationships/hyperlink" Target="https://plot.ly/pand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13: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Visualizations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Topic: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Introduction to </a:t>
            </a:r>
            <a:r>
              <a:rPr lang="en-US" sz="3200" dirty="0" smtClean="0"/>
              <a:t>Data Visualization,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Readings on website.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273711" y="3183148"/>
            <a:ext cx="3613489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5932" y="2598373"/>
            <a:ext cx="347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TopHat</a:t>
            </a:r>
            <a:r>
              <a:rPr lang="en-US" sz="3200" dirty="0" smtClean="0"/>
              <a:t> Attendance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Code!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FF00"/>
                </a:solidFill>
              </a:rPr>
              <a:t>Plot.ly basics</a:t>
            </a:r>
          </a:p>
          <a:p>
            <a:r>
              <a:rPr lang="en-US" sz="4400" dirty="0"/>
              <a:t>Sign-Up</a:t>
            </a:r>
          </a:p>
          <a:p>
            <a:r>
              <a:rPr lang="en-US" sz="4400" dirty="0"/>
              <a:t>Normal Plotting</a:t>
            </a:r>
          </a:p>
          <a:p>
            <a:r>
              <a:rPr lang="en-US" sz="4400" dirty="0"/>
              <a:t>With Cufflinks (Pandas-like)</a:t>
            </a:r>
          </a:p>
          <a:p>
            <a:endParaRPr lang="en-US" sz="3600" dirty="0" smtClean="0"/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Code!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FF00"/>
                </a:solidFill>
              </a:rPr>
              <a:t>Folium basics</a:t>
            </a:r>
          </a:p>
          <a:p>
            <a:r>
              <a:rPr lang="en-US" sz="4400" dirty="0"/>
              <a:t>Maps, Map </a:t>
            </a:r>
          </a:p>
          <a:p>
            <a:r>
              <a:rPr lang="en-US" sz="4400" dirty="0"/>
              <a:t>Pin Markers </a:t>
            </a:r>
          </a:p>
          <a:p>
            <a:r>
              <a:rPr lang="en-US" sz="4400" dirty="0"/>
              <a:t>Circle Markers</a:t>
            </a:r>
            <a:endParaRPr lang="en-US" sz="4400" dirty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Example: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Mapping Potholes</a:t>
            </a:r>
          </a:p>
          <a:p>
            <a:r>
              <a:rPr lang="en-US" sz="4000" dirty="0"/>
              <a:t>This example uses Folium and the data from the civic hackathon</a:t>
            </a:r>
          </a:p>
          <a:p>
            <a:pPr marL="0" indent="0">
              <a:buNone/>
            </a:pPr>
            <a:r>
              <a:rPr lang="en-US" sz="4000" u="sng" dirty="0">
                <a:hlinkClick r:id="rId2"/>
              </a:rPr>
              <a:t>https://cityofsyracuse.github.io/RoadsChallenge/</a:t>
            </a:r>
            <a:r>
              <a:rPr lang="en-US" sz="4000" dirty="0"/>
              <a:t> </a:t>
            </a:r>
          </a:p>
          <a:p>
            <a:pPr marL="0" indent="0">
              <a:buNone/>
            </a:pPr>
            <a:r>
              <a:rPr lang="en-US" sz="4000" dirty="0"/>
              <a:t>to plot potholes on a map!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020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Exit Notes:</a:t>
            </a:r>
          </a:p>
          <a:p>
            <a:r>
              <a:rPr lang="en-US" sz="3600" dirty="0" smtClean="0"/>
              <a:t>Homework is only </a:t>
            </a:r>
            <a:r>
              <a:rPr lang="en-US" sz="3600" dirty="0" smtClean="0"/>
              <a:t>#4 is lesson 13!</a:t>
            </a:r>
            <a:endParaRPr lang="en-US" sz="3600" dirty="0" smtClean="0"/>
          </a:p>
          <a:p>
            <a:r>
              <a:rPr lang="en-US" sz="3600" dirty="0" smtClean="0"/>
              <a:t>Work on your projects!</a:t>
            </a:r>
          </a:p>
          <a:p>
            <a:r>
              <a:rPr lang="en-US" sz="3600" dirty="0" smtClean="0"/>
              <a:t>Next week is </a:t>
            </a:r>
            <a:r>
              <a:rPr lang="en-US" sz="3600" dirty="0" smtClean="0"/>
              <a:t>Web Scraping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005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Data Visualization</a:t>
            </a:r>
          </a:p>
          <a:p>
            <a:r>
              <a:rPr lang="en-US" sz="3600" dirty="0" err="1" smtClean="0"/>
              <a:t>Matplotlib</a:t>
            </a:r>
            <a:r>
              <a:rPr lang="en-US" sz="3600" dirty="0" smtClean="0"/>
              <a:t> Basics</a:t>
            </a:r>
          </a:p>
          <a:p>
            <a:r>
              <a:rPr lang="en-US" sz="3600" dirty="0" smtClean="0"/>
              <a:t>Plot.ly Basics</a:t>
            </a:r>
          </a:p>
          <a:p>
            <a:r>
              <a:rPr lang="en-US" sz="3600" dirty="0" smtClean="0"/>
              <a:t>Folium Basics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Ch11</a:t>
            </a:r>
          </a:p>
          <a:p>
            <a:pPr lvl="1"/>
            <a:r>
              <a:rPr lang="en-US" sz="2600" dirty="0" smtClean="0"/>
              <a:t>P4E Ch17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1249" cy="2696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Question</a:t>
            </a:r>
            <a:r>
              <a:rPr lang="en-US" sz="4800" dirty="0" smtClean="0"/>
              <a:t>: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What is the purpose of a data visualization?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56" y="4201297"/>
            <a:ext cx="5775937" cy="21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800" dirty="0"/>
              <a:t>The study of visual representations of data to reinforce human cognition.</a:t>
            </a:r>
            <a:br>
              <a:rPr lang="en-US" sz="4800" dirty="0"/>
            </a:br>
            <a:r>
              <a:rPr lang="en-US" sz="4800" dirty="0"/>
              <a:t>“Help people understand the, structure, relationships  meaning in data.”</a:t>
            </a:r>
          </a:p>
          <a:p>
            <a:r>
              <a:rPr lang="en-US" sz="4800" dirty="0"/>
              <a:t>Techniques: Charts, Graphs, Maps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Information Visualization?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Anatomy of A Visualization</a:t>
            </a:r>
            <a:endParaRPr lang="en-US" sz="5400" dirty="0">
              <a:solidFill>
                <a:srgbClr val="92D05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Data Points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5279" y="6331637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74" y="3870596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60" y="4362213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28" y="0"/>
            <a:ext cx="947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Yourself: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smtClean="0"/>
              <a:t>Anatomy of A Visualization</a:t>
            </a:r>
            <a:endParaRPr lang="en-US" sz="4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Match to the number:</a:t>
            </a:r>
          </a:p>
          <a:p>
            <a:r>
              <a:rPr lang="en-US" sz="3600" dirty="0" smtClean="0"/>
              <a:t>Series</a:t>
            </a:r>
          </a:p>
          <a:p>
            <a:r>
              <a:rPr lang="en-US" sz="3600" dirty="0" smtClean="0"/>
              <a:t>Data Points</a:t>
            </a:r>
          </a:p>
          <a:p>
            <a:r>
              <a:rPr lang="en-US" sz="3600" dirty="0"/>
              <a:t>X-Axis</a:t>
            </a:r>
          </a:p>
          <a:p>
            <a:r>
              <a:rPr lang="en-US" sz="3600" dirty="0"/>
              <a:t>Y-Axis</a:t>
            </a:r>
          </a:p>
          <a:p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097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1138" y="6176963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539" y="3992881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60" y="4362213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00"/>
                </a:solidFill>
              </a:rPr>
              <a:t>Matplotlib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– Python’s Visualization Library </a:t>
            </a:r>
          </a:p>
          <a:p>
            <a:pPr lvl="1"/>
            <a:r>
              <a:rPr lang="en-US" sz="3200" dirty="0"/>
              <a:t>Docs: </a:t>
            </a:r>
            <a:r>
              <a:rPr lang="en-US" sz="3200" dirty="0">
                <a:hlinkClick r:id="rId2"/>
              </a:rPr>
              <a:t>http://matplotlib.org/contents.html</a:t>
            </a:r>
            <a:r>
              <a:rPr lang="en-US" sz="3200" dirty="0"/>
              <a:t>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Plot.ly </a:t>
            </a:r>
            <a:r>
              <a:rPr lang="en-US" sz="3600" dirty="0"/>
              <a:t>– Cloud Plotting Service based on D3.js </a:t>
            </a:r>
          </a:p>
          <a:p>
            <a:pPr lvl="1"/>
            <a:r>
              <a:rPr lang="en-US" sz="3200" dirty="0" err="1"/>
              <a:t>Jupyter</a:t>
            </a:r>
            <a:r>
              <a:rPr lang="en-US" sz="3200" dirty="0"/>
              <a:t>:  </a:t>
            </a:r>
            <a:r>
              <a:rPr lang="en-US" sz="3200" dirty="0">
                <a:hlinkClick r:id="rId3"/>
              </a:rPr>
              <a:t>https://plot.ly/ipython-notebooks/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Pandas / Cufflinks: </a:t>
            </a:r>
            <a:r>
              <a:rPr lang="en-US" sz="3200" dirty="0">
                <a:hlinkClick r:id="rId4"/>
              </a:rPr>
              <a:t>https://plot.ly/pandas</a:t>
            </a:r>
            <a:r>
              <a:rPr lang="en-US" sz="3200" dirty="0"/>
              <a:t>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Folium </a:t>
            </a:r>
            <a:r>
              <a:rPr lang="en-US" sz="3600" dirty="0"/>
              <a:t>– Python Wrapper for </a:t>
            </a:r>
            <a:r>
              <a:rPr lang="en-US" sz="3600" dirty="0" err="1"/>
              <a:t>OpenStreetMap</a:t>
            </a:r>
            <a:r>
              <a:rPr lang="en-US" sz="3600" dirty="0"/>
              <a:t> / Leaflet.js</a:t>
            </a:r>
          </a:p>
          <a:p>
            <a:pPr lvl="1"/>
            <a:r>
              <a:rPr lang="en-US" sz="3200" dirty="0"/>
              <a:t>Docs: </a:t>
            </a:r>
            <a:r>
              <a:rPr lang="en-US" sz="3200" dirty="0">
                <a:hlinkClick r:id="rId5"/>
              </a:rPr>
              <a:t>http://python-visualization.github.io/folium/</a:t>
            </a:r>
            <a:r>
              <a:rPr lang="en-US" sz="32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3 Python Packages 4 Data </a:t>
            </a:r>
            <a:r>
              <a:rPr lang="en-US" sz="5400" dirty="0" err="1">
                <a:solidFill>
                  <a:schemeClr val="accent1"/>
                </a:solidFill>
              </a:rPr>
              <a:t>Viz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Code!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</a:rPr>
              <a:t>Matplotlib</a:t>
            </a:r>
            <a:r>
              <a:rPr lang="en-US" sz="6000" dirty="0">
                <a:solidFill>
                  <a:srgbClr val="FFFF00"/>
                </a:solidFill>
              </a:rPr>
              <a:t> basics</a:t>
            </a:r>
          </a:p>
          <a:p>
            <a:r>
              <a:rPr lang="en-US" sz="4400" dirty="0"/>
              <a:t>Standalone</a:t>
            </a:r>
          </a:p>
          <a:p>
            <a:r>
              <a:rPr lang="en-US" sz="4400" dirty="0"/>
              <a:t>With Pandas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423</Words>
  <Application>Microsoft Office PowerPoint</Application>
  <PresentationFormat>Widescreen</PresentationFormat>
  <Paragraphs>104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Lesson 13:  Visualizations</vt:lpstr>
      <vt:lpstr>Agenda</vt:lpstr>
      <vt:lpstr>Connect Activity</vt:lpstr>
      <vt:lpstr>Information Visualization?</vt:lpstr>
      <vt:lpstr>Anatomy of A Visualization</vt:lpstr>
      <vt:lpstr>PowerPoint Presentation</vt:lpstr>
      <vt:lpstr>Check Yourself: Anatomy of A Visualization</vt:lpstr>
      <vt:lpstr>3 Python Packages 4 Data Viz</vt:lpstr>
      <vt:lpstr>Watch Me Code! </vt:lpstr>
      <vt:lpstr>Watch Me Code! </vt:lpstr>
      <vt:lpstr>Watch Me Code! </vt:lpstr>
      <vt:lpstr>End-To-End Example:</vt:lpstr>
      <vt:lpstr>In Class Coding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65</cp:revision>
  <dcterms:created xsi:type="dcterms:W3CDTF">2016-08-29T17:53:43Z</dcterms:created>
  <dcterms:modified xsi:type="dcterms:W3CDTF">2017-04-24T20:14:19Z</dcterms:modified>
</cp:coreProperties>
</file>