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313" r:id="rId2"/>
    <p:sldId id="315" r:id="rId3"/>
    <p:sldId id="323" r:id="rId4"/>
    <p:sldId id="301" r:id="rId5"/>
    <p:sldId id="319" r:id="rId6"/>
    <p:sldId id="317" r:id="rId7"/>
    <p:sldId id="322" r:id="rId8"/>
    <p:sldId id="324" r:id="rId9"/>
    <p:sldId id="318" r:id="rId10"/>
    <p:sldId id="305" r:id="rId11"/>
    <p:sldId id="320" r:id="rId12"/>
    <p:sldId id="321" r:id="rId13"/>
    <p:sldId id="309" r:id="rId14"/>
    <p:sldId id="325" r:id="rId15"/>
    <p:sldId id="31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530" autoAdjust="0"/>
  </p:normalViewPr>
  <p:slideViewPr>
    <p:cSldViewPr snapToGrid="0">
      <p:cViewPr varScale="1">
        <p:scale>
          <a:sx n="116" d="100"/>
          <a:sy n="116" d="100"/>
        </p:scale>
        <p:origin x="3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C3C48-EC6B-46B4-B971-882E8F77D68D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49766-D8F7-40E2-B91C-29C126600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4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171AC-93F1-418D-B7FD-7EEF89AC96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97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171AC-93F1-418D-B7FD-7EEF89AC96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42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0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6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0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5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43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9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0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8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27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4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40100-AA8B-4468-9FD2-4271F6346A92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66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Learn/HTML/Introduction_to_HTML" TargetMode="External"/><Relationship Id="rId2" Type="http://schemas.openxmlformats.org/officeDocument/2006/relationships/hyperlink" Target="https://automatetheboringstuff.com/chapter11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w3schools.com/cssref/css_selectors.as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8142" y="365125"/>
            <a:ext cx="8955657" cy="1807203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+mn-lt"/>
              </a:rPr>
              <a:t>Lesson </a:t>
            </a:r>
            <a:r>
              <a:rPr lang="en-US" sz="6000" dirty="0" smtClean="0">
                <a:latin typeface="+mn-lt"/>
              </a:rPr>
              <a:t>14: </a:t>
            </a:r>
            <a:r>
              <a:rPr lang="en-US" sz="6000" dirty="0">
                <a:latin typeface="+mn-lt"/>
              </a:rPr>
              <a:t/>
            </a:r>
            <a:br>
              <a:rPr lang="en-US" sz="6000" dirty="0">
                <a:latin typeface="+mn-lt"/>
              </a:rPr>
            </a:br>
            <a:r>
              <a:rPr lang="en-US" sz="6000" dirty="0" smtClean="0">
                <a:solidFill>
                  <a:schemeClr val="accent4"/>
                </a:solidFill>
                <a:latin typeface="+mn-lt"/>
              </a:rPr>
              <a:t>Web Scraping</a:t>
            </a:r>
            <a:endParaRPr lang="en-US" sz="60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00176" y="2691442"/>
            <a:ext cx="7679258" cy="4166557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3200" b="1" dirty="0" smtClean="0">
                <a:solidFill>
                  <a:srgbClr val="0070C0"/>
                </a:solidFill>
              </a:rPr>
              <a:t>Today is </a:t>
            </a:r>
            <a:r>
              <a:rPr lang="en-US" sz="3200" b="1" dirty="0" smtClean="0">
                <a:solidFill>
                  <a:srgbClr val="00B0F0"/>
                </a:solidFill>
              </a:rPr>
              <a:t>WEDNESDAY</a:t>
            </a:r>
            <a:r>
              <a:rPr lang="en-US" sz="3200" b="1" dirty="0" smtClean="0">
                <a:solidFill>
                  <a:srgbClr val="0070C0"/>
                </a:solidFill>
              </a:rPr>
              <a:t>! It's A </a:t>
            </a:r>
            <a:r>
              <a:rPr lang="en-US" sz="3200" b="1" i="1" dirty="0" smtClean="0">
                <a:solidFill>
                  <a:srgbClr val="00B0F0"/>
                </a:solidFill>
              </a:rPr>
              <a:t>Lecture</a:t>
            </a:r>
            <a:r>
              <a:rPr lang="en-US" sz="3200" b="1" dirty="0" smtClean="0">
                <a:solidFill>
                  <a:srgbClr val="00B0F0"/>
                </a:solidFill>
              </a:rPr>
              <a:t> </a:t>
            </a:r>
            <a:r>
              <a:rPr lang="en-US" sz="3200" b="1" dirty="0" smtClean="0">
                <a:solidFill>
                  <a:srgbClr val="0070C0"/>
                </a:solidFill>
              </a:rPr>
              <a:t>Day!</a:t>
            </a:r>
          </a:p>
          <a:p>
            <a:r>
              <a:rPr lang="en-US" sz="3200" b="1" dirty="0" smtClean="0">
                <a:solidFill>
                  <a:srgbClr val="FFFF00"/>
                </a:solidFill>
              </a:rPr>
              <a:t>Sit anywhere you like. </a:t>
            </a:r>
          </a:p>
          <a:p>
            <a:r>
              <a:rPr lang="en-US" sz="3200" b="1" dirty="0" smtClean="0">
                <a:solidFill>
                  <a:srgbClr val="FFFF00"/>
                </a:solidFill>
              </a:rPr>
              <a:t>Topic: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smtClean="0"/>
              <a:t>Web Scraping</a:t>
            </a:r>
            <a:endParaRPr lang="en-US" sz="3200" dirty="0"/>
          </a:p>
          <a:p>
            <a:r>
              <a:rPr lang="en-US" sz="3200" b="1" dirty="0" smtClean="0">
                <a:solidFill>
                  <a:srgbClr val="FFFF00"/>
                </a:solidFill>
              </a:rPr>
              <a:t>Participation. </a:t>
            </a:r>
            <a:r>
              <a:rPr lang="en-US" sz="3200" dirty="0" smtClean="0"/>
              <a:t>Sign-In to </a:t>
            </a:r>
            <a:r>
              <a:rPr lang="en-US" sz="3200" dirty="0" err="1" smtClean="0"/>
              <a:t>TopHat</a:t>
            </a:r>
            <a:r>
              <a:rPr lang="en-US" sz="3200" dirty="0" smtClean="0"/>
              <a:t> to participate in the class lecture!</a:t>
            </a:r>
            <a:r>
              <a:rPr lang="en-US" sz="3200" b="1" dirty="0" smtClean="0">
                <a:solidFill>
                  <a:srgbClr val="FFFF00"/>
                </a:solidFill>
              </a:rPr>
              <a:t> </a:t>
            </a:r>
            <a:r>
              <a:rPr lang="en-US" sz="3200" dirty="0" smtClean="0">
                <a:sym typeface="Wingdings" panose="05000000000000000000" pitchFamily="2" charset="2"/>
              </a:rPr>
              <a:t></a:t>
            </a:r>
            <a:endParaRPr lang="en-US" sz="3200" dirty="0" smtClean="0"/>
          </a:p>
          <a:p>
            <a:r>
              <a:rPr lang="en-US" sz="3200" b="1" dirty="0" smtClean="0">
                <a:solidFill>
                  <a:srgbClr val="FFFF00"/>
                </a:solidFill>
              </a:rPr>
              <a:t>Class </a:t>
            </a:r>
            <a:r>
              <a:rPr lang="en-US" sz="3200" b="1" dirty="0">
                <a:solidFill>
                  <a:srgbClr val="FFFF00"/>
                </a:solidFill>
              </a:rPr>
              <a:t>Q&amp;A: </a:t>
            </a:r>
            <a:r>
              <a:rPr lang="en-US" sz="3200" dirty="0"/>
              <a:t>https://gitter.im/IST256/Fudge </a:t>
            </a:r>
          </a:p>
          <a:p>
            <a:pPr algn="l"/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9" y="210957"/>
            <a:ext cx="2018373" cy="2044518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8273711" y="3183148"/>
            <a:ext cx="3613489" cy="34430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25932" y="2598373"/>
            <a:ext cx="3473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TopHat</a:t>
            </a:r>
            <a:r>
              <a:rPr lang="en-US" sz="3200" dirty="0" smtClean="0"/>
              <a:t> Attendance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6567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7030A0"/>
                </a:solidFill>
              </a:rPr>
              <a:t>Watch Me Code 1 </a:t>
            </a:r>
            <a:endParaRPr lang="en-US" sz="6600" dirty="0">
              <a:solidFill>
                <a:srgbClr val="7030A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Harvest Faculty Emails with BeautifulSoup4</a:t>
            </a:r>
          </a:p>
          <a:p>
            <a:r>
              <a:rPr lang="en-US" sz="3600" dirty="0" smtClean="0"/>
              <a:t>See how to user developer tools </a:t>
            </a:r>
          </a:p>
          <a:p>
            <a:r>
              <a:rPr lang="en-US" sz="3600" dirty="0" smtClean="0"/>
              <a:t>Download the HTML of a webpage using requests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Parse HTML with BeautifulSoup4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Extract HTML data</a:t>
            </a:r>
          </a:p>
          <a:p>
            <a:pPr marL="0" indent="0">
              <a:buNone/>
            </a:pPr>
            <a:endParaRPr lang="en-US" sz="3600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602" y="30236"/>
            <a:ext cx="1618268" cy="161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36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70744"/>
            <a:ext cx="10515600" cy="467635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Selenium is known as a "web driver".</a:t>
            </a:r>
          </a:p>
          <a:p>
            <a:r>
              <a:rPr lang="en-US" sz="3600" dirty="0" smtClean="0"/>
              <a:t>Selenium works with the browser just like a person is manipulating it.</a:t>
            </a:r>
          </a:p>
          <a:p>
            <a:r>
              <a:rPr lang="en-US" sz="3600" dirty="0" smtClean="0"/>
              <a:t>It can click buttons and links, navigate forward and backward in the browser.</a:t>
            </a:r>
          </a:p>
          <a:p>
            <a:r>
              <a:rPr lang="en-US" sz="3600" dirty="0" smtClean="0"/>
              <a:t>Fill out forms, such and login information or perform a search on a website.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1"/>
                </a:solidFill>
              </a:rPr>
              <a:t>Manipulate the browser with Selenium</a:t>
            </a:r>
            <a:endParaRPr lang="en-US" sz="4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10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7030A0"/>
                </a:solidFill>
              </a:rPr>
              <a:t>Watch Me Code 2 </a:t>
            </a:r>
            <a:endParaRPr lang="en-US" sz="6000" dirty="0">
              <a:solidFill>
                <a:srgbClr val="7030A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Using the Selenium </a:t>
            </a:r>
            <a:r>
              <a:rPr lang="en-US" sz="4400" dirty="0" err="1" smtClean="0"/>
              <a:t>Webdriver</a:t>
            </a:r>
            <a:endParaRPr lang="en-US" sz="4400" dirty="0" smtClean="0"/>
          </a:p>
          <a:p>
            <a:r>
              <a:rPr lang="en-US" sz="3600" dirty="0"/>
              <a:t> </a:t>
            </a:r>
            <a:r>
              <a:rPr lang="en-US" sz="3600" dirty="0" smtClean="0"/>
              <a:t>Open google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Perform a search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Find results with bs4 and open the links in the users browser</a:t>
            </a:r>
          </a:p>
          <a:p>
            <a:pPr marL="0" indent="0">
              <a:buNone/>
            </a:pPr>
            <a:endParaRPr lang="en-US" sz="3600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602" y="30236"/>
            <a:ext cx="1618268" cy="161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3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00B0F0"/>
                </a:solidFill>
              </a:rPr>
              <a:t>End-To-End Example:</a:t>
            </a:r>
            <a:endParaRPr lang="en-US" sz="6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/>
              <a:t>Get Stock Data From NASDAQ Page</a:t>
            </a:r>
            <a:endParaRPr lang="en-US" sz="5400" dirty="0" smtClean="0"/>
          </a:p>
          <a:p>
            <a:r>
              <a:rPr lang="en-US" sz="4000" dirty="0" smtClean="0"/>
              <a:t>Ask user for NASDAQ Symbol</a:t>
            </a:r>
            <a:endParaRPr lang="en-US" sz="4000" dirty="0" smtClean="0"/>
          </a:p>
          <a:p>
            <a:r>
              <a:rPr lang="en-US" sz="4000" dirty="0" smtClean="0"/>
              <a:t>Go to Page, Extract Stock Name, Price, and </a:t>
            </a:r>
            <a:r>
              <a:rPr lang="en-US" sz="4000" dirty="0" err="1" smtClean="0"/>
              <a:t>Chg</a:t>
            </a:r>
            <a:endParaRPr lang="en-US" sz="4000" dirty="0" smtClean="0"/>
          </a:p>
          <a:p>
            <a:r>
              <a:rPr lang="en-US" sz="4000" dirty="0" smtClean="0"/>
              <a:t>Print Results</a:t>
            </a:r>
            <a:endParaRPr lang="en-US" sz="4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974" y="98196"/>
            <a:ext cx="1507651" cy="15076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351" y="4152148"/>
            <a:ext cx="5915851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67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746" y="365125"/>
            <a:ext cx="10843054" cy="1325563"/>
          </a:xfrm>
        </p:spPr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6605" y="1825625"/>
            <a:ext cx="573559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from bs4 import </a:t>
            </a:r>
            <a:r>
              <a:rPr lang="en-US" sz="1200" dirty="0" err="1">
                <a:latin typeface="Consolas" panose="020B0609020204030204" pitchFamily="49" charset="0"/>
              </a:rPr>
              <a:t>BeautifulSoup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import requests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err="1" smtClean="0">
                <a:latin typeface="Consolas" panose="020B0609020204030204" pitchFamily="49" charset="0"/>
              </a:rPr>
              <a:t>def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extract_info</a:t>
            </a:r>
            <a:r>
              <a:rPr lang="en-US" sz="1200" dirty="0">
                <a:latin typeface="Consolas" panose="020B0609020204030204" pitchFamily="49" charset="0"/>
              </a:rPr>
              <a:t>(html):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# take html extract faculty info return list of dictionaries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soup = </a:t>
            </a:r>
            <a:r>
              <a:rPr lang="en-US" sz="1200" dirty="0" err="1">
                <a:latin typeface="Consolas" panose="020B0609020204030204" pitchFamily="49" charset="0"/>
              </a:rPr>
              <a:t>BeautifulSoup</a:t>
            </a:r>
            <a:r>
              <a:rPr lang="en-US" sz="1200" dirty="0">
                <a:latin typeface="Consolas" panose="020B0609020204030204" pitchFamily="49" charset="0"/>
              </a:rPr>
              <a:t>(html, "</a:t>
            </a:r>
            <a:r>
              <a:rPr lang="en-US" sz="1200" dirty="0" err="1">
                <a:latin typeface="Consolas" panose="020B0609020204030204" pitchFamily="49" charset="0"/>
              </a:rPr>
              <a:t>lxml</a:t>
            </a:r>
            <a:r>
              <a:rPr lang="en-US" sz="1200" dirty="0">
                <a:latin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stock = {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  "name": </a:t>
            </a:r>
            <a:r>
              <a:rPr lang="en-US" sz="1200" dirty="0" err="1">
                <a:latin typeface="Consolas" panose="020B0609020204030204" pitchFamily="49" charset="0"/>
              </a:rPr>
              <a:t>soup.select</a:t>
            </a:r>
            <a:r>
              <a:rPr lang="en-US" sz="1200" dirty="0">
                <a:latin typeface="Consolas" panose="020B0609020204030204" pitchFamily="49" charset="0"/>
              </a:rPr>
              <a:t>("</a:t>
            </a:r>
            <a:r>
              <a:rPr lang="en-US" sz="1200" dirty="0" err="1">
                <a:latin typeface="Consolas" panose="020B0609020204030204" pitchFamily="49" charset="0"/>
              </a:rPr>
              <a:t>div#qwidget_pageheader</a:t>
            </a:r>
            <a:r>
              <a:rPr lang="en-US" sz="1200" dirty="0">
                <a:latin typeface="Consolas" panose="020B0609020204030204" pitchFamily="49" charset="0"/>
              </a:rPr>
              <a:t> h1")[0].text,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  "price": </a:t>
            </a:r>
            <a:r>
              <a:rPr lang="en-US" sz="1200" dirty="0" err="1">
                <a:latin typeface="Consolas" panose="020B0609020204030204" pitchFamily="49" charset="0"/>
              </a:rPr>
              <a:t>soup.select</a:t>
            </a:r>
            <a:r>
              <a:rPr lang="en-US" sz="1200" dirty="0">
                <a:latin typeface="Consolas" panose="020B0609020204030204" pitchFamily="49" charset="0"/>
              </a:rPr>
              <a:t>("</a:t>
            </a:r>
            <a:r>
              <a:rPr lang="en-US" sz="1200" dirty="0" err="1">
                <a:latin typeface="Consolas" panose="020B0609020204030204" pitchFamily="49" charset="0"/>
              </a:rPr>
              <a:t>div#qwidget_lastsale</a:t>
            </a:r>
            <a:r>
              <a:rPr lang="en-US" sz="1200" dirty="0">
                <a:latin typeface="Consolas" panose="020B0609020204030204" pitchFamily="49" charset="0"/>
              </a:rPr>
              <a:t>")[0].text,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  "change": </a:t>
            </a:r>
            <a:r>
              <a:rPr lang="en-US" sz="1200" dirty="0" err="1">
                <a:latin typeface="Consolas" panose="020B0609020204030204" pitchFamily="49" charset="0"/>
              </a:rPr>
              <a:t>soup.select</a:t>
            </a:r>
            <a:r>
              <a:rPr lang="en-US" sz="1200" dirty="0">
                <a:latin typeface="Consolas" panose="020B0609020204030204" pitchFamily="49" charset="0"/>
              </a:rPr>
              <a:t>("</a:t>
            </a:r>
            <a:r>
              <a:rPr lang="en-US" sz="1200" dirty="0" err="1">
                <a:latin typeface="Consolas" panose="020B0609020204030204" pitchFamily="49" charset="0"/>
              </a:rPr>
              <a:t>div#qwidget_percent</a:t>
            </a:r>
            <a:r>
              <a:rPr lang="en-US" sz="1200" dirty="0">
                <a:latin typeface="Consolas" panose="020B0609020204030204" pitchFamily="49" charset="0"/>
              </a:rPr>
              <a:t>")[0].text,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return stock  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0756" y="1825625"/>
            <a:ext cx="509304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 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err="1">
                <a:latin typeface="Consolas" panose="020B0609020204030204" pitchFamily="49" charset="0"/>
              </a:rPr>
              <a:t>def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get_html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url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# Get html from </a:t>
            </a:r>
            <a:r>
              <a:rPr lang="en-US" sz="1200" dirty="0" err="1">
                <a:latin typeface="Consolas" panose="020B0609020204030204" pitchFamily="49" charset="0"/>
              </a:rPr>
              <a:t>url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response = </a:t>
            </a:r>
            <a:r>
              <a:rPr lang="en-US" sz="1200" dirty="0" err="1">
                <a:latin typeface="Consolas" panose="020B0609020204030204" pitchFamily="49" charset="0"/>
              </a:rPr>
              <a:t>requests.get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url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return </a:t>
            </a:r>
            <a:r>
              <a:rPr lang="en-US" sz="1200" dirty="0" err="1">
                <a:latin typeface="Consolas" panose="020B0609020204030204" pitchFamily="49" charset="0"/>
              </a:rPr>
              <a:t>response.text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# MAIN PROGRAM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symbol = input("Enter Stock Symbol: ")</a:t>
            </a:r>
          </a:p>
          <a:p>
            <a:pPr marL="0" indent="0">
              <a:buNone/>
            </a:pPr>
            <a:r>
              <a:rPr lang="en-US" sz="1200" dirty="0" err="1">
                <a:latin typeface="Consolas" panose="020B0609020204030204" pitchFamily="49" charset="0"/>
              </a:rPr>
              <a:t>url</a:t>
            </a:r>
            <a:r>
              <a:rPr lang="en-US" sz="1200" dirty="0">
                <a:latin typeface="Consolas" panose="020B0609020204030204" pitchFamily="49" charset="0"/>
              </a:rPr>
              <a:t> = 'http://www.nasdaq.com/symbol/' + symbol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html = </a:t>
            </a:r>
            <a:r>
              <a:rPr lang="en-US" sz="1200" dirty="0" err="1">
                <a:latin typeface="Consolas" panose="020B0609020204030204" pitchFamily="49" charset="0"/>
              </a:rPr>
              <a:t>get_html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url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result = </a:t>
            </a:r>
            <a:r>
              <a:rPr lang="en-US" sz="1200" dirty="0" err="1">
                <a:latin typeface="Consolas" panose="020B0609020204030204" pitchFamily="49" charset="0"/>
              </a:rPr>
              <a:t>extract_info</a:t>
            </a:r>
            <a:r>
              <a:rPr lang="en-US" sz="1200" dirty="0">
                <a:latin typeface="Consolas" panose="020B0609020204030204" pitchFamily="49" charset="0"/>
              </a:rPr>
              <a:t>(html)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print("Name: %s" % result["name"])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print("Price: %s" % result["price"])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print("Change: %s" % result["change"])</a:t>
            </a:r>
          </a:p>
        </p:txBody>
      </p:sp>
    </p:spTree>
    <p:extLst>
      <p:ext uri="{BB962C8B-B14F-4D97-AF65-F5344CB8AC3E}">
        <p14:creationId xmlns:p14="http://schemas.microsoft.com/office/powerpoint/2010/main" val="289764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C00000"/>
                </a:solidFill>
              </a:rPr>
              <a:t>Conclusion Activity </a:t>
            </a:r>
            <a:endParaRPr lang="en-US" sz="6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640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5400" dirty="0" smtClean="0">
                <a:solidFill>
                  <a:schemeClr val="accent2"/>
                </a:solidFill>
              </a:rPr>
              <a:t>“What is the value of p ?”</a:t>
            </a:r>
          </a:p>
          <a:p>
            <a:pPr marL="0" indent="0">
              <a:buNone/>
            </a:pPr>
            <a:r>
              <a:rPr lang="en-US" sz="3600" dirty="0" smtClean="0">
                <a:latin typeface="Consolas" panose="020B0609020204030204" pitchFamily="49" charset="0"/>
              </a:rPr>
              <a:t>html = """</a:t>
            </a:r>
          </a:p>
          <a:p>
            <a:pPr marL="0" indent="0">
              <a:buNone/>
            </a:pPr>
            <a:r>
              <a:rPr lang="en-US" sz="3600" dirty="0" smtClean="0">
                <a:latin typeface="Consolas" panose="020B0609020204030204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US" sz="3600" dirty="0" smtClean="0">
                <a:latin typeface="Consolas" panose="020B0609020204030204" pitchFamily="49" charset="0"/>
              </a:rPr>
              <a:t> &lt;div class=“content”&gt;</a:t>
            </a:r>
          </a:p>
          <a:p>
            <a:pPr marL="0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smtClean="0">
                <a:latin typeface="Consolas" panose="020B0609020204030204" pitchFamily="49" charset="0"/>
              </a:rPr>
              <a:t> &lt;h1&gt;</a:t>
            </a:r>
            <a:r>
              <a:rPr lang="en-US" sz="3600" dirty="0" err="1" smtClean="0">
                <a:latin typeface="Consolas" panose="020B0609020204030204" pitchFamily="49" charset="0"/>
              </a:rPr>
              <a:t>Beautifulsoup</a:t>
            </a:r>
            <a:r>
              <a:rPr lang="en-US" sz="3600" dirty="0" smtClean="0">
                <a:latin typeface="Consolas" panose="020B0609020204030204" pitchFamily="49" charset="0"/>
              </a:rPr>
              <a:t>&lt;/h1&gt;</a:t>
            </a:r>
          </a:p>
          <a:p>
            <a:pPr marL="0" indent="0">
              <a:buNone/>
            </a:pPr>
            <a:r>
              <a:rPr lang="en-US" sz="3600" dirty="0" smtClean="0">
                <a:latin typeface="Consolas" panose="020B0609020204030204" pitchFamily="49" charset="0"/>
              </a:rPr>
              <a:t> &lt;/div&gt;</a:t>
            </a:r>
          </a:p>
          <a:p>
            <a:pPr marL="0" indent="0">
              <a:buNone/>
            </a:pPr>
            <a:r>
              <a:rPr lang="en-US" sz="3600" dirty="0" smtClean="0">
                <a:latin typeface="Consolas" panose="020B0609020204030204" pitchFamily="49" charset="0"/>
              </a:rPr>
              <a:t>&lt;/body&gt;</a:t>
            </a:r>
          </a:p>
          <a:p>
            <a:pPr marL="0" indent="0">
              <a:buNone/>
            </a:pPr>
            <a:r>
              <a:rPr lang="en-US" sz="3600" dirty="0" smtClean="0">
                <a:latin typeface="Consolas" panose="020B0609020204030204" pitchFamily="49" charset="0"/>
              </a:rPr>
              <a:t>"""</a:t>
            </a:r>
          </a:p>
          <a:p>
            <a:pPr marL="0" indent="0">
              <a:buNone/>
            </a:pPr>
            <a:r>
              <a:rPr lang="en-US" sz="3600" dirty="0" smtClean="0">
                <a:latin typeface="Consolas" panose="020B0609020204030204" pitchFamily="49" charset="0"/>
              </a:rPr>
              <a:t>p = </a:t>
            </a:r>
            <a:r>
              <a:rPr lang="en-US" sz="3600" dirty="0" err="1" smtClean="0">
                <a:latin typeface="Consolas" panose="020B0609020204030204" pitchFamily="49" charset="0"/>
              </a:rPr>
              <a:t>BeautifulSoup</a:t>
            </a:r>
            <a:r>
              <a:rPr lang="en-US" sz="3600" dirty="0" smtClean="0">
                <a:latin typeface="Consolas" panose="020B0609020204030204" pitchFamily="49" charset="0"/>
              </a:rPr>
              <a:t>(html, “</a:t>
            </a:r>
            <a:r>
              <a:rPr lang="en-US" sz="3600" dirty="0" err="1" smtClean="0">
                <a:latin typeface="Consolas" panose="020B0609020204030204" pitchFamily="49" charset="0"/>
              </a:rPr>
              <a:t>lxml</a:t>
            </a:r>
            <a:r>
              <a:rPr lang="en-US" sz="3600" dirty="0" smtClean="0">
                <a:latin typeface="Consolas" panose="020B0609020204030204" pitchFamily="49" charset="0"/>
              </a:rPr>
              <a:t>”)</a:t>
            </a:r>
          </a:p>
          <a:p>
            <a:pPr marL="0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smtClean="0">
                <a:latin typeface="Consolas" panose="020B0609020204030204" pitchFamily="49" charset="0"/>
              </a:rPr>
              <a:t>  .select(“body &gt; </a:t>
            </a:r>
            <a:r>
              <a:rPr lang="en-US" sz="3600" dirty="0" err="1" smtClean="0">
                <a:latin typeface="Consolas" panose="020B0609020204030204" pitchFamily="49" charset="0"/>
              </a:rPr>
              <a:t>div.content</a:t>
            </a:r>
            <a:r>
              <a:rPr lang="en-US" sz="3600" dirty="0" smtClean="0">
                <a:latin typeface="Consolas" panose="020B0609020204030204" pitchFamily="49" charset="0"/>
              </a:rPr>
              <a:t> &gt; h1”)[0].text</a:t>
            </a:r>
          </a:p>
          <a:p>
            <a:pPr marL="0" indent="0">
              <a:buNone/>
            </a:pPr>
            <a:endParaRPr lang="en-US" sz="5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912" y="172770"/>
            <a:ext cx="1708087" cy="170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85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4"/>
                </a:solidFill>
              </a:rPr>
              <a:t>Agenda</a:t>
            </a:r>
            <a:endParaRPr lang="en-US" sz="6000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58898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 smtClean="0"/>
              <a:t>HTML Crash Course</a:t>
            </a:r>
          </a:p>
          <a:p>
            <a:r>
              <a:rPr lang="en-US" sz="3600" dirty="0" smtClean="0"/>
              <a:t>Opening webpages with </a:t>
            </a:r>
            <a:r>
              <a:rPr lang="en-US" sz="3600" dirty="0" err="1" smtClean="0"/>
              <a:t>webbrowser</a:t>
            </a:r>
            <a:r>
              <a:rPr lang="en-US" sz="3600" dirty="0" smtClean="0"/>
              <a:t> module</a:t>
            </a:r>
          </a:p>
          <a:p>
            <a:r>
              <a:rPr lang="en-US" sz="3600" dirty="0" smtClean="0"/>
              <a:t>Using requests to retrieve the html of a webpage.</a:t>
            </a:r>
          </a:p>
          <a:p>
            <a:r>
              <a:rPr lang="en-US" sz="3600" dirty="0" smtClean="0"/>
              <a:t>Using </a:t>
            </a:r>
            <a:r>
              <a:rPr lang="en-US" sz="3600" dirty="0" err="1" smtClean="0"/>
              <a:t>BeautifulSoup</a:t>
            </a:r>
            <a:r>
              <a:rPr lang="en-US" sz="3600" dirty="0" smtClean="0"/>
              <a:t> to parse a webpage and extract data from the HTML.</a:t>
            </a:r>
          </a:p>
          <a:p>
            <a:r>
              <a:rPr lang="en-US" sz="3600" dirty="0" smtClean="0"/>
              <a:t>Use selenium to browse the web from code.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7548664" y="629173"/>
            <a:ext cx="4388797" cy="5547789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 smtClean="0"/>
              <a:t>You’ve Read:</a:t>
            </a:r>
          </a:p>
          <a:p>
            <a:pPr lvl="1"/>
            <a:r>
              <a:rPr lang="en-US" sz="2600" dirty="0">
                <a:hlinkClick r:id="rId2"/>
              </a:rPr>
              <a:t>https://automatetheboringstuff.com/chapter11</a:t>
            </a:r>
            <a:r>
              <a:rPr lang="en-US" sz="2600" dirty="0" smtClean="0">
                <a:hlinkClick r:id="rId2"/>
              </a:rPr>
              <a:t>/</a:t>
            </a:r>
            <a:endParaRPr lang="en-US" sz="2600" dirty="0" smtClean="0"/>
          </a:p>
          <a:p>
            <a:pPr lvl="1"/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developer.mozilla.org/en-US/docs/Learn/HTML/Introduction_to_HTML</a:t>
            </a:r>
            <a:endParaRPr lang="en-US" sz="2600" dirty="0" smtClean="0"/>
          </a:p>
          <a:p>
            <a:pPr lvl="1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548665" y="3962367"/>
            <a:ext cx="4388796" cy="2214596"/>
            <a:chOff x="6965005" y="1825625"/>
            <a:chExt cx="4388796" cy="2214596"/>
          </a:xfrm>
        </p:grpSpPr>
        <p:sp>
          <p:nvSpPr>
            <p:cNvPr id="7" name="Rounded Rectangle 6"/>
            <p:cNvSpPr/>
            <p:nvPr/>
          </p:nvSpPr>
          <p:spPr>
            <a:xfrm>
              <a:off x="6965005" y="1825625"/>
              <a:ext cx="4388796" cy="2214596"/>
            </a:xfrm>
            <a:prstGeom prst="roundRect">
              <a:avLst/>
            </a:prstGeom>
            <a:solidFill>
              <a:srgbClr val="753A8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153070" y="3317413"/>
              <a:ext cx="4014281" cy="46166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/>
                <a:t>https://gitter.im/IST256/Fudge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88495" y="2377046"/>
              <a:ext cx="2743433" cy="91447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081736" y="1988194"/>
              <a:ext cx="40661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Questions? Ask in Our Course Chat!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903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6"/>
                </a:solidFill>
              </a:rPr>
              <a:t>Connect Activity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946733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/>
              <a:t>What is 'Web Scraping'? :</a:t>
            </a:r>
          </a:p>
          <a:p>
            <a:pPr marL="742950" indent="-742950">
              <a:buFont typeface="Arial" panose="020B0604020202020204" pitchFamily="34" charset="0"/>
              <a:buAutoNum type="alphaUcPeriod"/>
            </a:pPr>
            <a:r>
              <a:rPr lang="en-US" sz="36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Digging up Dirt on Social Media</a:t>
            </a:r>
            <a:endParaRPr lang="en-US" sz="36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742950" indent="-742950">
              <a:buAutoNum type="alphaUcPeriod"/>
            </a:pPr>
            <a:r>
              <a:rPr lang="en-US" sz="36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Extracting Content From a Webpage programmatically</a:t>
            </a:r>
            <a:endParaRPr lang="en-US" sz="36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742950" indent="-742950">
              <a:buAutoNum type="alphaUcPeriod"/>
            </a:pPr>
            <a:r>
              <a:rPr lang="en-US" sz="36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Finding deals online</a:t>
            </a:r>
            <a:endParaRPr lang="en-US" sz="36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742950" indent="-742950">
              <a:buFont typeface="Arial" panose="020B0604020202020204" pitchFamily="34" charset="0"/>
              <a:buAutoNum type="alphaUcPeriod"/>
            </a:pPr>
            <a:r>
              <a:rPr lang="en-US" sz="3600" dirty="0" smtClean="0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Cleaning up cobwebs in the garage</a:t>
            </a:r>
            <a:endParaRPr lang="en-US" sz="3600" dirty="0">
              <a:solidFill>
                <a:srgbClr val="92D050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535" y="-76328"/>
            <a:ext cx="1767016" cy="176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04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536192"/>
            <a:ext cx="10515600" cy="501091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</a:t>
            </a:r>
            <a:r>
              <a:rPr lang="en-US" sz="3600" dirty="0" err="1" smtClean="0"/>
              <a:t>webbrowser</a:t>
            </a:r>
            <a:r>
              <a:rPr lang="en-US" sz="3600" dirty="0" smtClean="0"/>
              <a:t> module is a simple way to open the users browser and display a webpage.</a:t>
            </a:r>
          </a:p>
          <a:p>
            <a:r>
              <a:rPr lang="en-US" sz="3600" dirty="0" smtClean="0"/>
              <a:t>To display a page we use the open method:</a:t>
            </a:r>
          </a:p>
          <a:p>
            <a:pPr lvl="1"/>
            <a:r>
              <a:rPr lang="en-US" sz="3200" dirty="0" smtClean="0"/>
              <a:t>Ex: </a:t>
            </a:r>
            <a:r>
              <a:rPr lang="en-US" sz="3200" dirty="0" err="1" smtClean="0"/>
              <a:t>webbrowser.open</a:t>
            </a:r>
            <a:r>
              <a:rPr lang="en-US" sz="3200" dirty="0" smtClean="0"/>
              <a:t>(“https://ischool.syr.edu”)</a:t>
            </a:r>
          </a:p>
          <a:p>
            <a:r>
              <a:rPr lang="en-US" sz="3600" dirty="0" smtClean="0"/>
              <a:t>You can't to much beyond that… </a:t>
            </a:r>
            <a:r>
              <a:rPr lang="en-US" sz="3600" dirty="0" smtClean="0">
                <a:sym typeface="Wingdings" panose="05000000000000000000" pitchFamily="2" charset="2"/>
              </a:rPr>
              <a:t></a:t>
            </a:r>
            <a:endParaRPr lang="en-US" sz="36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solidFill>
                  <a:schemeClr val="accent1"/>
                </a:solidFill>
              </a:rPr>
              <a:t>Opening a webpage: </a:t>
            </a:r>
            <a:r>
              <a:rPr lang="en-US" sz="5400" dirty="0" err="1" smtClean="0">
                <a:solidFill>
                  <a:schemeClr val="accent1"/>
                </a:solidFill>
              </a:rPr>
              <a:t>webbrowser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63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536192"/>
            <a:ext cx="10515600" cy="5010912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/>
              <a:t>Web browsers use </a:t>
            </a:r>
            <a:r>
              <a:rPr lang="en-US" sz="3600" dirty="0" smtClean="0">
                <a:solidFill>
                  <a:srgbClr val="FFFF00"/>
                </a:solidFill>
              </a:rPr>
              <a:t>HTML</a:t>
            </a:r>
            <a:r>
              <a:rPr lang="en-US" sz="3600" dirty="0" smtClean="0"/>
              <a:t> (</a:t>
            </a:r>
            <a:r>
              <a:rPr lang="en-US" sz="3600" dirty="0" err="1" smtClean="0"/>
              <a:t>HyperText</a:t>
            </a:r>
            <a:r>
              <a:rPr lang="en-US" sz="3600" dirty="0" smtClean="0"/>
              <a:t> Markup Language) to display webpages. </a:t>
            </a:r>
          </a:p>
          <a:p>
            <a:r>
              <a:rPr lang="en-US" sz="3600" dirty="0" smtClean="0"/>
              <a:t>Composed of </a:t>
            </a:r>
            <a:r>
              <a:rPr lang="en-US" sz="3600" dirty="0" smtClean="0">
                <a:solidFill>
                  <a:srgbClr val="FFFF00"/>
                </a:solidFill>
              </a:rPr>
              <a:t>elements</a:t>
            </a:r>
            <a:r>
              <a:rPr lang="en-US" sz="3600" dirty="0" smtClean="0"/>
              <a:t> (tags). Elements are composed of a start tag &lt;element&gt; and a closing tag &lt;/element&gt;</a:t>
            </a:r>
          </a:p>
          <a:p>
            <a:r>
              <a:rPr lang="en-US" sz="3600" dirty="0" smtClean="0">
                <a:solidFill>
                  <a:srgbClr val="FFFF00"/>
                </a:solidFill>
              </a:rPr>
              <a:t>Ids</a:t>
            </a:r>
            <a:r>
              <a:rPr lang="en-US" sz="3600" dirty="0" smtClean="0"/>
              <a:t>: Are unique on a page. There will only be one element with the id “awesome”.</a:t>
            </a:r>
          </a:p>
          <a:p>
            <a:pPr marL="914400" lvl="2" indent="0">
              <a:buNone/>
            </a:pPr>
            <a:r>
              <a:rPr lang="en-US" sz="2800" dirty="0" smtClean="0"/>
              <a:t>&lt;element id=“awesome”&gt;&lt;/element&gt;</a:t>
            </a:r>
            <a:endParaRPr lang="en-US" sz="2800" dirty="0"/>
          </a:p>
          <a:p>
            <a:r>
              <a:rPr lang="en-US" sz="3600" dirty="0" smtClean="0">
                <a:solidFill>
                  <a:srgbClr val="FFFF00"/>
                </a:solidFill>
              </a:rPr>
              <a:t>Classes</a:t>
            </a:r>
            <a:r>
              <a:rPr lang="en-US" sz="3600" dirty="0" smtClean="0"/>
              <a:t>: Used for categorizing elements. There can be many elements with the class “not-as-cool”</a:t>
            </a:r>
          </a:p>
          <a:p>
            <a:pPr marL="914400" lvl="2" indent="0">
              <a:buNone/>
            </a:pPr>
            <a:r>
              <a:rPr lang="en-US" sz="2800" dirty="0" smtClean="0"/>
              <a:t>&lt;element class=“not-as-cool”&gt;&lt;/element&gt;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solidFill>
                  <a:schemeClr val="accent1"/>
                </a:solidFill>
              </a:rPr>
              <a:t>HTML – The structure of a webpage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81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536192"/>
            <a:ext cx="4753382" cy="489816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can navigate through HTML by using a combination of tags, ids, and classes.</a:t>
            </a:r>
          </a:p>
          <a:p>
            <a:r>
              <a:rPr lang="en-US" dirty="0" smtClean="0"/>
              <a:t>Using Selectors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www.w3schools.com/cssref/css_selectors.asp</a:t>
            </a:r>
            <a:endParaRPr lang="en-US" dirty="0" smtClean="0"/>
          </a:p>
          <a:p>
            <a:r>
              <a:rPr lang="en-US" sz="2800" dirty="0" smtClean="0"/>
              <a:t>To find the links in th</a:t>
            </a:r>
            <a:r>
              <a:rPr lang="en-US" dirty="0" smtClean="0"/>
              <a:t>e main navigation</a:t>
            </a:r>
            <a:r>
              <a:rPr lang="en-US" sz="2800" dirty="0" smtClean="0"/>
              <a:t>: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chemeClr val="accent4"/>
                </a:solidFill>
                <a:latin typeface="Consolas" panose="020B0609020204030204" pitchFamily="49" charset="0"/>
              </a:rPr>
              <a:t>nav#main-nav</a:t>
            </a:r>
            <a:r>
              <a:rPr lang="en-US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 &gt; </a:t>
            </a:r>
            <a:r>
              <a:rPr lang="en-US" dirty="0" err="1" smtClean="0">
                <a:solidFill>
                  <a:schemeClr val="accent4"/>
                </a:solidFill>
                <a:latin typeface="Consolas" panose="020B0609020204030204" pitchFamily="49" charset="0"/>
              </a:rPr>
              <a:t>ul</a:t>
            </a:r>
            <a:r>
              <a:rPr lang="en-US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 &gt; li</a:t>
            </a:r>
          </a:p>
          <a:p>
            <a:r>
              <a:rPr lang="en-US" dirty="0" smtClean="0"/>
              <a:t>To get the featured image: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chemeClr val="accent4"/>
                </a:solidFill>
                <a:latin typeface="Consolas" panose="020B0609020204030204" pitchFamily="49" charset="0"/>
              </a:rPr>
              <a:t>div#main-content</a:t>
            </a:r>
            <a:r>
              <a:rPr lang="en-US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 &gt; </a:t>
            </a:r>
            <a:r>
              <a:rPr lang="en-US" dirty="0" err="1" smtClean="0">
                <a:solidFill>
                  <a:schemeClr val="accent4"/>
                </a:solidFill>
                <a:latin typeface="Consolas" panose="020B0609020204030204" pitchFamily="49" charset="0"/>
              </a:rPr>
              <a:t>div.featured</a:t>
            </a:r>
            <a:r>
              <a:rPr lang="en-US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-image &gt; </a:t>
            </a:r>
            <a:r>
              <a:rPr lang="en-US" dirty="0" err="1" smtClean="0">
                <a:solidFill>
                  <a:schemeClr val="accent4"/>
                </a:solidFill>
                <a:latin typeface="Consolas" panose="020B0609020204030204" pitchFamily="49" charset="0"/>
              </a:rPr>
              <a:t>img</a:t>
            </a:r>
            <a:r>
              <a:rPr lang="en-US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solidFill>
                  <a:schemeClr val="accent4"/>
                </a:solidFill>
                <a:latin typeface="Consolas" panose="020B0609020204030204" pitchFamily="49" charset="0"/>
              </a:rPr>
              <a:t>src</a:t>
            </a:r>
            <a:r>
              <a:rPr lang="en-US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]</a:t>
            </a:r>
            <a:endParaRPr lang="en-US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solidFill>
                  <a:schemeClr val="accent1"/>
                </a:solidFill>
              </a:rPr>
              <a:t>Navigating HTML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437" y="107091"/>
            <a:ext cx="6550618" cy="6668529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5189838" y="1784072"/>
            <a:ext cx="1606378" cy="282087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835611" y="3441356"/>
            <a:ext cx="2668218" cy="243222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83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9710" b="15181"/>
          <a:stretch/>
        </p:blipFill>
        <p:spPr>
          <a:xfrm>
            <a:off x="6985686" y="1344409"/>
            <a:ext cx="4909502" cy="54115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FF00"/>
                </a:solidFill>
              </a:rPr>
              <a:t>Check Yourself:</a:t>
            </a:r>
            <a:r>
              <a:rPr lang="en-US" sz="4800" dirty="0" smtClean="0"/>
              <a:t> HTML Selectors 1</a:t>
            </a:r>
            <a:endParaRPr lang="en-US" sz="4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7795" y="1825625"/>
            <a:ext cx="6334809" cy="4351338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/>
              <a:t>How to we get </a:t>
            </a:r>
            <a:r>
              <a:rPr lang="en-US" sz="4000" dirty="0" smtClean="0"/>
              <a:t>the text "The Nothing Table":</a:t>
            </a:r>
            <a:endParaRPr lang="en-US" sz="4000" dirty="0"/>
          </a:p>
          <a:p>
            <a:pPr marL="742950" indent="-742950">
              <a:buFont typeface="Arial" panose="020B0604020202020204" pitchFamily="34" charset="0"/>
              <a:buAutoNum type="alphaUcPeriod"/>
            </a:pPr>
            <a:r>
              <a:rPr lang="en-US" sz="3600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div#main-content</a:t>
            </a:r>
            <a:r>
              <a:rPr lang="en-US" sz="36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 &gt; h1</a:t>
            </a:r>
            <a:endParaRPr lang="en-US" sz="36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742950" indent="-742950">
              <a:buAutoNum type="alphaUcPeriod"/>
            </a:pPr>
            <a:r>
              <a:rPr lang="en-US" sz="3600" dirty="0">
                <a:solidFill>
                  <a:srgbClr val="92D050"/>
                </a:solidFill>
                <a:latin typeface="Consolas" panose="020B0609020204030204" pitchFamily="49" charset="0"/>
              </a:rPr>
              <a:t>table &gt; </a:t>
            </a:r>
            <a:r>
              <a:rPr lang="en-US" sz="3600" dirty="0" err="1">
                <a:solidFill>
                  <a:srgbClr val="92D050"/>
                </a:solidFill>
                <a:latin typeface="Consolas" panose="020B0609020204030204" pitchFamily="49" charset="0"/>
              </a:rPr>
              <a:t>tbody</a:t>
            </a:r>
            <a:endParaRPr lang="en-US" sz="36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742950" indent="-742950">
              <a:buAutoNum type="alphaUcPeriod"/>
            </a:pPr>
            <a:r>
              <a:rPr lang="en-US" sz="3600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div#main-content</a:t>
            </a:r>
            <a:endParaRPr lang="en-US" sz="36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742950" indent="-742950">
              <a:buAutoNum type="alphaUcPeriod"/>
            </a:pPr>
            <a:r>
              <a:rPr lang="en-US" sz="3600" dirty="0" smtClean="0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table </a:t>
            </a:r>
            <a:r>
              <a:rPr lang="en-US" sz="3600" dirty="0" err="1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tr</a:t>
            </a:r>
            <a:endParaRPr lang="en-US" sz="3600" dirty="0">
              <a:solidFill>
                <a:srgbClr val="92D050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127" y="100342"/>
            <a:ext cx="1548142" cy="154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15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9710" b="15181"/>
          <a:stretch/>
        </p:blipFill>
        <p:spPr>
          <a:xfrm>
            <a:off x="6985686" y="1344409"/>
            <a:ext cx="4909502" cy="54115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FF00"/>
                </a:solidFill>
              </a:rPr>
              <a:t>Check Yourself:</a:t>
            </a:r>
            <a:r>
              <a:rPr lang="en-US" sz="4800" dirty="0" smtClean="0"/>
              <a:t> HTML Selectors 2</a:t>
            </a:r>
            <a:endParaRPr lang="en-US" sz="4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572648" cy="4351338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/>
              <a:t>How to we get the rows in the table:</a:t>
            </a:r>
          </a:p>
          <a:p>
            <a:pPr marL="742950" indent="-742950">
              <a:buFont typeface="Arial" panose="020B0604020202020204" pitchFamily="34" charset="0"/>
              <a:buAutoNum type="alphaUcPeriod"/>
            </a:pPr>
            <a:r>
              <a:rPr lang="en-US" sz="3600" dirty="0" err="1">
                <a:solidFill>
                  <a:srgbClr val="92D050"/>
                </a:solidFill>
                <a:latin typeface="Consolas" panose="020B0609020204030204" pitchFamily="49" charset="0"/>
              </a:rPr>
              <a:t>div#main-content</a:t>
            </a:r>
            <a:endParaRPr lang="en-US" sz="36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742950" indent="-742950">
              <a:buAutoNum type="alphaUcPeriod"/>
            </a:pPr>
            <a:r>
              <a:rPr lang="en-US" sz="3600" dirty="0">
                <a:solidFill>
                  <a:srgbClr val="92D050"/>
                </a:solidFill>
                <a:latin typeface="Consolas" panose="020B0609020204030204" pitchFamily="49" charset="0"/>
              </a:rPr>
              <a:t>table &gt; </a:t>
            </a:r>
            <a:r>
              <a:rPr lang="en-US" sz="3600" dirty="0" err="1">
                <a:solidFill>
                  <a:srgbClr val="92D050"/>
                </a:solidFill>
                <a:latin typeface="Consolas" panose="020B0609020204030204" pitchFamily="49" charset="0"/>
              </a:rPr>
              <a:t>tbody</a:t>
            </a:r>
            <a:endParaRPr lang="en-US" sz="36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742950" indent="-742950">
              <a:buAutoNum type="alphaUcPeriod"/>
            </a:pPr>
            <a:r>
              <a:rPr lang="en-US" sz="3600" dirty="0">
                <a:solidFill>
                  <a:srgbClr val="92D050"/>
                </a:solidFill>
                <a:latin typeface="Consolas" panose="020B0609020204030204" pitchFamily="49" charset="0"/>
              </a:rPr>
              <a:t>table td</a:t>
            </a:r>
          </a:p>
          <a:p>
            <a:pPr marL="742950" indent="-742950">
              <a:buFont typeface="Arial" panose="020B0604020202020204" pitchFamily="34" charset="0"/>
              <a:buAutoNum type="alphaUcPeriod"/>
            </a:pPr>
            <a:r>
              <a:rPr lang="en-US" sz="3600" dirty="0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table </a:t>
            </a:r>
            <a:r>
              <a:rPr lang="en-US" sz="3600" dirty="0" err="1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tr</a:t>
            </a:r>
            <a:endParaRPr lang="en-US" sz="3600" dirty="0">
              <a:solidFill>
                <a:srgbClr val="92D050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127" y="100342"/>
            <a:ext cx="1548142" cy="154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85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536192"/>
            <a:ext cx="10515600" cy="5010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Most modern web browsers have developer tools:</a:t>
            </a:r>
          </a:p>
          <a:p>
            <a:pPr lvl="1"/>
            <a:r>
              <a:rPr lang="en-US" sz="2800" dirty="0" smtClean="0">
                <a:solidFill>
                  <a:srgbClr val="FFFF00"/>
                </a:solidFill>
              </a:rPr>
              <a:t>Recommended Browsers:</a:t>
            </a:r>
          </a:p>
          <a:p>
            <a:pPr lvl="2"/>
            <a:r>
              <a:rPr lang="en-US" sz="2400" dirty="0" smtClean="0"/>
              <a:t>Google Chrome (F12) – Menu &gt; More Tools &gt; Developer Tools</a:t>
            </a:r>
          </a:p>
          <a:p>
            <a:pPr lvl="2"/>
            <a:r>
              <a:rPr lang="en-US" sz="2400" dirty="0" smtClean="0"/>
              <a:t>Mozilla Firefox (F12) – Menu &gt; Developer &gt; Toggle Tools</a:t>
            </a:r>
          </a:p>
          <a:p>
            <a:pPr lvl="1"/>
            <a:r>
              <a:rPr lang="en-US" sz="2800" dirty="0" smtClean="0">
                <a:solidFill>
                  <a:srgbClr val="FF0000"/>
                </a:solidFill>
              </a:rPr>
              <a:t>Others: Not Recommended</a:t>
            </a:r>
          </a:p>
          <a:p>
            <a:pPr lvl="2"/>
            <a:r>
              <a:rPr lang="en-US" sz="2400" dirty="0" smtClean="0"/>
              <a:t>Internet Explorer (F12) – Gear icon &gt; Developer Tools</a:t>
            </a:r>
          </a:p>
          <a:p>
            <a:pPr lvl="2"/>
            <a:r>
              <a:rPr lang="en-US" sz="2400" dirty="0" smtClean="0"/>
              <a:t>Safari – Don’t use (Sorry mac people)</a:t>
            </a:r>
          </a:p>
          <a:p>
            <a:pPr lvl="2"/>
            <a:endParaRPr lang="en-US" sz="2400" dirty="0"/>
          </a:p>
          <a:p>
            <a:r>
              <a:rPr lang="en-US" sz="3200" dirty="0" smtClean="0"/>
              <a:t>When looking at a page make sure you </a:t>
            </a:r>
            <a:r>
              <a:rPr lang="en-US" sz="3200" dirty="0" smtClean="0">
                <a:solidFill>
                  <a:srgbClr val="FFFF00"/>
                </a:solidFill>
              </a:rPr>
              <a:t>DISABLE JAVASCRIPT!</a:t>
            </a:r>
          </a:p>
          <a:p>
            <a:pPr lvl="1"/>
            <a:r>
              <a:rPr lang="en-US" sz="2800" dirty="0" smtClean="0"/>
              <a:t>JavaScript is what makes the web dynamic, it is executed in the browser but not when you request the webpage from code.</a:t>
            </a:r>
          </a:p>
          <a:p>
            <a:pPr lvl="1"/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1"/>
                </a:solidFill>
              </a:rPr>
              <a:t>Browser developer tools:</a:t>
            </a:r>
            <a:endParaRPr lang="en-US" sz="4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35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2392</TotalTime>
  <Words>839</Words>
  <Application>Microsoft Office PowerPoint</Application>
  <PresentationFormat>Widescreen</PresentationFormat>
  <Paragraphs>128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Wingdings</vt:lpstr>
      <vt:lpstr>Office Theme</vt:lpstr>
      <vt:lpstr>Lesson 14:  Web Scraping</vt:lpstr>
      <vt:lpstr>Agenda</vt:lpstr>
      <vt:lpstr>Connect Activity</vt:lpstr>
      <vt:lpstr>Opening a webpage: webbrowser</vt:lpstr>
      <vt:lpstr>HTML – The structure of a webpage</vt:lpstr>
      <vt:lpstr>Navigating HTML</vt:lpstr>
      <vt:lpstr>Check Yourself: HTML Selectors 1</vt:lpstr>
      <vt:lpstr>Check Yourself: HTML Selectors 2</vt:lpstr>
      <vt:lpstr>Browser developer tools:</vt:lpstr>
      <vt:lpstr>Watch Me Code 1 </vt:lpstr>
      <vt:lpstr>Manipulate the browser with Selenium</vt:lpstr>
      <vt:lpstr>Watch Me Code 2 </vt:lpstr>
      <vt:lpstr>End-To-End Example:</vt:lpstr>
      <vt:lpstr>Solution</vt:lpstr>
      <vt:lpstr>Conclusion Activity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Fudge</dc:creator>
  <cp:lastModifiedBy>Michael Fudge</cp:lastModifiedBy>
  <cp:revision>87</cp:revision>
  <dcterms:created xsi:type="dcterms:W3CDTF">2016-08-29T17:53:43Z</dcterms:created>
  <dcterms:modified xsi:type="dcterms:W3CDTF">2017-04-21T16:44:21Z</dcterms:modified>
</cp:coreProperties>
</file>