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13" r:id="rId2"/>
    <p:sldId id="315" r:id="rId3"/>
    <p:sldId id="301" r:id="rId4"/>
    <p:sldId id="319" r:id="rId5"/>
    <p:sldId id="317" r:id="rId6"/>
    <p:sldId id="322" r:id="rId7"/>
    <p:sldId id="318" r:id="rId8"/>
    <p:sldId id="305" r:id="rId9"/>
    <p:sldId id="300" r:id="rId10"/>
    <p:sldId id="320" r:id="rId11"/>
    <p:sldId id="321" r:id="rId12"/>
    <p:sldId id="309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4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/Introduction_to_HTML" TargetMode="External"/><Relationship Id="rId2" Type="http://schemas.openxmlformats.org/officeDocument/2006/relationships/hyperlink" Target="https://automatetheboringstuff.com/chapter11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14: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Web Scraping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47464" y="2632719"/>
            <a:ext cx="7679258" cy="416655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Topic: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Web Scraping</a:t>
            </a:r>
            <a:endParaRPr lang="en-US" sz="3200" dirty="0"/>
          </a:p>
          <a:p>
            <a:pPr marL="0" indent="0" algn="l">
              <a:buNone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70744"/>
            <a:ext cx="10515600" cy="467635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Selenium works with the browser just like a person is manipulating it.</a:t>
            </a:r>
          </a:p>
          <a:p>
            <a:r>
              <a:rPr lang="en-US" sz="3600" dirty="0" smtClean="0"/>
              <a:t>It can click buttons and links, navigate forward and backward in the browser.</a:t>
            </a:r>
          </a:p>
          <a:p>
            <a:r>
              <a:rPr lang="en-US" sz="3600" dirty="0" smtClean="0"/>
              <a:t>Fill out forms, such and login information or perform a search on a website.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Manipulate the browser with Selenium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Using the Selenium </a:t>
            </a:r>
            <a:r>
              <a:rPr lang="en-US" sz="3600" dirty="0" err="1" smtClean="0"/>
              <a:t>Webdriver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Open google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Perform a search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Find results with bs4 and open the links in the users browser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Example: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Tweets of Twits!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Get a search term from a user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Search Twitter for the term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Scrape the results and save to a csv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In Class Coding Lab: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853968"/>
            <a:ext cx="10317570" cy="4001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The goals for this lab:</a:t>
            </a:r>
          </a:p>
          <a:p>
            <a:pPr lvl="1"/>
            <a:r>
              <a:rPr lang="en-US" sz="3200" dirty="0"/>
              <a:t>To </a:t>
            </a:r>
            <a:r>
              <a:rPr lang="en-US" sz="3200" dirty="0" err="1"/>
              <a:t>seach</a:t>
            </a:r>
            <a:r>
              <a:rPr lang="en-US" sz="3200" dirty="0"/>
              <a:t> a webpage for a term and download the results using selenium</a:t>
            </a:r>
          </a:p>
          <a:p>
            <a:pPr lvl="1"/>
            <a:r>
              <a:rPr lang="en-US" sz="3200" dirty="0"/>
              <a:t>To parse each page of results using </a:t>
            </a:r>
            <a:r>
              <a:rPr lang="en-US" sz="3200" dirty="0" err="1"/>
              <a:t>BeautifulSoup</a:t>
            </a:r>
            <a:r>
              <a:rPr lang="en-US" sz="3200" dirty="0"/>
              <a:t> and retrieve the results</a:t>
            </a:r>
          </a:p>
          <a:p>
            <a:pPr lvl="1"/>
            <a:r>
              <a:rPr lang="en-US" sz="3200" dirty="0"/>
              <a:t>To navigate to the next page(s)</a:t>
            </a:r>
          </a:p>
          <a:p>
            <a:pPr lvl="1"/>
            <a:r>
              <a:rPr lang="en-US" sz="3200" dirty="0"/>
              <a:t>rinse and repeat</a:t>
            </a:r>
          </a:p>
        </p:txBody>
      </p:sp>
      <p:sp>
        <p:nvSpPr>
          <p:cNvPr id="10" name="AutoShape 6" descr="Image result for jupyter"/>
          <p:cNvSpPr>
            <a:spLocks noChangeAspect="1" noChangeArrowheads="1"/>
          </p:cNvSpPr>
          <p:nvPr/>
        </p:nvSpPr>
        <p:spPr bwMode="auto">
          <a:xfrm>
            <a:off x="155575" y="-1423988"/>
            <a:ext cx="71151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HTML Crash Course</a:t>
            </a:r>
          </a:p>
          <a:p>
            <a:r>
              <a:rPr lang="en-US" sz="3600" dirty="0" smtClean="0"/>
              <a:t>Opening webpages with </a:t>
            </a:r>
            <a:r>
              <a:rPr lang="en-US" sz="3600" dirty="0" err="1" smtClean="0"/>
              <a:t>webbrowser</a:t>
            </a:r>
            <a:r>
              <a:rPr lang="en-US" sz="3600" dirty="0" smtClean="0"/>
              <a:t> module</a:t>
            </a:r>
          </a:p>
          <a:p>
            <a:r>
              <a:rPr lang="en-US" sz="3600" dirty="0" smtClean="0"/>
              <a:t>Using requests to retrieve the html of a webpage.</a:t>
            </a:r>
          </a:p>
          <a:p>
            <a:r>
              <a:rPr lang="en-US" sz="3600" dirty="0" smtClean="0"/>
              <a:t>Using </a:t>
            </a:r>
            <a:r>
              <a:rPr lang="en-US" sz="3600" dirty="0" err="1" smtClean="0"/>
              <a:t>BeautifulSoup</a:t>
            </a:r>
            <a:r>
              <a:rPr lang="en-US" sz="3600" dirty="0" smtClean="0"/>
              <a:t> to parse a webpage and extract data from the HTML.</a:t>
            </a:r>
          </a:p>
          <a:p>
            <a:r>
              <a:rPr lang="en-US" sz="3600" dirty="0" smtClean="0"/>
              <a:t>Use selenium to browse the web from code.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629173"/>
            <a:ext cx="4388797" cy="5547789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>
                <a:hlinkClick r:id="rId2"/>
              </a:rPr>
              <a:t>https://automatetheboringstuff.com/chapter11</a:t>
            </a:r>
            <a:r>
              <a:rPr lang="en-US" sz="2600" dirty="0" smtClean="0">
                <a:hlinkClick r:id="rId2"/>
              </a:rPr>
              <a:t>/</a:t>
            </a:r>
            <a:endParaRPr lang="en-US" sz="2600" dirty="0" smtClean="0"/>
          </a:p>
          <a:p>
            <a:pPr lvl="1"/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developer.mozilla.org/en-US/docs/Learn/HTML/Introduction_to_HTML</a:t>
            </a:r>
            <a:endParaRPr lang="en-US" sz="26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webbrowser</a:t>
            </a:r>
            <a:r>
              <a:rPr lang="en-US" sz="3600" dirty="0" smtClean="0"/>
              <a:t> module is a simple way to open the users browser and display a webpage.</a:t>
            </a:r>
          </a:p>
          <a:p>
            <a:r>
              <a:rPr lang="en-US" sz="3600" dirty="0" smtClean="0"/>
              <a:t>To display a page we use the open method:</a:t>
            </a:r>
          </a:p>
          <a:p>
            <a:pPr lvl="1"/>
            <a:r>
              <a:rPr lang="en-US" sz="3200" dirty="0" smtClean="0"/>
              <a:t>Ex: </a:t>
            </a:r>
            <a:r>
              <a:rPr lang="en-US" sz="3200" dirty="0" err="1" smtClean="0"/>
              <a:t>webbrowser.open</a:t>
            </a:r>
            <a:r>
              <a:rPr lang="en-US" sz="3200" dirty="0" smtClean="0"/>
              <a:t>(“https://ischool.syr.edu”)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Opening a webpage: </a:t>
            </a:r>
            <a:r>
              <a:rPr lang="en-US" sz="5400" dirty="0" err="1" smtClean="0">
                <a:solidFill>
                  <a:schemeClr val="accent1"/>
                </a:solidFill>
              </a:rPr>
              <a:t>webbrowser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Web browsers use </a:t>
            </a:r>
            <a:r>
              <a:rPr lang="en-US" sz="3600" dirty="0" smtClean="0">
                <a:solidFill>
                  <a:srgbClr val="FFFF00"/>
                </a:solidFill>
              </a:rPr>
              <a:t>HTML</a:t>
            </a:r>
            <a:r>
              <a:rPr lang="en-US" sz="3600" dirty="0" smtClean="0"/>
              <a:t> (</a:t>
            </a:r>
            <a:r>
              <a:rPr lang="en-US" sz="3600" dirty="0" err="1" smtClean="0"/>
              <a:t>HyperText</a:t>
            </a:r>
            <a:r>
              <a:rPr lang="en-US" sz="3600" dirty="0" smtClean="0"/>
              <a:t> Markup Language) to display webpages. </a:t>
            </a:r>
          </a:p>
          <a:p>
            <a:r>
              <a:rPr lang="en-US" sz="3600" dirty="0" smtClean="0"/>
              <a:t>Composed of </a:t>
            </a:r>
            <a:r>
              <a:rPr lang="en-US" sz="3600" dirty="0" smtClean="0">
                <a:solidFill>
                  <a:srgbClr val="FFFF00"/>
                </a:solidFill>
              </a:rPr>
              <a:t>elements</a:t>
            </a:r>
            <a:r>
              <a:rPr lang="en-US" sz="3600" dirty="0" smtClean="0"/>
              <a:t> (tags). Elements are composed of a start tag &lt;element&gt; and a closing tag &lt;/element&gt;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Ids</a:t>
            </a:r>
            <a:r>
              <a:rPr lang="en-US" sz="3600" dirty="0" smtClean="0"/>
              <a:t>: Are unique on a page. There will only be one element with the id “awesome”.</a:t>
            </a:r>
          </a:p>
          <a:p>
            <a:pPr marL="914400" lvl="2" indent="0">
              <a:buNone/>
            </a:pPr>
            <a:r>
              <a:rPr lang="en-US" sz="2800" dirty="0" smtClean="0"/>
              <a:t>&lt;element id=“awesome”&gt;&lt;/element&gt;</a:t>
            </a:r>
            <a:endParaRPr lang="en-US" sz="2800" dirty="0"/>
          </a:p>
          <a:p>
            <a:r>
              <a:rPr lang="en-US" sz="3600" dirty="0" smtClean="0">
                <a:solidFill>
                  <a:srgbClr val="FFFF00"/>
                </a:solidFill>
              </a:rPr>
              <a:t>Classes</a:t>
            </a:r>
            <a:r>
              <a:rPr lang="en-US" sz="3600" dirty="0" smtClean="0"/>
              <a:t>: Used for categorizing elements. There can be many elements with the class “not-as-cool”</a:t>
            </a:r>
          </a:p>
          <a:p>
            <a:pPr marL="914400" lvl="2" indent="0">
              <a:buNone/>
            </a:pPr>
            <a:r>
              <a:rPr lang="en-US" sz="2800" dirty="0" smtClean="0"/>
              <a:t>&lt;element class=“not-as-cool”&gt;&lt;/element&gt;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HTML – The structure of a webpage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4753382" cy="48981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navigate through HTML by using a combination of tags, ids, and classes.</a:t>
            </a:r>
          </a:p>
          <a:p>
            <a:r>
              <a:rPr lang="en-US" dirty="0" smtClean="0"/>
              <a:t>Using Selectors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en-US" dirty="0" smtClean="0"/>
          </a:p>
          <a:p>
            <a:r>
              <a:rPr lang="en-US" sz="2800" dirty="0" smtClean="0"/>
              <a:t>To find the links in th</a:t>
            </a:r>
            <a:r>
              <a:rPr lang="en-US" dirty="0" smtClean="0"/>
              <a:t>e main navigation</a:t>
            </a:r>
            <a:r>
              <a:rPr lang="en-US" sz="2800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/>
              <a:t>nav#main-nav</a:t>
            </a:r>
            <a:r>
              <a:rPr lang="en-US" dirty="0" smtClean="0"/>
              <a:t> &gt; </a:t>
            </a:r>
            <a:r>
              <a:rPr lang="en-US" dirty="0" err="1" smtClean="0"/>
              <a:t>ul</a:t>
            </a:r>
            <a:r>
              <a:rPr lang="en-US" dirty="0" smtClean="0"/>
              <a:t> &gt; li</a:t>
            </a:r>
          </a:p>
          <a:p>
            <a:r>
              <a:rPr lang="en-US" dirty="0" smtClean="0"/>
              <a:t>To get the featured image:</a:t>
            </a:r>
          </a:p>
          <a:p>
            <a:pPr marL="457200" lvl="1" indent="0">
              <a:buNone/>
            </a:pPr>
            <a:r>
              <a:rPr lang="en-US" dirty="0" err="1" smtClean="0"/>
              <a:t>div#main-content</a:t>
            </a:r>
            <a:r>
              <a:rPr lang="en-US" dirty="0" smtClean="0"/>
              <a:t> &gt; </a:t>
            </a:r>
            <a:r>
              <a:rPr lang="en-US" dirty="0" err="1" smtClean="0"/>
              <a:t>div.featured</a:t>
            </a:r>
            <a:r>
              <a:rPr lang="en-US" dirty="0" smtClean="0"/>
              <a:t>-image &gt; </a:t>
            </a:r>
            <a:r>
              <a:rPr lang="en-US" dirty="0" err="1" smtClean="0"/>
              <a:t>img</a:t>
            </a:r>
            <a:r>
              <a:rPr lang="en-US" dirty="0" smtClean="0"/>
              <a:t>[</a:t>
            </a:r>
            <a:r>
              <a:rPr lang="en-US" dirty="0" err="1" smtClean="0"/>
              <a:t>src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Navigating HTML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577" y="449307"/>
            <a:ext cx="6068757" cy="61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9946804" cy="4348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/>
              <a:t>html = “””</a:t>
            </a:r>
          </a:p>
          <a:p>
            <a:pPr marL="0" indent="0">
              <a:buNone/>
            </a:pPr>
            <a:r>
              <a:rPr lang="en-US" sz="4000" dirty="0"/>
              <a:t>&lt;body&gt;</a:t>
            </a:r>
          </a:p>
          <a:p>
            <a:pPr marL="0" indent="0">
              <a:buNone/>
            </a:pPr>
            <a:r>
              <a:rPr lang="en-US" sz="4000" dirty="0"/>
              <a:t>&lt;div class=“content”&gt;&lt;h1&gt;Beautiful Soup&lt;/h1&gt;&lt;/div&gt;</a:t>
            </a:r>
          </a:p>
          <a:p>
            <a:pPr marL="0" indent="0">
              <a:buNone/>
            </a:pPr>
            <a:r>
              <a:rPr lang="en-US" sz="4000" dirty="0"/>
              <a:t>&lt;/body&gt;</a:t>
            </a:r>
          </a:p>
          <a:p>
            <a:pPr marL="0" indent="0">
              <a:buNone/>
            </a:pPr>
            <a:r>
              <a:rPr lang="en-US" sz="4000" dirty="0"/>
              <a:t>”””</a:t>
            </a:r>
          </a:p>
          <a:p>
            <a:pPr marL="0" indent="0">
              <a:buNone/>
            </a:pPr>
            <a:r>
              <a:rPr lang="en-US" sz="5200" dirty="0"/>
              <a:t>p = </a:t>
            </a:r>
            <a:r>
              <a:rPr lang="en-US" sz="5200" dirty="0" err="1"/>
              <a:t>BeautifulSoup</a:t>
            </a:r>
            <a:r>
              <a:rPr lang="en-US" sz="5200" dirty="0"/>
              <a:t>(html, “</a:t>
            </a:r>
            <a:r>
              <a:rPr lang="en-US" sz="5200" dirty="0" err="1"/>
              <a:t>lxml</a:t>
            </a:r>
            <a:r>
              <a:rPr lang="en-US" sz="5200" dirty="0"/>
              <a:t>”).select(“body &gt; </a:t>
            </a:r>
            <a:r>
              <a:rPr lang="en-US" sz="5200" dirty="0" err="1"/>
              <a:t>div.content</a:t>
            </a:r>
            <a:r>
              <a:rPr lang="en-US" sz="5200" dirty="0"/>
              <a:t> &gt; h1”)[0].text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</a:t>
            </a:r>
            <a:r>
              <a:rPr lang="en-US" sz="5400" dirty="0">
                <a:solidFill>
                  <a:schemeClr val="accent2"/>
                </a:solidFill>
              </a:rPr>
              <a:t>What </a:t>
            </a:r>
            <a:r>
              <a:rPr lang="en-US" sz="5400" dirty="0" smtClean="0">
                <a:solidFill>
                  <a:schemeClr val="accent2"/>
                </a:solidFill>
              </a:rPr>
              <a:t>is </a:t>
            </a:r>
            <a:r>
              <a:rPr lang="en-US" sz="5400" dirty="0">
                <a:solidFill>
                  <a:schemeClr val="accent2"/>
                </a:solidFill>
              </a:rPr>
              <a:t>p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Most modern web browsers have developer tools:</a:t>
            </a:r>
          </a:p>
          <a:p>
            <a:pPr lvl="1"/>
            <a:r>
              <a:rPr lang="en-US" sz="2800" dirty="0" smtClean="0"/>
              <a:t>Recommended Browsers:</a:t>
            </a:r>
          </a:p>
          <a:p>
            <a:pPr lvl="2"/>
            <a:r>
              <a:rPr lang="en-US" sz="2400" dirty="0" smtClean="0"/>
              <a:t>Google Chrome (F12) – Menu &gt; More Tools &gt; Developer Tools</a:t>
            </a:r>
          </a:p>
          <a:p>
            <a:pPr lvl="2"/>
            <a:r>
              <a:rPr lang="en-US" sz="2400" dirty="0" smtClean="0"/>
              <a:t>Mozilla Firefox (F12) – Menu &gt; Developer &gt; Toggle Tools</a:t>
            </a:r>
          </a:p>
          <a:p>
            <a:pPr lvl="1"/>
            <a:r>
              <a:rPr lang="en-US" sz="2800" dirty="0" smtClean="0"/>
              <a:t>Others</a:t>
            </a:r>
          </a:p>
          <a:p>
            <a:pPr lvl="2"/>
            <a:r>
              <a:rPr lang="en-US" sz="2400" dirty="0" smtClean="0"/>
              <a:t>Internet Explorer (F12) – Gear icon &gt; Developer Tools</a:t>
            </a:r>
          </a:p>
          <a:p>
            <a:pPr lvl="2"/>
            <a:r>
              <a:rPr lang="en-US" sz="2400" dirty="0" smtClean="0"/>
              <a:t>Safari – Don’t use (Sorry mac people)</a:t>
            </a:r>
          </a:p>
          <a:p>
            <a:pPr lvl="2"/>
            <a:endParaRPr lang="en-US" sz="2400" dirty="0"/>
          </a:p>
          <a:p>
            <a:r>
              <a:rPr lang="en-US" sz="3200" dirty="0" smtClean="0"/>
              <a:t>When looking at a page make sure you DISABLE JAVASCRIPT!</a:t>
            </a:r>
          </a:p>
          <a:p>
            <a:pPr lvl="1"/>
            <a:r>
              <a:rPr lang="en-US" sz="2800" dirty="0" smtClean="0"/>
              <a:t>JavaScript is what makes the web dynamic, it is executed in the browser but not when you request the webpage from code.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Browser developer tools: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Using the requests and BeautifulSoup4 modules.</a:t>
            </a:r>
          </a:p>
          <a:p>
            <a:r>
              <a:rPr lang="en-US" sz="3600" dirty="0" smtClean="0"/>
              <a:t>See how to </a:t>
            </a:r>
            <a:r>
              <a:rPr lang="en-US" sz="3600" dirty="0" smtClean="0"/>
              <a:t>use </a:t>
            </a:r>
            <a:r>
              <a:rPr lang="en-US" sz="3600" dirty="0" smtClean="0"/>
              <a:t>developer tools </a:t>
            </a:r>
          </a:p>
          <a:p>
            <a:r>
              <a:rPr lang="en-US" sz="3600" dirty="0" smtClean="0"/>
              <a:t>Download the HTML of a webpage using requests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Parse HTML with BeautifulSoup4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Extract HTML data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 smtClean="0"/>
              <a:t>How to we get the rows in the table: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div#main-content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>
                <a:solidFill>
                  <a:srgbClr val="92D050"/>
                </a:solidFill>
                <a:latin typeface="Consolas" panose="020B0609020204030204" pitchFamily="49" charset="0"/>
              </a:rPr>
              <a:t>t</a:t>
            </a: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able &gt; </a:t>
            </a:r>
            <a:r>
              <a:rPr lang="en-US" sz="4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tbody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table td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table </a:t>
            </a:r>
            <a:r>
              <a:rPr lang="en-US" sz="4000" dirty="0" err="1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438" y="1615769"/>
            <a:ext cx="4278737" cy="50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2199</TotalTime>
  <Words>595</Words>
  <Application>Microsoft Office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Office Theme</vt:lpstr>
      <vt:lpstr>Lesson 14:  Web Scraping</vt:lpstr>
      <vt:lpstr>Agenda</vt:lpstr>
      <vt:lpstr>Opening a webpage: webbrowser</vt:lpstr>
      <vt:lpstr>HTML – The structure of a webpage</vt:lpstr>
      <vt:lpstr>Navigating HTML</vt:lpstr>
      <vt:lpstr>Check Yourself: What is p</vt:lpstr>
      <vt:lpstr>Browser developer tools:</vt:lpstr>
      <vt:lpstr>Watch Me Code </vt:lpstr>
      <vt:lpstr>Connect Activity</vt:lpstr>
      <vt:lpstr>Manipulate the browser with Selenium</vt:lpstr>
      <vt:lpstr>Watch Me Code </vt:lpstr>
      <vt:lpstr>End-To-End Example:</vt:lpstr>
      <vt:lpstr>In Class Coding Lab: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Nick Lyga</cp:lastModifiedBy>
  <cp:revision>82</cp:revision>
  <dcterms:created xsi:type="dcterms:W3CDTF">2016-08-29T17:53:43Z</dcterms:created>
  <dcterms:modified xsi:type="dcterms:W3CDTF">2017-01-05T03:07:32Z</dcterms:modified>
</cp:coreProperties>
</file>