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314" r:id="rId2"/>
    <p:sldId id="298" r:id="rId3"/>
    <p:sldId id="313" r:id="rId4"/>
    <p:sldId id="377" r:id="rId5"/>
    <p:sldId id="378" r:id="rId6"/>
    <p:sldId id="376" r:id="rId7"/>
    <p:sldId id="343" r:id="rId8"/>
    <p:sldId id="344" r:id="rId9"/>
    <p:sldId id="345" r:id="rId10"/>
    <p:sldId id="348" r:id="rId11"/>
    <p:sldId id="349" r:id="rId12"/>
    <p:sldId id="350" r:id="rId13"/>
    <p:sldId id="352" r:id="rId14"/>
    <p:sldId id="379" r:id="rId15"/>
    <p:sldId id="322" r:id="rId16"/>
    <p:sldId id="367" r:id="rId17"/>
    <p:sldId id="373" r:id="rId18"/>
    <p:sldId id="351" r:id="rId19"/>
    <p:sldId id="355" r:id="rId20"/>
    <p:sldId id="354" r:id="rId21"/>
    <p:sldId id="358" r:id="rId22"/>
    <p:sldId id="356" r:id="rId23"/>
    <p:sldId id="360" r:id="rId24"/>
    <p:sldId id="361" r:id="rId25"/>
    <p:sldId id="362" r:id="rId26"/>
    <p:sldId id="359" r:id="rId27"/>
    <p:sldId id="363" r:id="rId28"/>
    <p:sldId id="364" r:id="rId29"/>
    <p:sldId id="324" r:id="rId30"/>
    <p:sldId id="380" r:id="rId31"/>
    <p:sldId id="370" r:id="rId32"/>
    <p:sldId id="381" r:id="rId33"/>
    <p:sldId id="337" r:id="rId34"/>
    <p:sldId id="325" r:id="rId35"/>
    <p:sldId id="327" r:id="rId36"/>
    <p:sldId id="329" r:id="rId37"/>
    <p:sldId id="335" r:id="rId38"/>
    <p:sldId id="382" r:id="rId39"/>
    <p:sldId id="383" r:id="rId40"/>
    <p:sldId id="384" r:id="rId41"/>
    <p:sldId id="385" r:id="rId42"/>
    <p:sldId id="386" r:id="rId43"/>
    <p:sldId id="387" r:id="rId44"/>
    <p:sldId id="388" r:id="rId45"/>
    <p:sldId id="389" r:id="rId46"/>
    <p:sldId id="390" r:id="rId47"/>
    <p:sldId id="391" r:id="rId48"/>
    <p:sldId id="392" r:id="rId49"/>
    <p:sldId id="393" r:id="rId50"/>
    <p:sldId id="394" r:id="rId51"/>
    <p:sldId id="395" r:id="rId52"/>
    <p:sldId id="396" r:id="rId53"/>
    <p:sldId id="397" r:id="rId54"/>
    <p:sldId id="398" r:id="rId55"/>
    <p:sldId id="399" r:id="rId56"/>
    <p:sldId id="336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6F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530" autoAdjust="0"/>
  </p:normalViewPr>
  <p:slideViewPr>
    <p:cSldViewPr snapToGrid="0">
      <p:cViewPr varScale="1">
        <p:scale>
          <a:sx n="97" d="100"/>
          <a:sy n="97" d="100"/>
        </p:scale>
        <p:origin x="10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C3C48-EC6B-46B4-B971-882E8F77D68D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49766-D8F7-40E2-B91C-29C12660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4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6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0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4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9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0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2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0100-AA8B-4468-9FD2-4271F6346A92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6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fBWk4nw440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ist256.syr.edu/syllabus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ist256.syr.edu/syllabus/#textbook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XSs4yC1TJg0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ist256.syr.edu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http://chart.apis.google.com/chart?cht=qr&amp;chs=200x200&amp;chl=http%3A//ist256.participoll.com/&amp;chld=H|0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ist256.syr.edu/setup/overview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4NmcFGngyh0" TargetMode="External"/><Relationship Id="rId2" Type="http://schemas.openxmlformats.org/officeDocument/2006/relationships/hyperlink" Target="https://youtu.be/Ze9EmjjHoxU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IST256 : Applications Programming for Information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240" y="4632327"/>
            <a:ext cx="5252288" cy="199461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Fall 2018</a:t>
            </a:r>
          </a:p>
          <a:p>
            <a:pPr algn="l"/>
            <a:r>
              <a:rPr lang="en-US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Mondays 9:30am -10:50am</a:t>
            </a:r>
            <a:br>
              <a:rPr lang="en-US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Prof. Michael Fudge</a:t>
            </a:r>
          </a:p>
          <a:p>
            <a:pPr algn="l"/>
            <a:r>
              <a:rPr lang="en-US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Course Introduction</a:t>
            </a:r>
          </a:p>
          <a:p>
            <a:pPr algn="l"/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059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To read, write and discuss code and documentation with confidence.</a:t>
            </a:r>
          </a:p>
        </p:txBody>
      </p:sp>
      <p:pic>
        <p:nvPicPr>
          <p:cNvPr id="4098" name="Picture 2" descr="I deal with the customers so the engineers don't have to I'm a people person dammit! - I deal with the customers so the engineers don't have to I'm a people person dammit!  Tom Office Spa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057" y="1690688"/>
            <a:ext cx="4649278" cy="495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684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To code in teams, collaborate with others and manage your source code.</a:t>
            </a:r>
          </a:p>
        </p:txBody>
      </p:sp>
      <p:pic>
        <p:nvPicPr>
          <p:cNvPr id="5122" name="Picture 2" descr="Developer vs  Tester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9987" y="2234406"/>
            <a:ext cx="4772025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704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algn="ctr"/>
            <a:r>
              <a:rPr lang="en-US" dirty="0">
                <a:solidFill>
                  <a:srgbClr val="FFFF00"/>
                </a:solidFill>
              </a:rPr>
              <a:t>The skills necessary to acquire new programming knowledge independently.</a:t>
            </a:r>
          </a:p>
        </p:txBody>
      </p:sp>
      <p:pic>
        <p:nvPicPr>
          <p:cNvPr id="6146" name="Picture 2" descr="Image result for programmer mem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647" y="1942546"/>
            <a:ext cx="6274099" cy="468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328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Why Learn To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“</a:t>
            </a:r>
            <a:r>
              <a:rPr lang="en-US" sz="3200" dirty="0" err="1">
                <a:hlinkClick r:id="rId2"/>
              </a:rPr>
              <a:t>TEDxSMU</a:t>
            </a:r>
            <a:r>
              <a:rPr lang="en-US" sz="3200" dirty="0">
                <a:hlinkClick r:id="rId2"/>
              </a:rPr>
              <a:t>: You Should Learn to Program”, by Christian </a:t>
            </a:r>
            <a:r>
              <a:rPr lang="en-US" sz="3200" dirty="0" err="1">
                <a:hlinkClick r:id="rId2"/>
              </a:rPr>
              <a:t>Genco</a:t>
            </a:r>
            <a:endParaRPr lang="en-US" sz="3200" dirty="0">
              <a:hlinkClick r:id="rId2"/>
            </a:endParaRPr>
          </a:p>
          <a:p>
            <a:r>
              <a:rPr lang="en-US" sz="3200" dirty="0">
                <a:hlinkClick r:id="rId2"/>
              </a:rPr>
              <a:t>https://www.youtube.com/watch?v=xfBWk4nw440</a:t>
            </a:r>
            <a:r>
              <a:rPr lang="en-US" sz="3200" dirty="0"/>
              <a:t>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62666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Programming: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Is</a:t>
            </a:r>
          </a:p>
          <a:p>
            <a:pPr lvl="1"/>
            <a:r>
              <a:rPr lang="en-US" sz="3600" dirty="0"/>
              <a:t>Difficult</a:t>
            </a:r>
          </a:p>
          <a:p>
            <a:pPr lvl="1"/>
            <a:r>
              <a:rPr lang="en-US" sz="3600" dirty="0"/>
              <a:t>Time Consuming</a:t>
            </a:r>
          </a:p>
          <a:p>
            <a:pPr lvl="1"/>
            <a:r>
              <a:rPr lang="en-US" sz="3600" dirty="0"/>
              <a:t>Frustrating</a:t>
            </a:r>
          </a:p>
          <a:p>
            <a:pPr lvl="1"/>
            <a:r>
              <a:rPr lang="en-US" sz="3600" dirty="0"/>
              <a:t>Rewarding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Requires:</a:t>
            </a:r>
          </a:p>
          <a:p>
            <a:pPr lvl="1"/>
            <a:r>
              <a:rPr lang="en-US" sz="3600" dirty="0"/>
              <a:t>Practice (lots of it)</a:t>
            </a:r>
          </a:p>
          <a:p>
            <a:pPr lvl="1"/>
            <a:r>
              <a:rPr lang="en-US" sz="3600" dirty="0"/>
              <a:t>Precision </a:t>
            </a:r>
          </a:p>
          <a:p>
            <a:pPr lvl="1"/>
            <a:r>
              <a:rPr lang="en-US" sz="3600" dirty="0"/>
              <a:t>Patience</a:t>
            </a:r>
          </a:p>
          <a:p>
            <a:pPr lvl="1"/>
            <a:r>
              <a:rPr lang="en-US" sz="3600" dirty="0"/>
              <a:t>Persistence</a:t>
            </a:r>
          </a:p>
          <a:p>
            <a:pPr lvl="1"/>
            <a:endParaRPr 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838200" y="5503333"/>
            <a:ext cx="9956800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The Key to success is Practice</a:t>
            </a:r>
          </a:p>
        </p:txBody>
      </p:sp>
    </p:spTree>
    <p:extLst>
      <p:ext uri="{BB962C8B-B14F-4D97-AF65-F5344CB8AC3E}">
        <p14:creationId xmlns:p14="http://schemas.microsoft.com/office/powerpoint/2010/main" val="2398650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Let's Go Over The Syllabus!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http://ist256.syr.edu/syllabus/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2915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Textbooks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3 Required.</a:t>
            </a:r>
            <a:r>
              <a:rPr lang="en-US" sz="3600" dirty="0"/>
              <a:t> </a:t>
            </a:r>
          </a:p>
          <a:p>
            <a:r>
              <a:rPr lang="en-US" sz="4000" dirty="0"/>
              <a:t>One is not Free… It's $48</a:t>
            </a:r>
          </a:p>
          <a:p>
            <a:r>
              <a:rPr lang="en-US" sz="4000" dirty="0">
                <a:hlinkClick r:id="rId2"/>
              </a:rPr>
              <a:t>http://ist256.syr.edu/syllabus/#textbooks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6425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This Class Is BYOD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6175075" cy="4351338"/>
          </a:xfrm>
        </p:spPr>
        <p:txBody>
          <a:bodyPr>
            <a:normAutofit/>
          </a:bodyPr>
          <a:lstStyle/>
          <a:p>
            <a:r>
              <a:rPr lang="en-US" sz="3600" dirty="0"/>
              <a:t>You will need your Laptop for every class (Both lecture and Recitation).</a:t>
            </a:r>
          </a:p>
          <a:p>
            <a:r>
              <a:rPr lang="en-US" sz="3600" dirty="0"/>
              <a:t>During lecture</a:t>
            </a:r>
          </a:p>
          <a:p>
            <a:pPr lvl="1"/>
            <a:r>
              <a:rPr lang="en-US" sz="3200" dirty="0"/>
              <a:t>To Participate in Class (answer and ask questions)</a:t>
            </a:r>
          </a:p>
          <a:p>
            <a:r>
              <a:rPr lang="en-US" sz="3600" dirty="0"/>
              <a:t>During Recitation</a:t>
            </a:r>
          </a:p>
          <a:p>
            <a:pPr lvl="1"/>
            <a:r>
              <a:rPr lang="en-US" sz="3200" dirty="0"/>
              <a:t>To Write Code, of course!</a:t>
            </a:r>
          </a:p>
        </p:txBody>
      </p:sp>
      <p:pic>
        <p:nvPicPr>
          <p:cNvPr id="1026" name="Picture 2" descr="Dell Inspiron 14 i3452-0200BLK Laptop [Intel Celeron Processor, 2GB RAM, 32GB eMMC Hard Drive, Windows 10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843" y="732919"/>
            <a:ext cx="2769079" cy="276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ple MacBook MC516LL/A 13.3&quot; Laptop (White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881" y="2544228"/>
            <a:ext cx="2453916" cy="224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pho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155" y="4559066"/>
            <a:ext cx="1302289" cy="127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334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Methods of Evaluation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258" y="2758108"/>
            <a:ext cx="6325483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10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Exams (E1, E2, E3)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2908"/>
          </a:xfrm>
        </p:spPr>
        <p:txBody>
          <a:bodyPr>
            <a:noAutofit/>
          </a:bodyPr>
          <a:lstStyle/>
          <a:p>
            <a:r>
              <a:rPr lang="en-US" sz="3200" dirty="0"/>
              <a:t>Three exams in the course. Your best two exam scores count towards your final grade.</a:t>
            </a:r>
          </a:p>
          <a:p>
            <a:r>
              <a:rPr lang="en-US" sz="3200" dirty="0"/>
              <a:t>Exams are delivered in class on the dates posted on the syllabus and class schedule. </a:t>
            </a:r>
          </a:p>
          <a:p>
            <a:r>
              <a:rPr lang="en-US" sz="3200" dirty="0"/>
              <a:t>Exams are 30 minutes in length, at the beginning of class recitation.</a:t>
            </a:r>
          </a:p>
          <a:p>
            <a:r>
              <a:rPr lang="en-US" sz="3200" dirty="0"/>
              <a:t>There are no re-issues or make-ups.</a:t>
            </a:r>
          </a:p>
          <a:p>
            <a:r>
              <a:rPr lang="en-US" sz="3200" dirty="0"/>
              <a:t>Exams are issues on paper as multiple choice questions.  Scan-</a:t>
            </a:r>
            <a:r>
              <a:rPr lang="en-US" sz="3200" dirty="0" err="1"/>
              <a:t>tron</a:t>
            </a:r>
            <a:r>
              <a:rPr lang="en-US" sz="3200" dirty="0"/>
              <a:t> forms.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4280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accent4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  <a:p>
            <a:r>
              <a:rPr lang="en-US" sz="3600" dirty="0"/>
              <a:t>How this course is organized?</a:t>
            </a:r>
          </a:p>
          <a:p>
            <a:r>
              <a:rPr lang="en-US" sz="3600" dirty="0"/>
              <a:t>Goals of This Course</a:t>
            </a:r>
          </a:p>
          <a:p>
            <a:r>
              <a:rPr lang="en-US" sz="3600" dirty="0"/>
              <a:t>Let's Go Over The Syllabus</a:t>
            </a:r>
          </a:p>
          <a:p>
            <a:r>
              <a:rPr lang="en-US" sz="3600" dirty="0"/>
              <a:t>How IST256 Works</a:t>
            </a:r>
          </a:p>
          <a:p>
            <a:r>
              <a:rPr lang="en-US" sz="3600" dirty="0"/>
              <a:t>Next Class</a:t>
            </a:r>
          </a:p>
        </p:txBody>
      </p:sp>
    </p:spTree>
    <p:extLst>
      <p:ext uri="{BB962C8B-B14F-4D97-AF65-F5344CB8AC3E}">
        <p14:creationId xmlns:p14="http://schemas.microsoft.com/office/powerpoint/2010/main" val="1456405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Project (PRJ)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Your chance to show us what you've learned. </a:t>
            </a:r>
          </a:p>
          <a:p>
            <a:r>
              <a:rPr lang="en-US" sz="3200" dirty="0"/>
              <a:t>Do whatever you like, but run your idea by your instructors first. </a:t>
            </a:r>
          </a:p>
          <a:p>
            <a:r>
              <a:rPr lang="en-US" sz="3200" dirty="0"/>
              <a:t>Showcase it on Demo Day (posted on Syllabus).</a:t>
            </a:r>
          </a:p>
          <a:p>
            <a:r>
              <a:rPr lang="en-US" sz="3200" dirty="0"/>
              <a:t>You are expected to work in groups of 2-3 people. Each person on the team should contribute equally.</a:t>
            </a:r>
          </a:p>
          <a:p>
            <a:r>
              <a:rPr lang="en-US" sz="3200" dirty="0"/>
              <a:t>Create something useful.  Think big and follow your passion.</a:t>
            </a:r>
          </a:p>
          <a:p>
            <a:r>
              <a:rPr lang="en-US" sz="3200" dirty="0"/>
              <a:t>Details on Syllabus and Website! </a:t>
            </a:r>
          </a:p>
        </p:txBody>
      </p:sp>
    </p:spTree>
    <p:extLst>
      <p:ext uri="{BB962C8B-B14F-4D97-AF65-F5344CB8AC3E}">
        <p14:creationId xmlns:p14="http://schemas.microsoft.com/office/powerpoint/2010/main" val="2632983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Demo Day!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hlinkClick r:id="rId2"/>
              </a:rPr>
              <a:t>https://youtu.be/XSs4yC1TJg0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0009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Diagnostic Quizzes (Q01 – Q13)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1481" y="1595335"/>
            <a:ext cx="10692319" cy="4581627"/>
          </a:xfrm>
        </p:spPr>
        <p:txBody>
          <a:bodyPr>
            <a:noAutofit/>
          </a:bodyPr>
          <a:lstStyle/>
          <a:p>
            <a:r>
              <a:rPr lang="en-US" sz="3200" dirty="0"/>
              <a:t>Designed to ensure you are keeping pace with your studies.</a:t>
            </a:r>
          </a:p>
          <a:p>
            <a:r>
              <a:rPr lang="en-US" sz="3200" dirty="0"/>
              <a:t>Issued weekly online in Blackboard. Work alone.</a:t>
            </a:r>
          </a:p>
          <a:p>
            <a:r>
              <a:rPr lang="en-US" sz="3200" dirty="0"/>
              <a:t>You are issued a subset of questions from a pool of question in the lesson.</a:t>
            </a:r>
          </a:p>
          <a:p>
            <a:r>
              <a:rPr lang="en-US" sz="3200" dirty="0"/>
              <a:t>You must complete before Wednesday.</a:t>
            </a:r>
          </a:p>
          <a:p>
            <a:r>
              <a:rPr lang="en-US" sz="3200" dirty="0"/>
              <a:t>5 points each. 2 Attempts, best attempt counts.</a:t>
            </a:r>
          </a:p>
          <a:p>
            <a:r>
              <a:rPr lang="en-US" sz="3200" dirty="0"/>
              <a:t>Each attempt could have different questions.</a:t>
            </a:r>
          </a:p>
          <a:p>
            <a:r>
              <a:rPr lang="en-US" sz="3200" dirty="0"/>
              <a:t>You are given one “Free Pass” – Lowest score dropped.</a:t>
            </a:r>
          </a:p>
        </p:txBody>
      </p:sp>
    </p:spTree>
    <p:extLst>
      <p:ext uri="{BB962C8B-B14F-4D97-AF65-F5344CB8AC3E}">
        <p14:creationId xmlns:p14="http://schemas.microsoft.com/office/powerpoint/2010/main" val="3613325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Class Coding Labs (L01 – L13)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6928" y="1690688"/>
            <a:ext cx="11147898" cy="4486275"/>
          </a:xfrm>
        </p:spPr>
        <p:txBody>
          <a:bodyPr>
            <a:noAutofit/>
          </a:bodyPr>
          <a:lstStyle/>
          <a:p>
            <a:r>
              <a:rPr lang="en-US" sz="3200" dirty="0"/>
              <a:t>Labs are your first opportunity to apply the programming concepts we’ve learned. </a:t>
            </a:r>
          </a:p>
          <a:p>
            <a:r>
              <a:rPr lang="en-US" sz="3200" dirty="0"/>
              <a:t>Labs walk you through the process, step by step.</a:t>
            </a:r>
          </a:p>
          <a:p>
            <a:r>
              <a:rPr lang="en-US" sz="3200" dirty="0"/>
              <a:t>Complete between lecture and recitation, commit lab to Github BEFORE recitation.</a:t>
            </a:r>
          </a:p>
          <a:p>
            <a:r>
              <a:rPr lang="en-US" sz="3200" dirty="0"/>
              <a:t>Ask questions at the beginning of recitation</a:t>
            </a:r>
          </a:p>
          <a:p>
            <a:r>
              <a:rPr lang="en-US" sz="3200" dirty="0"/>
              <a:t>5 points for a completed lab, no Partial credit.</a:t>
            </a:r>
          </a:p>
          <a:p>
            <a:r>
              <a:rPr lang="en-US" sz="3200" dirty="0"/>
              <a:t>You are given one “Free Pass”, meaning you have one incomplete lab without penalty.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994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Homework (H01- H13)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4749" y="1825625"/>
            <a:ext cx="11206263" cy="4351338"/>
          </a:xfrm>
        </p:spPr>
        <p:txBody>
          <a:bodyPr>
            <a:noAutofit/>
          </a:bodyPr>
          <a:lstStyle/>
          <a:p>
            <a:r>
              <a:rPr lang="en-US" sz="3200" dirty="0"/>
              <a:t>Weekly homework. Due at end of lesson week.</a:t>
            </a:r>
          </a:p>
          <a:p>
            <a:r>
              <a:rPr lang="en-US" sz="3200" dirty="0"/>
              <a:t>Must commit your code to GitHub before class on due date.</a:t>
            </a:r>
          </a:p>
          <a:p>
            <a:r>
              <a:rPr lang="en-US" sz="3200" dirty="0"/>
              <a:t>A evaluator will check ONE of your assigned homework at random in the beginning of class.</a:t>
            </a:r>
          </a:p>
          <a:p>
            <a:r>
              <a:rPr lang="en-US" sz="3200" dirty="0"/>
              <a:t>You will know your evaluation at the time your homework is checked, pending verification of what on GitHub. </a:t>
            </a:r>
          </a:p>
          <a:p>
            <a:r>
              <a:rPr lang="en-US" sz="3200" dirty="0"/>
              <a:t>You are given one “Free Pass”, meaning your lowest homework score is dropped.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0988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8485" y="365125"/>
            <a:ext cx="10585315" cy="224188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Grading </a:t>
            </a:r>
            <a:br>
              <a:rPr lang="en-US" sz="5400" dirty="0">
                <a:solidFill>
                  <a:srgbClr val="00B0F0"/>
                </a:solidFill>
              </a:rPr>
            </a:br>
            <a:r>
              <a:rPr lang="en-US" sz="5400" dirty="0">
                <a:solidFill>
                  <a:srgbClr val="00B0F0"/>
                </a:solidFill>
              </a:rPr>
              <a:t>Scale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8536" y="365124"/>
            <a:ext cx="7636213" cy="631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12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Class Participation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5021" y="1825625"/>
            <a:ext cx="10818779" cy="4672452"/>
          </a:xfrm>
        </p:spPr>
        <p:txBody>
          <a:bodyPr>
            <a:noAutofit/>
          </a:bodyPr>
          <a:lstStyle/>
          <a:p>
            <a:r>
              <a:rPr lang="en-US" sz="3200" dirty="0"/>
              <a:t>Attendance will be taken in every class.</a:t>
            </a:r>
          </a:p>
          <a:p>
            <a:r>
              <a:rPr lang="en-US" sz="3200" dirty="0"/>
              <a:t>You will be expected to participate in lectures and recitations.</a:t>
            </a:r>
          </a:p>
          <a:p>
            <a:r>
              <a:rPr lang="en-US" sz="3200" dirty="0"/>
              <a:t>In lectures you should ask questions and answer polls.</a:t>
            </a:r>
          </a:p>
          <a:p>
            <a:r>
              <a:rPr lang="en-US" sz="3200" dirty="0"/>
              <a:t>Attendance does not imply participation,</a:t>
            </a:r>
            <a:br>
              <a:rPr lang="en-US" sz="3200" dirty="0"/>
            </a:br>
            <a:r>
              <a:rPr lang="en-US" sz="3200" dirty="0"/>
              <a:t>but participation implies attendance!</a:t>
            </a:r>
          </a:p>
          <a:p>
            <a:r>
              <a:rPr lang="en-US" sz="3200" dirty="0"/>
              <a:t>If you cannot attend class </a:t>
            </a:r>
            <a:r>
              <a:rPr lang="en-US" sz="3200" i="1" dirty="0"/>
              <a:t>for any reason</a:t>
            </a:r>
            <a:r>
              <a:rPr lang="en-US" sz="3200" dirty="0"/>
              <a:t> you will not receive credit for participation.</a:t>
            </a:r>
          </a:p>
          <a:p>
            <a:r>
              <a:rPr lang="en-US" sz="3200" dirty="0"/>
              <a:t>Participation factors into your grade at the instructor’s discretion.</a:t>
            </a:r>
          </a:p>
        </p:txBody>
      </p:sp>
    </p:spTree>
    <p:extLst>
      <p:ext uri="{BB962C8B-B14F-4D97-AF65-F5344CB8AC3E}">
        <p14:creationId xmlns:p14="http://schemas.microsoft.com/office/powerpoint/2010/main" val="3304550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The 5 "No's"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4749" y="1802921"/>
            <a:ext cx="11206263" cy="437404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i="1" dirty="0"/>
              <a:t>No excused absences.</a:t>
            </a:r>
            <a:r>
              <a:rPr lang="en-US" sz="40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i="1" dirty="0"/>
              <a:t>No late work.</a:t>
            </a:r>
            <a:r>
              <a:rPr lang="en-US" sz="40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i="1" dirty="0"/>
              <a:t>No make-up exams.</a:t>
            </a:r>
            <a:r>
              <a:rPr lang="en-US" sz="40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i="1" dirty="0"/>
              <a:t>No extra credit.</a:t>
            </a:r>
            <a:r>
              <a:rPr lang="en-US" sz="40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i="1" dirty="0"/>
              <a:t>No rounding up final grades.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3464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Honor Code &amp; Academic Integrity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4749" y="1802920"/>
            <a:ext cx="11206263" cy="4589253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/>
              <a:t>My work is my own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I will not share answers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I will not misrepresent my ability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I will give credit &amp; attribute sources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I accept the consequences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b="1" dirty="0"/>
              <a:t>When in doubt. Ask!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17624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How IST256 Works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090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/>
              <a:t>How is this </a:t>
            </a:r>
            <a:r>
              <a:rPr lang="en-US"/>
              <a:t>course organized?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911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Resources we will use in this course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Course Website: </a:t>
            </a:r>
            <a:r>
              <a:rPr lang="en-US" sz="3200" dirty="0">
                <a:hlinkClick r:id="rId2"/>
              </a:rPr>
              <a:t>http://ist256.syr.edu</a:t>
            </a:r>
            <a:r>
              <a:rPr lang="en-US" sz="3200" dirty="0"/>
              <a:t> </a:t>
            </a:r>
          </a:p>
          <a:p>
            <a:pPr lvl="1"/>
            <a:r>
              <a:rPr lang="en-US" dirty="0"/>
              <a:t>All Content is on the website. Links to the other resources we will use such as gitter.im, Blackboard, and YouTube!</a:t>
            </a:r>
          </a:p>
          <a:p>
            <a:pPr lvl="1"/>
            <a:r>
              <a:rPr lang="en-US" dirty="0"/>
              <a:t>Content is searchable.</a:t>
            </a:r>
          </a:p>
          <a:p>
            <a:r>
              <a:rPr lang="en-US" dirty="0"/>
              <a:t>GitHub Classroom</a:t>
            </a:r>
          </a:p>
          <a:p>
            <a:pPr lvl="1"/>
            <a:r>
              <a:rPr lang="en-US" dirty="0"/>
              <a:t>For accessing code, turning in your work and getting feedback from your prof.</a:t>
            </a:r>
          </a:p>
          <a:p>
            <a:pPr lvl="1"/>
            <a:r>
              <a:rPr lang="en-US" dirty="0"/>
              <a:t>We will learn to code using the tools of real coders.</a:t>
            </a:r>
          </a:p>
          <a:p>
            <a:r>
              <a:rPr lang="en-US" dirty="0"/>
              <a:t>Blackboard</a:t>
            </a:r>
          </a:p>
          <a:p>
            <a:pPr lvl="1"/>
            <a:r>
              <a:rPr lang="en-US" dirty="0"/>
              <a:t>For taking the diagnostic quizzes; grades posted here.</a:t>
            </a:r>
          </a:p>
        </p:txBody>
      </p:sp>
    </p:spTree>
    <p:extLst>
      <p:ext uri="{BB962C8B-B14F-4D97-AF65-F5344CB8AC3E}">
        <p14:creationId xmlns:p14="http://schemas.microsoft.com/office/powerpoint/2010/main" val="879872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How do I ask you questions?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Lecture you will be required to sign-in with your </a:t>
            </a:r>
            <a:r>
              <a:rPr lang="en-US" sz="3200" dirty="0" err="1"/>
              <a:t>NetID</a:t>
            </a:r>
            <a:r>
              <a:rPr lang="en-US" sz="3200" dirty="0"/>
              <a:t>.</a:t>
            </a:r>
          </a:p>
          <a:p>
            <a:r>
              <a:rPr lang="en-US" sz="3200" dirty="0"/>
              <a:t>During lecture, I ask questions and provide a link where you can answer.</a:t>
            </a:r>
          </a:p>
          <a:p>
            <a:r>
              <a:rPr lang="en-US" sz="3200" dirty="0"/>
              <a:t>I use your responses to guide lecture. </a:t>
            </a:r>
          </a:p>
          <a:p>
            <a:r>
              <a:rPr lang="en-US" sz="3200" dirty="0"/>
              <a:t>Your participation is not graded,  but is monitored.</a:t>
            </a:r>
          </a:p>
          <a:p>
            <a:r>
              <a:rPr lang="en-US" sz="3200" dirty="0"/>
              <a:t>Excellent participation can positively impact your final grade in the course at our discretion.</a:t>
            </a:r>
          </a:p>
        </p:txBody>
      </p:sp>
      <p:pic>
        <p:nvPicPr>
          <p:cNvPr id="1026" name="Picture 2" descr="Image result for google form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410" y="466040"/>
            <a:ext cx="232410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907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FF0000"/>
                </a:solidFill>
              </a:rPr>
              <a:t>Example </a:t>
            </a:r>
            <a:r>
              <a:rPr lang="en-US" sz="5400" dirty="0" err="1">
                <a:solidFill>
                  <a:srgbClr val="FF0000"/>
                </a:solidFill>
              </a:rPr>
              <a:t>Participoll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708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/>
              <a:t>How many exams are issued</a:t>
            </a:r>
            <a:br>
              <a:rPr lang="en-US" sz="4000" dirty="0"/>
            </a:br>
            <a:r>
              <a:rPr lang="en-US" sz="4000" dirty="0"/>
              <a:t>in this course?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4000" dirty="0"/>
              <a:t>One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4000" dirty="0"/>
              <a:t>Two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4000" dirty="0"/>
              <a:t>Three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4000" dirty="0"/>
              <a:t>Four</a:t>
            </a:r>
          </a:p>
        </p:txBody>
      </p:sp>
      <p:sp>
        <p:nvSpPr>
          <p:cNvPr id="4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>
                <a:solidFill>
                  <a:srgbClr val="FFFFFF"/>
                </a:solidFill>
                <a:latin typeface="Segoe UI" panose="020B0502040204020203" pitchFamily="34" charset="0"/>
              </a:rPr>
              <a:t>0</a:t>
            </a:r>
          </a:p>
        </p:txBody>
      </p:sp>
      <p:sp>
        <p:nvSpPr>
          <p:cNvPr id="5" name="counter_overlay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15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6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endParaRPr lang="en-US" sz="90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  <p:sp>
        <p:nvSpPr>
          <p:cNvPr id="7" name="answerA"/>
          <p:cNvSpPr txBox="1"/>
          <p:nvPr/>
        </p:nvSpPr>
        <p:spPr>
          <a:xfrm>
            <a:off x="9334500" y="6096000"/>
            <a:ext cx="482600" cy="381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8" name="letterA"/>
          <p:cNvSpPr txBox="1"/>
          <p:nvPr/>
        </p:nvSpPr>
        <p:spPr>
          <a:xfrm>
            <a:off x="9334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</a:p>
        </p:txBody>
      </p:sp>
      <p:sp>
        <p:nvSpPr>
          <p:cNvPr id="9" name="answerB"/>
          <p:cNvSpPr txBox="1"/>
          <p:nvPr/>
        </p:nvSpPr>
        <p:spPr>
          <a:xfrm>
            <a:off x="9842500" y="6096000"/>
            <a:ext cx="482600" cy="381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0" name="letterB"/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</a:p>
        </p:txBody>
      </p:sp>
      <p:sp>
        <p:nvSpPr>
          <p:cNvPr id="11" name="answerC"/>
          <p:cNvSpPr txBox="1"/>
          <p:nvPr/>
        </p:nvSpPr>
        <p:spPr>
          <a:xfrm>
            <a:off x="10350500" y="6096000"/>
            <a:ext cx="482600" cy="3810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letterC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</a:p>
        </p:txBody>
      </p:sp>
      <p:sp>
        <p:nvSpPr>
          <p:cNvPr id="13" name="answerD"/>
          <p:cNvSpPr txBox="1"/>
          <p:nvPr/>
        </p:nvSpPr>
        <p:spPr>
          <a:xfrm>
            <a:off x="10858500" y="6096000"/>
            <a:ext cx="482600" cy="38100"/>
          </a:xfrm>
          <a:prstGeom prst="rect">
            <a:avLst/>
          </a:prstGeom>
          <a:solidFill>
            <a:srgbClr val="FD5C04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4" name="letterD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FD5C04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6017280"/>
            <a:ext cx="716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http://ist256.participoll.com/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00" y="635000"/>
            <a:ext cx="1905000" cy="1905000"/>
          </a:xfrm>
          <a:prstGeom prst="rect">
            <a:avLst/>
          </a:prstGeom>
        </p:spPr>
      </p:pic>
      <p:sp>
        <p:nvSpPr>
          <p:cNvPr id="17" name="PP_address"/>
          <p:cNvSpPr txBox="1"/>
          <p:nvPr/>
        </p:nvSpPr>
        <p:spPr>
          <a:xfrm>
            <a:off x="8699500" y="381000"/>
            <a:ext cx="3175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 dirty="0">
                <a:latin typeface="Segoe UI" panose="020B0502040204020203" pitchFamily="34" charset="0"/>
              </a:rPr>
              <a:t>http://ist256.participoll.com/</a:t>
            </a:r>
          </a:p>
        </p:txBody>
      </p:sp>
    </p:spTree>
    <p:extLst>
      <p:ext uri="{BB962C8B-B14F-4D97-AF65-F5344CB8AC3E}">
        <p14:creationId xmlns:p14="http://schemas.microsoft.com/office/powerpoint/2010/main" val="199176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How do you ask me Questions?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993697" cy="4351338"/>
          </a:xfrm>
        </p:spPr>
        <p:txBody>
          <a:bodyPr>
            <a:normAutofit/>
          </a:bodyPr>
          <a:lstStyle/>
          <a:p>
            <a:r>
              <a:rPr lang="en-US" sz="3600" dirty="0"/>
              <a:t>Ask Questions in Class, a Moderator brings them up during lecture</a:t>
            </a:r>
          </a:p>
          <a:p>
            <a:r>
              <a:rPr lang="en-US" sz="3600" dirty="0"/>
              <a:t> Ask questions, and discuss outside of class, too. </a:t>
            </a:r>
          </a:p>
          <a:p>
            <a:r>
              <a:rPr lang="en-US" sz="3600" dirty="0"/>
              <a:t>Supports Web,</a:t>
            </a:r>
            <a:br>
              <a:rPr lang="en-US" sz="3600" dirty="0"/>
            </a:br>
            <a:r>
              <a:rPr lang="en-US" sz="3600" dirty="0"/>
              <a:t>iPhone &amp; Android</a:t>
            </a:r>
          </a:p>
          <a:p>
            <a:endParaRPr lang="en-US" sz="36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982271"/>
            <a:ext cx="5181600" cy="20380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9616" y="550160"/>
            <a:ext cx="2229478" cy="95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067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FF"/>
                </a:solidFill>
              </a:rPr>
              <a:t>2 Things To Do Before Your 1</a:t>
            </a:r>
            <a:r>
              <a:rPr lang="en-US" baseline="30000" dirty="0">
                <a:solidFill>
                  <a:srgbClr val="FF00FF"/>
                </a:solidFill>
              </a:rPr>
              <a:t>st</a:t>
            </a:r>
            <a:r>
              <a:rPr lang="en-US" dirty="0">
                <a:solidFill>
                  <a:srgbClr val="FF00FF"/>
                </a:solidFill>
              </a:rPr>
              <a:t> Recitation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9733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00FF"/>
                </a:solidFill>
              </a:rPr>
              <a:t>1. Account Signups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 Google</a:t>
            </a:r>
          </a:p>
          <a:p>
            <a:pPr lvl="1"/>
            <a:r>
              <a:rPr lang="en-US" dirty="0"/>
              <a:t>For taking attendance</a:t>
            </a:r>
          </a:p>
          <a:p>
            <a:r>
              <a:rPr lang="en-US" dirty="0"/>
              <a:t>GitHub </a:t>
            </a:r>
          </a:p>
          <a:p>
            <a:pPr lvl="1"/>
            <a:r>
              <a:rPr lang="en-US" dirty="0"/>
              <a:t>For getting class code and submitting your work to professors</a:t>
            </a:r>
          </a:p>
          <a:p>
            <a:r>
              <a:rPr lang="en-US" dirty="0"/>
              <a:t>Gitter.im</a:t>
            </a:r>
          </a:p>
          <a:p>
            <a:pPr lvl="1"/>
            <a:r>
              <a:rPr lang="en-US" dirty="0"/>
              <a:t>Community chat channel for asking questions in class and outside of class.</a:t>
            </a:r>
          </a:p>
          <a:p>
            <a:r>
              <a:rPr lang="en-US" dirty="0" err="1"/>
              <a:t>Zybook</a:t>
            </a:r>
            <a:endParaRPr lang="en-US" dirty="0"/>
          </a:p>
          <a:p>
            <a:pPr lvl="1"/>
            <a:r>
              <a:rPr lang="en-US" dirty="0"/>
              <a:t>Online interactive textbook</a:t>
            </a:r>
          </a:p>
          <a:p>
            <a:pPr marL="0" indent="0">
              <a:buNone/>
            </a:pPr>
            <a:r>
              <a:rPr lang="en-US" dirty="0"/>
              <a:t>Instructions are on the course website.</a:t>
            </a:r>
          </a:p>
        </p:txBody>
      </p:sp>
    </p:spTree>
    <p:extLst>
      <p:ext uri="{BB962C8B-B14F-4D97-AF65-F5344CB8AC3E}">
        <p14:creationId xmlns:p14="http://schemas.microsoft.com/office/powerpoint/2010/main" val="31187863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00FF"/>
                </a:solidFill>
              </a:rPr>
              <a:t>3. Setup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8944156" cy="4583802"/>
          </a:xfrm>
        </p:spPr>
        <p:txBody>
          <a:bodyPr>
            <a:normAutofit/>
          </a:bodyPr>
          <a:lstStyle/>
          <a:p>
            <a:r>
              <a:rPr lang="en-US" sz="3600" dirty="0"/>
              <a:t>Follow the instruction at </a:t>
            </a:r>
            <a:r>
              <a:rPr lang="en-US" sz="3600" dirty="0">
                <a:hlinkClick r:id="rId2"/>
              </a:rPr>
              <a:t>http://ist256.syr.edu/setup/overview/</a:t>
            </a:r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You need your laptop ready, </a:t>
            </a:r>
            <a:br>
              <a:rPr lang="en-US" sz="3600" dirty="0"/>
            </a:br>
            <a:r>
              <a:rPr lang="en-US" sz="3600" dirty="0"/>
              <a:t>we start coding next week.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947" y="3137259"/>
            <a:ext cx="4483319" cy="348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668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C000"/>
                </a:solidFill>
              </a:rPr>
              <a:t>Agenda For 1</a:t>
            </a:r>
            <a:r>
              <a:rPr lang="en-US" sz="5400" baseline="30000" dirty="0">
                <a:solidFill>
                  <a:srgbClr val="FFC000"/>
                </a:solidFill>
              </a:rPr>
              <a:t>st</a:t>
            </a:r>
            <a:r>
              <a:rPr lang="en-US" sz="5400" dirty="0">
                <a:solidFill>
                  <a:srgbClr val="FFC000"/>
                </a:solidFill>
              </a:rPr>
              <a:t> Recitation Class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867768" cy="4351338"/>
          </a:xfrm>
        </p:spPr>
        <p:txBody>
          <a:bodyPr>
            <a:normAutofit fontScale="85000" lnSpcReduction="10000"/>
          </a:bodyPr>
          <a:lstStyle/>
          <a:p>
            <a:r>
              <a:rPr lang="en-US" sz="4000" dirty="0"/>
              <a:t>Meet and Greet</a:t>
            </a:r>
          </a:p>
          <a:p>
            <a:r>
              <a:rPr lang="en-US" sz="4000" dirty="0"/>
              <a:t>Overview of Course Resources</a:t>
            </a:r>
          </a:p>
          <a:p>
            <a:pPr lvl="1"/>
            <a:r>
              <a:rPr lang="en-US" sz="3600" dirty="0"/>
              <a:t>SU Google Forms</a:t>
            </a:r>
          </a:p>
          <a:p>
            <a:pPr lvl="1"/>
            <a:r>
              <a:rPr lang="en-US" sz="3600" dirty="0" err="1"/>
              <a:t>Zybook</a:t>
            </a:r>
            <a:endParaRPr lang="en-US" sz="3600" dirty="0"/>
          </a:p>
          <a:p>
            <a:pPr lvl="1"/>
            <a:r>
              <a:rPr lang="en-US" sz="3600" dirty="0"/>
              <a:t>Gitter.im</a:t>
            </a:r>
          </a:p>
          <a:p>
            <a:pPr lvl="1"/>
            <a:r>
              <a:rPr lang="en-US" sz="3600" dirty="0"/>
              <a:t>Github</a:t>
            </a:r>
          </a:p>
          <a:p>
            <a:r>
              <a:rPr lang="en-US" sz="4000" dirty="0"/>
              <a:t>Check Your Setups. You need these setup before next week!</a:t>
            </a:r>
          </a:p>
          <a:p>
            <a:pPr lvl="1"/>
            <a:r>
              <a:rPr lang="en-US" sz="3600" dirty="0"/>
              <a:t>Account Signups</a:t>
            </a:r>
          </a:p>
          <a:p>
            <a:pPr lvl="1"/>
            <a:r>
              <a:rPr lang="en-US" sz="3600" dirty="0"/>
              <a:t>Laptop Setup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581455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SU google forms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730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Class Attendance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5945"/>
          </a:xfrm>
        </p:spPr>
        <p:txBody>
          <a:bodyPr>
            <a:normAutofit/>
          </a:bodyPr>
          <a:lstStyle/>
          <a:p>
            <a:r>
              <a:rPr lang="en-US" sz="3600" dirty="0"/>
              <a:t>On Lecture days, we'll use SU google forms to keep attendance.</a:t>
            </a:r>
          </a:p>
          <a:p>
            <a:r>
              <a:rPr lang="en-US" sz="3600" dirty="0"/>
              <a:t>At the beginning of class you will be given a link to the page for the class.</a:t>
            </a:r>
          </a:p>
          <a:p>
            <a:r>
              <a:rPr lang="en-US" sz="3600" dirty="0"/>
              <a:t>You are also given an attendance code. You must enter the attendance code in the beginning of class.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3869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2"/>
                </a:solidFill>
              </a:rPr>
              <a:t>Everyone is enrolled in 2 sections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Lecture Section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Combined.</a:t>
            </a:r>
          </a:p>
          <a:p>
            <a:r>
              <a:rPr lang="en-US" dirty="0"/>
              <a:t>I'm your lecture Professor</a:t>
            </a:r>
          </a:p>
          <a:p>
            <a:r>
              <a:rPr lang="en-US" dirty="0"/>
              <a:t>Meet Mondays </a:t>
            </a:r>
          </a:p>
          <a:p>
            <a:r>
              <a:rPr lang="en-US" dirty="0"/>
              <a:t>We cover new course material in lecture.</a:t>
            </a:r>
          </a:p>
          <a:p>
            <a:r>
              <a:rPr lang="en-US" dirty="0"/>
              <a:t>Don’t need your laptop, but you do need your smartphone. </a:t>
            </a:r>
          </a:p>
          <a:p>
            <a:r>
              <a:rPr lang="en-US" b="1" dirty="0"/>
              <a:t>You don't write code in Lecture. Too chaotic to try, just watch and most importantly ask and answer questions.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Recitation Section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Breakout.</a:t>
            </a:r>
          </a:p>
          <a:p>
            <a:r>
              <a:rPr lang="en-US" dirty="0"/>
              <a:t>Your recitation professor is of: Ferger, Kadaji, Nosky, </a:t>
            </a:r>
            <a:r>
              <a:rPr lang="en-US" dirty="0" err="1"/>
              <a:t>Rieks</a:t>
            </a:r>
            <a:r>
              <a:rPr lang="en-US" dirty="0"/>
              <a:t>, or Stringer.</a:t>
            </a:r>
          </a:p>
          <a:p>
            <a:r>
              <a:rPr lang="en-US" dirty="0"/>
              <a:t>Meeting times vary Wed-Fri</a:t>
            </a:r>
          </a:p>
          <a:p>
            <a:r>
              <a:rPr lang="en-US" dirty="0"/>
              <a:t>We enforce lecture material in recitation.</a:t>
            </a:r>
          </a:p>
          <a:p>
            <a:r>
              <a:rPr lang="en-US" dirty="0"/>
              <a:t>You must bring your laptop!</a:t>
            </a:r>
          </a:p>
          <a:p>
            <a:r>
              <a:rPr lang="en-US" b="1" dirty="0"/>
              <a:t>You will write code in Recitation. Easier to do because you've seen it in lecture.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523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Testing: SU Google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Class Participation</a:t>
            </a:r>
          </a:p>
          <a:p>
            <a:pPr lvl="1"/>
            <a:r>
              <a:rPr lang="en-US" sz="4000" dirty="0">
                <a:latin typeface="Consolas" panose="020B0609020204030204" pitchFamily="49" charset="0"/>
              </a:rPr>
              <a:t>http://ist256.syr.edu/cp/00.html</a:t>
            </a:r>
          </a:p>
          <a:p>
            <a:r>
              <a:rPr lang="en-US" sz="4400" dirty="0"/>
              <a:t>Attendance Code for this session:</a:t>
            </a:r>
          </a:p>
          <a:p>
            <a:pPr lvl="1"/>
            <a:r>
              <a:rPr lang="en-US" sz="4000" dirty="0"/>
              <a:t>1234</a:t>
            </a:r>
          </a:p>
        </p:txBody>
      </p:sp>
    </p:spTree>
    <p:extLst>
      <p:ext uri="{BB962C8B-B14F-4D97-AF65-F5344CB8AC3E}">
        <p14:creationId xmlns:p14="http://schemas.microsoft.com/office/powerpoint/2010/main" val="41505065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FF"/>
                </a:solidFill>
              </a:rPr>
              <a:t>Gitter.im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311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rgbClr val="FF00FF"/>
                </a:solidFill>
              </a:rPr>
              <a:t>Gitter</a:t>
            </a:r>
            <a:r>
              <a:rPr lang="en-US" sz="5400" dirty="0">
                <a:solidFill>
                  <a:srgbClr val="FF00FF"/>
                </a:solidFill>
              </a:rPr>
              <a:t>: It's how you ask questions!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013830" cy="4351338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https://gitter.im/IST256/Fudge</a:t>
            </a:r>
          </a:p>
          <a:p>
            <a:r>
              <a:rPr lang="en-US" sz="3600" dirty="0"/>
              <a:t>We'll use Gitter.im for questions. In class and out of class. </a:t>
            </a:r>
          </a:p>
          <a:p>
            <a:r>
              <a:rPr lang="en-US" sz="3600" dirty="0"/>
              <a:t>It's about conversations with each other, not just us professors!</a:t>
            </a:r>
          </a:p>
          <a:p>
            <a:r>
              <a:rPr lang="en-US" sz="3600" dirty="0"/>
              <a:t>There will be times during lecture for answering questions. </a:t>
            </a:r>
          </a:p>
          <a:p>
            <a:r>
              <a:rPr lang="en-US" sz="3600" dirty="0"/>
              <a:t>Gitter.im has an iOS and Android app, too.</a:t>
            </a:r>
          </a:p>
        </p:txBody>
      </p:sp>
    </p:spTree>
    <p:extLst>
      <p:ext uri="{BB962C8B-B14F-4D97-AF65-F5344CB8AC3E}">
        <p14:creationId xmlns:p14="http://schemas.microsoft.com/office/powerpoint/2010/main" val="29445743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00FF"/>
                </a:solidFill>
              </a:rPr>
              <a:t>Testing: Gitter.im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Say "Hi" on Gitter.im and I'll say "Hi" back.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8559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Zybook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2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rgbClr val="FFC000"/>
                </a:solidFill>
              </a:rPr>
              <a:t>Zybook</a:t>
            </a:r>
            <a:r>
              <a:rPr lang="en-US" sz="5400" dirty="0">
                <a:solidFill>
                  <a:srgbClr val="FFC000"/>
                </a:solidFill>
              </a:rPr>
              <a:t>: Let's See Who's Activated It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013830" cy="4351338"/>
          </a:xfrm>
        </p:spPr>
        <p:txBody>
          <a:bodyPr>
            <a:normAutofit fontScale="92500"/>
          </a:bodyPr>
          <a:lstStyle/>
          <a:p>
            <a:r>
              <a:rPr lang="en-US" sz="3600" dirty="0" err="1"/>
              <a:t>Zybooks</a:t>
            </a:r>
            <a:r>
              <a:rPr lang="en-US" sz="3600" dirty="0"/>
              <a:t> reports student usage.</a:t>
            </a:r>
          </a:p>
          <a:p>
            <a:r>
              <a:rPr lang="en-US" sz="3600" dirty="0"/>
              <a:t>I will demonstrate these reports now.</a:t>
            </a:r>
          </a:p>
          <a:p>
            <a:r>
              <a:rPr lang="en-US" sz="3600" dirty="0"/>
              <a:t>Your team professor will track your usage weekly and flag you in Orange Success if you are not participating.</a:t>
            </a:r>
          </a:p>
          <a:p>
            <a:r>
              <a:rPr lang="en-US" sz="3600" dirty="0"/>
              <a:t>It's hard to pass the diagnostic quizzes without reading first!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3600" dirty="0">
                <a:solidFill>
                  <a:srgbClr val="FFFF00"/>
                </a:solidFill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5244097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FF"/>
                </a:solidFill>
              </a:rPr>
              <a:t>Opening the Command line on your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lots of ways to do this</a:t>
            </a:r>
          </a:p>
          <a:p>
            <a:r>
              <a:rPr lang="en-US" dirty="0"/>
              <a:t>but we provide instructions because they work consistently</a:t>
            </a:r>
          </a:p>
          <a:p>
            <a:r>
              <a:rPr lang="en-US" dirty="0"/>
              <a:t>please follow our instructions</a:t>
            </a:r>
          </a:p>
          <a:p>
            <a:r>
              <a:rPr lang="en-US" dirty="0"/>
              <a:t>Videos that explains it:</a:t>
            </a:r>
          </a:p>
          <a:p>
            <a:pPr lvl="1"/>
            <a:r>
              <a:rPr lang="en-US" dirty="0"/>
              <a:t>Windows PC: </a:t>
            </a:r>
            <a:r>
              <a:rPr lang="en-US" dirty="0">
                <a:hlinkClick r:id="rId2"/>
              </a:rPr>
              <a:t>https://youtu.be/Ze9EmjjHoxU</a:t>
            </a:r>
            <a:endParaRPr lang="en-US" dirty="0"/>
          </a:p>
          <a:p>
            <a:pPr lvl="1"/>
            <a:r>
              <a:rPr lang="en-US" dirty="0"/>
              <a:t>Mac OSX: </a:t>
            </a:r>
            <a:r>
              <a:rPr lang="en-US" dirty="0">
                <a:hlinkClick r:id="rId3"/>
              </a:rPr>
              <a:t>https://youtu.be/4NmcFGngyh0</a:t>
            </a:r>
            <a:r>
              <a:rPr lang="en-US" dirty="0"/>
              <a:t> </a:t>
            </a:r>
          </a:p>
          <a:p>
            <a:r>
              <a:rPr lang="en-US" dirty="0"/>
              <a:t>Once you do it a couple of times, it will become 2</a:t>
            </a:r>
            <a:r>
              <a:rPr lang="en-US" baseline="30000" dirty="0"/>
              <a:t>nd</a:t>
            </a:r>
            <a:r>
              <a:rPr lang="en-US" dirty="0"/>
              <a:t> nature.</a:t>
            </a:r>
          </a:p>
        </p:txBody>
      </p:sp>
    </p:spTree>
    <p:extLst>
      <p:ext uri="{BB962C8B-B14F-4D97-AF65-F5344CB8AC3E}">
        <p14:creationId xmlns:p14="http://schemas.microsoft.com/office/powerpoint/2010/main" val="28047988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Check Your Python and </a:t>
            </a:r>
            <a:r>
              <a:rPr lang="en-US" dirty="0" err="1">
                <a:solidFill>
                  <a:srgbClr val="FF0000"/>
                </a:solidFill>
              </a:rPr>
              <a:t>Jupyter</a:t>
            </a:r>
            <a:r>
              <a:rPr lang="en-US" dirty="0">
                <a:solidFill>
                  <a:srgbClr val="FF0000"/>
                </a:solidFill>
              </a:rPr>
              <a:t> Setup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864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Python / </a:t>
            </a:r>
            <a:r>
              <a:rPr lang="en-US" dirty="0" err="1">
                <a:solidFill>
                  <a:srgbClr val="FF0000"/>
                </a:solidFill>
              </a:rPr>
              <a:t>Jupyter</a:t>
            </a:r>
            <a:r>
              <a:rPr lang="en-US" dirty="0">
                <a:solidFill>
                  <a:srgbClr val="FF0000"/>
                </a:solidFill>
              </a:rPr>
              <a:t> Installed?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command line in your </a:t>
            </a:r>
            <a:r>
              <a:rPr lang="en-US" dirty="0" err="1"/>
              <a:t>git</a:t>
            </a:r>
            <a:r>
              <a:rPr lang="en-US" dirty="0"/>
              <a:t> folder</a:t>
            </a:r>
          </a:p>
          <a:p>
            <a:r>
              <a:rPr lang="en-US" dirty="0"/>
              <a:t>$ python --version </a:t>
            </a:r>
          </a:p>
          <a:p>
            <a:pPr lvl="1"/>
            <a:r>
              <a:rPr lang="en-US" dirty="0"/>
              <a:t>should be 3.5 or higher</a:t>
            </a:r>
          </a:p>
          <a:p>
            <a:r>
              <a:rPr lang="en-US" dirty="0"/>
              <a:t>$ </a:t>
            </a:r>
            <a:r>
              <a:rPr lang="en-US" dirty="0" err="1"/>
              <a:t>jupyter</a:t>
            </a:r>
            <a:r>
              <a:rPr lang="en-US" dirty="0"/>
              <a:t>-notebook</a:t>
            </a:r>
          </a:p>
          <a:p>
            <a:pPr lvl="1"/>
            <a:r>
              <a:rPr lang="en-US" dirty="0"/>
              <a:t>should open the </a:t>
            </a:r>
            <a:r>
              <a:rPr lang="en-US" dirty="0" err="1"/>
              <a:t>jupyter</a:t>
            </a:r>
            <a:r>
              <a:rPr lang="en-US" dirty="0"/>
              <a:t> notebook application in a browser window</a:t>
            </a:r>
          </a:p>
          <a:p>
            <a:pPr lvl="1"/>
            <a:r>
              <a:rPr lang="en-US" dirty="0"/>
              <a:t>to exit: close the browser window, then select the terminal window and press CTRL+C two times. </a:t>
            </a:r>
          </a:p>
        </p:txBody>
      </p:sp>
    </p:spTree>
    <p:extLst>
      <p:ext uri="{BB962C8B-B14F-4D97-AF65-F5344CB8AC3E}">
        <p14:creationId xmlns:p14="http://schemas.microsoft.com/office/powerpoint/2010/main" val="30649055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Check your </a:t>
            </a:r>
            <a:r>
              <a:rPr lang="en-US" dirty="0" err="1">
                <a:solidFill>
                  <a:srgbClr val="0070C0"/>
                </a:solidFill>
              </a:rPr>
              <a:t>git</a:t>
            </a:r>
            <a:r>
              <a:rPr lang="en-US" dirty="0">
                <a:solidFill>
                  <a:srgbClr val="0070C0"/>
                </a:solidFill>
              </a:rPr>
              <a:t> / github classroom setup.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4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3317" y="3236913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Regardless of your section we are ALL here to help you!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4" y="626534"/>
            <a:ext cx="12034051" cy="31157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943070" y="1235676"/>
            <a:ext cx="1911179" cy="271848"/>
          </a:xfrm>
          <a:prstGeom prst="rect">
            <a:avLst/>
          </a:prstGeom>
          <a:solidFill>
            <a:srgbClr val="F3F6F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Shemin</a:t>
            </a:r>
            <a:r>
              <a:rPr lang="en-US" dirty="0"/>
              <a:t> Aud.</a:t>
            </a:r>
          </a:p>
        </p:txBody>
      </p:sp>
    </p:spTree>
    <p:extLst>
      <p:ext uri="{BB962C8B-B14F-4D97-AF65-F5344CB8AC3E}">
        <p14:creationId xmlns:p14="http://schemas.microsoft.com/office/powerpoint/2010/main" val="23670563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Check </a:t>
            </a:r>
            <a:r>
              <a:rPr lang="en-US" dirty="0" err="1">
                <a:solidFill>
                  <a:srgbClr val="0070C0"/>
                </a:solidFill>
              </a:rPr>
              <a:t>git</a:t>
            </a:r>
            <a:r>
              <a:rPr lang="en-US" dirty="0">
                <a:solidFill>
                  <a:srgbClr val="0070C0"/>
                </a:solidFill>
              </a:rPr>
              <a:t> / github classroom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command line in your </a:t>
            </a:r>
            <a:r>
              <a:rPr lang="en-US" dirty="0" err="1"/>
              <a:t>git</a:t>
            </a:r>
            <a:r>
              <a:rPr lang="en-US" dirty="0"/>
              <a:t> folder</a:t>
            </a: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pPr lvl="1"/>
            <a:r>
              <a:rPr lang="en-US" dirty="0"/>
              <a:t>Should NOT say "Not a </a:t>
            </a:r>
            <a:r>
              <a:rPr lang="en-US" dirty="0" err="1"/>
              <a:t>git</a:t>
            </a:r>
            <a:r>
              <a:rPr lang="en-US" dirty="0"/>
              <a:t> repository" … you're in the wrong folder</a:t>
            </a:r>
          </a:p>
          <a:p>
            <a:pPr lvl="1"/>
            <a:r>
              <a:rPr lang="en-US" dirty="0"/>
              <a:t>or "command not found" … </a:t>
            </a:r>
            <a:r>
              <a:rPr lang="en-US" dirty="0" err="1"/>
              <a:t>git</a:t>
            </a:r>
            <a:r>
              <a:rPr lang="en-US" dirty="0"/>
              <a:t> is not installed</a:t>
            </a: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remote –v</a:t>
            </a:r>
          </a:p>
          <a:p>
            <a:pPr lvl="1"/>
            <a:r>
              <a:rPr lang="en-US" dirty="0"/>
              <a:t>Should say origin with URL to your github page.</a:t>
            </a:r>
          </a:p>
        </p:txBody>
      </p:sp>
    </p:spTree>
    <p:extLst>
      <p:ext uri="{BB962C8B-B14F-4D97-AF65-F5344CB8AC3E}">
        <p14:creationId xmlns:p14="http://schemas.microsoft.com/office/powerpoint/2010/main" val="40029235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GitHub Classroom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464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00B050"/>
                </a:solidFill>
              </a:rPr>
              <a:t>GitHub Classroom: Submit Homework!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01383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Install </a:t>
            </a:r>
            <a:r>
              <a:rPr lang="en-US" sz="3600" dirty="0" err="1"/>
              <a:t>Git</a:t>
            </a:r>
            <a:endParaRPr lang="en-US" sz="3600" dirty="0"/>
          </a:p>
          <a:p>
            <a:r>
              <a:rPr lang="en-US" sz="3600" dirty="0"/>
              <a:t>Create a GitHub Account</a:t>
            </a:r>
          </a:p>
          <a:p>
            <a:pPr lvl="1"/>
            <a:r>
              <a:rPr lang="en-US" sz="3200" dirty="0"/>
              <a:t>Setup Your Avatar!</a:t>
            </a:r>
          </a:p>
          <a:p>
            <a:r>
              <a:rPr lang="en-US" sz="3600" dirty="0"/>
              <a:t>Setup GitHub Classroom </a:t>
            </a:r>
          </a:p>
          <a:p>
            <a:r>
              <a:rPr lang="en-US" sz="3600" dirty="0"/>
              <a:t>Turning in your work is easy!  </a:t>
            </a:r>
          </a:p>
          <a:p>
            <a:pPr marL="0" indent="0">
              <a:buNone/>
            </a:pPr>
            <a:br>
              <a:rPr lang="en-US" sz="3600" dirty="0">
                <a:solidFill>
                  <a:srgbClr val="FFFF00"/>
                </a:solidFill>
              </a:rPr>
            </a:b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7009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dirty="0">
                <a:solidFill>
                  <a:srgbClr val="00B050"/>
                </a:solidFill>
              </a:rPr>
              <a:t>Testing: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command line in your </a:t>
            </a:r>
            <a:r>
              <a:rPr lang="en-US" dirty="0" err="1"/>
              <a:t>git</a:t>
            </a:r>
            <a:r>
              <a:rPr lang="en-US" dirty="0"/>
              <a:t> folder</a:t>
            </a: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r>
              <a:rPr lang="en-US" dirty="0"/>
              <a:t>edit a file</a:t>
            </a: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add –all</a:t>
            </a: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commit –m "your message"</a:t>
            </a: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push origin master</a:t>
            </a: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remote –v    will show you origin </a:t>
            </a:r>
          </a:p>
        </p:txBody>
      </p:sp>
    </p:spTree>
    <p:extLst>
      <p:ext uri="{BB962C8B-B14F-4D97-AF65-F5344CB8AC3E}">
        <p14:creationId xmlns:p14="http://schemas.microsoft.com/office/powerpoint/2010/main" val="42914296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Next Week: Programming Walk-Through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Explains how you complete labs and homework in this course, then submit them for grading.</a:t>
            </a:r>
          </a:p>
          <a:p>
            <a:r>
              <a:rPr lang="en-US" sz="3200" dirty="0"/>
              <a:t>L01 – First lab. </a:t>
            </a:r>
          </a:p>
          <a:p>
            <a:pPr lvl="1"/>
            <a:r>
              <a:rPr lang="en-US" sz="2800" dirty="0"/>
              <a:t>Walks you through the process step-by-step</a:t>
            </a:r>
          </a:p>
          <a:p>
            <a:pPr lvl="1"/>
            <a:r>
              <a:rPr lang="en-US" sz="2800" dirty="0"/>
              <a:t>Due day before our next recitation by 11:59pm</a:t>
            </a:r>
          </a:p>
          <a:p>
            <a:r>
              <a:rPr lang="en-US" sz="3200" dirty="0"/>
              <a:t>H01 – First homework.</a:t>
            </a:r>
          </a:p>
          <a:p>
            <a:pPr lvl="1"/>
            <a:r>
              <a:rPr lang="en-US" sz="2800" dirty="0"/>
              <a:t>You must repeat the process on your own as homework.</a:t>
            </a:r>
          </a:p>
          <a:p>
            <a:pPr lvl="1"/>
            <a:r>
              <a:rPr lang="en-US" sz="2800" dirty="0"/>
              <a:t>Due Saturday by 11:59pm.</a:t>
            </a:r>
          </a:p>
        </p:txBody>
      </p:sp>
    </p:spTree>
    <p:extLst>
      <p:ext uri="{BB962C8B-B14F-4D97-AF65-F5344CB8AC3E}">
        <p14:creationId xmlns:p14="http://schemas.microsoft.com/office/powerpoint/2010/main" val="1143923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not setup? Stick around and we will help!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64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rgbClr val="FFC000"/>
                </a:solidFill>
              </a:rPr>
              <a:t>Thank You!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IST256 Fall 2017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22903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Goals of This Course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47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We Want You Become a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"Modern Programmer"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9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algn="ctr"/>
            <a:r>
              <a:rPr lang="en-US" dirty="0">
                <a:solidFill>
                  <a:srgbClr val="FFFF00"/>
                </a:solidFill>
              </a:rPr>
              <a:t>To program in the Python computer programming language.</a:t>
            </a:r>
          </a:p>
        </p:txBody>
      </p:sp>
      <p:pic>
        <p:nvPicPr>
          <p:cNvPr id="8" name="Picture 2" descr="Image result for learn to program mem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24250" y="1858169"/>
            <a:ext cx="51435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800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algn="ctr"/>
            <a:r>
              <a:rPr lang="en-US" dirty="0">
                <a:solidFill>
                  <a:srgbClr val="FFFF00"/>
                </a:solidFill>
              </a:rPr>
              <a:t>To solve complex real-world, data-oriented problems by writing code.</a:t>
            </a:r>
          </a:p>
        </p:txBody>
      </p:sp>
      <p:pic>
        <p:nvPicPr>
          <p:cNvPr id="3076" name="Picture 4" descr="MY CODE DOESN'T WORK, I HAVE NO IDEA WHY MY CODE WORKS, I HAVE NO IDEA WHY - MY CODE DOESN'T WORK, I HAVE NO IDEA WHY MY CODE WORKS, I HAVE NO IDEA WHY  Programm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334" y="1816998"/>
            <a:ext cx="6345116" cy="484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603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1780</Words>
  <Application>Microsoft Office PowerPoint</Application>
  <PresentationFormat>Widescreen</PresentationFormat>
  <Paragraphs>259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Calibri Light</vt:lpstr>
      <vt:lpstr>Consolas</vt:lpstr>
      <vt:lpstr>Segoe UI</vt:lpstr>
      <vt:lpstr>Office Theme</vt:lpstr>
      <vt:lpstr>IST256 : Applications Programming for Information Systems</vt:lpstr>
      <vt:lpstr>Agenda</vt:lpstr>
      <vt:lpstr>How is this course organized?</vt:lpstr>
      <vt:lpstr>Everyone is enrolled in 2 sections</vt:lpstr>
      <vt:lpstr>Regardless of your section we are ALL here to help you!</vt:lpstr>
      <vt:lpstr>Goals of This Course</vt:lpstr>
      <vt:lpstr>We Want You Become a  "Modern Programmer"</vt:lpstr>
      <vt:lpstr>To program in the Python computer programming language.</vt:lpstr>
      <vt:lpstr>To solve complex real-world, data-oriented problems by writing code.</vt:lpstr>
      <vt:lpstr>To read, write and discuss code and documentation with confidence.</vt:lpstr>
      <vt:lpstr>To code in teams, collaborate with others and manage your source code.</vt:lpstr>
      <vt:lpstr>The skills necessary to acquire new programming knowledge independently.</vt:lpstr>
      <vt:lpstr>Why Learn To Program?</vt:lpstr>
      <vt:lpstr>Programming:</vt:lpstr>
      <vt:lpstr>Let's Go Over The Syllabus!</vt:lpstr>
      <vt:lpstr>Textbooks</vt:lpstr>
      <vt:lpstr>This Class Is BYOD</vt:lpstr>
      <vt:lpstr>Methods of Evaluation</vt:lpstr>
      <vt:lpstr>Exams (E1, E2, E3)</vt:lpstr>
      <vt:lpstr>Project (PRJ)</vt:lpstr>
      <vt:lpstr>Demo Day!</vt:lpstr>
      <vt:lpstr>Diagnostic Quizzes (Q01 – Q13)</vt:lpstr>
      <vt:lpstr>Class Coding Labs (L01 – L13)</vt:lpstr>
      <vt:lpstr>Homework (H01- H13)</vt:lpstr>
      <vt:lpstr>Grading  Scale</vt:lpstr>
      <vt:lpstr>Class Participation</vt:lpstr>
      <vt:lpstr>The 5 "No's"</vt:lpstr>
      <vt:lpstr>Honor Code &amp; Academic Integrity</vt:lpstr>
      <vt:lpstr>How IST256 Works</vt:lpstr>
      <vt:lpstr>Resources we will use in this course</vt:lpstr>
      <vt:lpstr>How do I ask you questions?</vt:lpstr>
      <vt:lpstr>Example Participoll</vt:lpstr>
      <vt:lpstr>How do you ask me Questions?</vt:lpstr>
      <vt:lpstr>2 Things To Do Before Your 1st Recitation</vt:lpstr>
      <vt:lpstr>1. Account Signups</vt:lpstr>
      <vt:lpstr>3. Setup your Laptop</vt:lpstr>
      <vt:lpstr>Agenda For 1st Recitation Class</vt:lpstr>
      <vt:lpstr>SU google forms</vt:lpstr>
      <vt:lpstr>Class Attendance</vt:lpstr>
      <vt:lpstr>Testing: SU Google Forms</vt:lpstr>
      <vt:lpstr>Gitter.im</vt:lpstr>
      <vt:lpstr>Gitter: It's how you ask questions!</vt:lpstr>
      <vt:lpstr>Testing: Gitter.im</vt:lpstr>
      <vt:lpstr>Zybook</vt:lpstr>
      <vt:lpstr>Zybook: Let's See Who's Activated It</vt:lpstr>
      <vt:lpstr>Opening the Command line on your computer</vt:lpstr>
      <vt:lpstr>Check Your Python and Jupyter Setup</vt:lpstr>
      <vt:lpstr>Python / Jupyter Installed?</vt:lpstr>
      <vt:lpstr>Check your git / github classroom setup.</vt:lpstr>
      <vt:lpstr>Check git / github classroom</vt:lpstr>
      <vt:lpstr>GitHub Classroom</vt:lpstr>
      <vt:lpstr>GitHub Classroom: Submit Homework!</vt:lpstr>
      <vt:lpstr>Testing: Github</vt:lpstr>
      <vt:lpstr>Next Week: Programming Walk-Through</vt:lpstr>
      <vt:lpstr>Something not setup? Stick around and we will help!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IST256 : Applications Programming for Information Systems</dc:title>
  <dc:creator>Michael Fudge</dc:creator>
  <cp:lastModifiedBy>Michael Fudge</cp:lastModifiedBy>
  <cp:revision>1</cp:revision>
  <dcterms:created xsi:type="dcterms:W3CDTF">2018-08-19T15:07:13Z</dcterms:created>
  <dcterms:modified xsi:type="dcterms:W3CDTF">2018-08-19T15:10:33Z</dcterms:modified>
</cp:coreProperties>
</file>