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14" r:id="rId2"/>
    <p:sldId id="298" r:id="rId3"/>
    <p:sldId id="313" r:id="rId4"/>
    <p:sldId id="377" r:id="rId5"/>
    <p:sldId id="400" r:id="rId6"/>
    <p:sldId id="380" r:id="rId7"/>
    <p:sldId id="376" r:id="rId8"/>
    <p:sldId id="343" r:id="rId9"/>
    <p:sldId id="344" r:id="rId10"/>
    <p:sldId id="345" r:id="rId11"/>
    <p:sldId id="348" r:id="rId12"/>
    <p:sldId id="349" r:id="rId13"/>
    <p:sldId id="350" r:id="rId14"/>
    <p:sldId id="352" r:id="rId15"/>
    <p:sldId id="379" r:id="rId16"/>
    <p:sldId id="322" r:id="rId17"/>
    <p:sldId id="367" r:id="rId18"/>
    <p:sldId id="373" r:id="rId19"/>
    <p:sldId id="351" r:id="rId20"/>
    <p:sldId id="358" r:id="rId21"/>
    <p:sldId id="362" r:id="rId22"/>
    <p:sldId id="364" r:id="rId23"/>
    <p:sldId id="324" r:id="rId24"/>
    <p:sldId id="404" r:id="rId25"/>
    <p:sldId id="381" r:id="rId26"/>
    <p:sldId id="370" r:id="rId27"/>
    <p:sldId id="407" r:id="rId28"/>
    <p:sldId id="337" r:id="rId29"/>
    <p:sldId id="409" r:id="rId30"/>
    <p:sldId id="405" r:id="rId31"/>
    <p:sldId id="325" r:id="rId32"/>
    <p:sldId id="402" r:id="rId33"/>
    <p:sldId id="327" r:id="rId34"/>
    <p:sldId id="401" r:id="rId35"/>
    <p:sldId id="403" r:id="rId36"/>
    <p:sldId id="33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6F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30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EAB36-8C41-4600-B244-B76D954125E9}" type="doc">
      <dgm:prSet loTypeId="urn:microsoft.com/office/officeart/2008/layout/LinedList" loCatId="list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E6F1AB-1163-4EC2-85B2-4CCA23AE7EEF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390C9A68-B5CA-4E52-A902-33391804F3BD}" type="parTrans" cxnId="{EC965DA8-BB3C-4040-95A2-4ED3E06ECF8C}">
      <dgm:prSet/>
      <dgm:spPr/>
      <dgm:t>
        <a:bodyPr/>
        <a:lstStyle/>
        <a:p>
          <a:endParaRPr lang="en-US"/>
        </a:p>
      </dgm:t>
    </dgm:pt>
    <dgm:pt modelId="{9B637937-3B35-499A-A0B5-321C0CFC0C8F}" type="sibTrans" cxnId="{EC965DA8-BB3C-4040-95A2-4ED3E06ECF8C}">
      <dgm:prSet/>
      <dgm:spPr/>
      <dgm:t>
        <a:bodyPr/>
        <a:lstStyle/>
        <a:p>
          <a:endParaRPr lang="en-US"/>
        </a:p>
      </dgm:t>
    </dgm:pt>
    <dgm:pt modelId="{DFC61C96-6EDA-4363-9CC8-2E32591E7923}">
      <dgm:prSet/>
      <dgm:spPr/>
      <dgm:t>
        <a:bodyPr/>
        <a:lstStyle/>
        <a:p>
          <a:r>
            <a:rPr lang="en-US"/>
            <a:t>How this course is organized?</a:t>
          </a:r>
        </a:p>
      </dgm:t>
    </dgm:pt>
    <dgm:pt modelId="{67653C9D-8005-4805-9E15-0CFFE6B32141}" type="parTrans" cxnId="{E7D4D654-2137-42A1-8A2B-60D2F395D7E2}">
      <dgm:prSet/>
      <dgm:spPr/>
      <dgm:t>
        <a:bodyPr/>
        <a:lstStyle/>
        <a:p>
          <a:endParaRPr lang="en-US"/>
        </a:p>
      </dgm:t>
    </dgm:pt>
    <dgm:pt modelId="{49803455-F5C7-4271-8A86-14B7672E05F9}" type="sibTrans" cxnId="{E7D4D654-2137-42A1-8A2B-60D2F395D7E2}">
      <dgm:prSet/>
      <dgm:spPr/>
      <dgm:t>
        <a:bodyPr/>
        <a:lstStyle/>
        <a:p>
          <a:endParaRPr lang="en-US"/>
        </a:p>
      </dgm:t>
    </dgm:pt>
    <dgm:pt modelId="{F634C218-C19E-4FDE-A3C0-03860703CD0D}">
      <dgm:prSet/>
      <dgm:spPr/>
      <dgm:t>
        <a:bodyPr/>
        <a:lstStyle/>
        <a:p>
          <a:r>
            <a:rPr lang="en-US"/>
            <a:t>Goals of This Course</a:t>
          </a:r>
        </a:p>
      </dgm:t>
    </dgm:pt>
    <dgm:pt modelId="{BD76D5A5-873E-4F10-93AF-7EFB8C356287}" type="parTrans" cxnId="{7DAF60DE-5CF1-4A9B-A179-90348656AA6E}">
      <dgm:prSet/>
      <dgm:spPr/>
      <dgm:t>
        <a:bodyPr/>
        <a:lstStyle/>
        <a:p>
          <a:endParaRPr lang="en-US"/>
        </a:p>
      </dgm:t>
    </dgm:pt>
    <dgm:pt modelId="{E7AF6539-D166-4039-B771-0A3D618487CB}" type="sibTrans" cxnId="{7DAF60DE-5CF1-4A9B-A179-90348656AA6E}">
      <dgm:prSet/>
      <dgm:spPr/>
      <dgm:t>
        <a:bodyPr/>
        <a:lstStyle/>
        <a:p>
          <a:endParaRPr lang="en-US"/>
        </a:p>
      </dgm:t>
    </dgm:pt>
    <dgm:pt modelId="{7E48400E-346A-4A59-8FD3-0BCEC938A5B1}">
      <dgm:prSet/>
      <dgm:spPr/>
      <dgm:t>
        <a:bodyPr/>
        <a:lstStyle/>
        <a:p>
          <a:r>
            <a:rPr lang="en-US"/>
            <a:t>Let's Go Over The Syllabus</a:t>
          </a:r>
        </a:p>
      </dgm:t>
    </dgm:pt>
    <dgm:pt modelId="{8B178E6D-7052-47C6-A0F9-9B2505511AD8}" type="parTrans" cxnId="{C62CEA9A-D0ED-4F86-A504-E6AD3CF77FD0}">
      <dgm:prSet/>
      <dgm:spPr/>
      <dgm:t>
        <a:bodyPr/>
        <a:lstStyle/>
        <a:p>
          <a:endParaRPr lang="en-US"/>
        </a:p>
      </dgm:t>
    </dgm:pt>
    <dgm:pt modelId="{F9F7F558-5581-4B9E-AAA3-B4C02E3AB1B0}" type="sibTrans" cxnId="{C62CEA9A-D0ED-4F86-A504-E6AD3CF77FD0}">
      <dgm:prSet/>
      <dgm:spPr/>
      <dgm:t>
        <a:bodyPr/>
        <a:lstStyle/>
        <a:p>
          <a:endParaRPr lang="en-US"/>
        </a:p>
      </dgm:t>
    </dgm:pt>
    <dgm:pt modelId="{559C488D-4EF5-44D4-BBB2-AB8C601841E2}">
      <dgm:prSet/>
      <dgm:spPr/>
      <dgm:t>
        <a:bodyPr/>
        <a:lstStyle/>
        <a:p>
          <a:r>
            <a:rPr lang="en-US"/>
            <a:t>How Does Large Group Lecture Work?</a:t>
          </a:r>
        </a:p>
      </dgm:t>
    </dgm:pt>
    <dgm:pt modelId="{47D0441F-1B10-4455-AEC6-C66EA70B2F04}" type="parTrans" cxnId="{1A853B82-07E2-4CFF-9530-E97F0A91B86F}">
      <dgm:prSet/>
      <dgm:spPr/>
      <dgm:t>
        <a:bodyPr/>
        <a:lstStyle/>
        <a:p>
          <a:endParaRPr lang="en-US"/>
        </a:p>
      </dgm:t>
    </dgm:pt>
    <dgm:pt modelId="{08C01AB6-9139-485E-B091-D485FBB5053B}" type="sibTrans" cxnId="{1A853B82-07E2-4CFF-9530-E97F0A91B86F}">
      <dgm:prSet/>
      <dgm:spPr/>
      <dgm:t>
        <a:bodyPr/>
        <a:lstStyle/>
        <a:p>
          <a:endParaRPr lang="en-US"/>
        </a:p>
      </dgm:t>
    </dgm:pt>
    <dgm:pt modelId="{833AAC60-B3E2-4703-AF30-9F75A9916279}">
      <dgm:prSet/>
      <dgm:spPr/>
      <dgm:t>
        <a:bodyPr/>
        <a:lstStyle/>
        <a:p>
          <a:r>
            <a:rPr lang="en-US"/>
            <a:t>Your To-Do List For Next Class</a:t>
          </a:r>
        </a:p>
      </dgm:t>
    </dgm:pt>
    <dgm:pt modelId="{3A459773-4482-440F-995C-A6F85D322BD0}" type="parTrans" cxnId="{FFD17F62-40D8-4DA0-9BEB-BD1CB2AA777E}">
      <dgm:prSet/>
      <dgm:spPr/>
      <dgm:t>
        <a:bodyPr/>
        <a:lstStyle/>
        <a:p>
          <a:endParaRPr lang="en-US"/>
        </a:p>
      </dgm:t>
    </dgm:pt>
    <dgm:pt modelId="{0D2FD294-9108-40AB-AD1F-97B687353E5D}" type="sibTrans" cxnId="{FFD17F62-40D8-4DA0-9BEB-BD1CB2AA777E}">
      <dgm:prSet/>
      <dgm:spPr/>
      <dgm:t>
        <a:bodyPr/>
        <a:lstStyle/>
        <a:p>
          <a:endParaRPr lang="en-US"/>
        </a:p>
      </dgm:t>
    </dgm:pt>
    <dgm:pt modelId="{218A2A55-981C-43AD-9C53-14627259D2FA}" type="pres">
      <dgm:prSet presAssocID="{480EAB36-8C41-4600-B244-B76D954125E9}" presName="vert0" presStyleCnt="0">
        <dgm:presLayoutVars>
          <dgm:dir/>
          <dgm:animOne val="branch"/>
          <dgm:animLvl val="lvl"/>
        </dgm:presLayoutVars>
      </dgm:prSet>
      <dgm:spPr/>
    </dgm:pt>
    <dgm:pt modelId="{BDB54A61-907E-4CC5-91D5-2CBCF7AB2CBC}" type="pres">
      <dgm:prSet presAssocID="{A3E6F1AB-1163-4EC2-85B2-4CCA23AE7EEF}" presName="thickLine" presStyleLbl="alignNode1" presStyleIdx="0" presStyleCnt="6"/>
      <dgm:spPr/>
    </dgm:pt>
    <dgm:pt modelId="{99504EFC-3E40-4925-B4AA-B2EE56920D44}" type="pres">
      <dgm:prSet presAssocID="{A3E6F1AB-1163-4EC2-85B2-4CCA23AE7EEF}" presName="horz1" presStyleCnt="0"/>
      <dgm:spPr/>
    </dgm:pt>
    <dgm:pt modelId="{E5CF3F54-992D-4226-B5F6-B8C6B6D934F9}" type="pres">
      <dgm:prSet presAssocID="{A3E6F1AB-1163-4EC2-85B2-4CCA23AE7EEF}" presName="tx1" presStyleLbl="revTx" presStyleIdx="0" presStyleCnt="6"/>
      <dgm:spPr/>
    </dgm:pt>
    <dgm:pt modelId="{827DC859-3264-4DD3-A2A3-A6BC314C31C9}" type="pres">
      <dgm:prSet presAssocID="{A3E6F1AB-1163-4EC2-85B2-4CCA23AE7EEF}" presName="vert1" presStyleCnt="0"/>
      <dgm:spPr/>
    </dgm:pt>
    <dgm:pt modelId="{F2DE08E5-5E3A-4880-B074-75DEF4612DA1}" type="pres">
      <dgm:prSet presAssocID="{DFC61C96-6EDA-4363-9CC8-2E32591E7923}" presName="thickLine" presStyleLbl="alignNode1" presStyleIdx="1" presStyleCnt="6"/>
      <dgm:spPr/>
    </dgm:pt>
    <dgm:pt modelId="{AB2CDE6C-1789-48F1-8EC4-1F091507D112}" type="pres">
      <dgm:prSet presAssocID="{DFC61C96-6EDA-4363-9CC8-2E32591E7923}" presName="horz1" presStyleCnt="0"/>
      <dgm:spPr/>
    </dgm:pt>
    <dgm:pt modelId="{BAFA8EAE-DDF8-4010-8495-AA826E0AC0EE}" type="pres">
      <dgm:prSet presAssocID="{DFC61C96-6EDA-4363-9CC8-2E32591E7923}" presName="tx1" presStyleLbl="revTx" presStyleIdx="1" presStyleCnt="6"/>
      <dgm:spPr/>
    </dgm:pt>
    <dgm:pt modelId="{621AC2FF-208E-464E-92D5-0FAC15D64500}" type="pres">
      <dgm:prSet presAssocID="{DFC61C96-6EDA-4363-9CC8-2E32591E7923}" presName="vert1" presStyleCnt="0"/>
      <dgm:spPr/>
    </dgm:pt>
    <dgm:pt modelId="{290BCE54-5459-41AF-98D6-033A4A5B3903}" type="pres">
      <dgm:prSet presAssocID="{F634C218-C19E-4FDE-A3C0-03860703CD0D}" presName="thickLine" presStyleLbl="alignNode1" presStyleIdx="2" presStyleCnt="6"/>
      <dgm:spPr/>
    </dgm:pt>
    <dgm:pt modelId="{77428FDB-E1E0-46F6-BDC8-62532944C35C}" type="pres">
      <dgm:prSet presAssocID="{F634C218-C19E-4FDE-A3C0-03860703CD0D}" presName="horz1" presStyleCnt="0"/>
      <dgm:spPr/>
    </dgm:pt>
    <dgm:pt modelId="{4E548656-0623-42CD-BDB4-114D552E8EF7}" type="pres">
      <dgm:prSet presAssocID="{F634C218-C19E-4FDE-A3C0-03860703CD0D}" presName="tx1" presStyleLbl="revTx" presStyleIdx="2" presStyleCnt="6"/>
      <dgm:spPr/>
    </dgm:pt>
    <dgm:pt modelId="{D25EC63E-B9B3-4E45-9B07-17DDEC5671AC}" type="pres">
      <dgm:prSet presAssocID="{F634C218-C19E-4FDE-A3C0-03860703CD0D}" presName="vert1" presStyleCnt="0"/>
      <dgm:spPr/>
    </dgm:pt>
    <dgm:pt modelId="{7E317AE3-3FF3-4CB2-A85A-3039EDD6B114}" type="pres">
      <dgm:prSet presAssocID="{7E48400E-346A-4A59-8FD3-0BCEC938A5B1}" presName="thickLine" presStyleLbl="alignNode1" presStyleIdx="3" presStyleCnt="6"/>
      <dgm:spPr/>
    </dgm:pt>
    <dgm:pt modelId="{22DC36F4-8AD7-4723-A452-2A651C012332}" type="pres">
      <dgm:prSet presAssocID="{7E48400E-346A-4A59-8FD3-0BCEC938A5B1}" presName="horz1" presStyleCnt="0"/>
      <dgm:spPr/>
    </dgm:pt>
    <dgm:pt modelId="{D87D9719-3DBB-4928-A321-B6185BC94A39}" type="pres">
      <dgm:prSet presAssocID="{7E48400E-346A-4A59-8FD3-0BCEC938A5B1}" presName="tx1" presStyleLbl="revTx" presStyleIdx="3" presStyleCnt="6"/>
      <dgm:spPr/>
    </dgm:pt>
    <dgm:pt modelId="{0FAE0BED-570C-49EF-86A5-AA78AAF67511}" type="pres">
      <dgm:prSet presAssocID="{7E48400E-346A-4A59-8FD3-0BCEC938A5B1}" presName="vert1" presStyleCnt="0"/>
      <dgm:spPr/>
    </dgm:pt>
    <dgm:pt modelId="{124F8A62-50F5-4CB4-94D2-AF3F49148EA3}" type="pres">
      <dgm:prSet presAssocID="{559C488D-4EF5-44D4-BBB2-AB8C601841E2}" presName="thickLine" presStyleLbl="alignNode1" presStyleIdx="4" presStyleCnt="6"/>
      <dgm:spPr/>
    </dgm:pt>
    <dgm:pt modelId="{17FC54EA-2F8E-4D6C-9CF0-458EABCC49F8}" type="pres">
      <dgm:prSet presAssocID="{559C488D-4EF5-44D4-BBB2-AB8C601841E2}" presName="horz1" presStyleCnt="0"/>
      <dgm:spPr/>
    </dgm:pt>
    <dgm:pt modelId="{A8D37AEF-CFEC-44D0-B201-A5E2B6B96668}" type="pres">
      <dgm:prSet presAssocID="{559C488D-4EF5-44D4-BBB2-AB8C601841E2}" presName="tx1" presStyleLbl="revTx" presStyleIdx="4" presStyleCnt="6"/>
      <dgm:spPr/>
    </dgm:pt>
    <dgm:pt modelId="{1F9485DD-B2CB-4F26-925C-313A53A365C0}" type="pres">
      <dgm:prSet presAssocID="{559C488D-4EF5-44D4-BBB2-AB8C601841E2}" presName="vert1" presStyleCnt="0"/>
      <dgm:spPr/>
    </dgm:pt>
    <dgm:pt modelId="{BA0FA086-54D6-4DFA-9C52-600FF1B2D413}" type="pres">
      <dgm:prSet presAssocID="{833AAC60-B3E2-4703-AF30-9F75A9916279}" presName="thickLine" presStyleLbl="alignNode1" presStyleIdx="5" presStyleCnt="6"/>
      <dgm:spPr/>
    </dgm:pt>
    <dgm:pt modelId="{6B1A09FE-AA49-4BDD-94D6-C9359D5657B2}" type="pres">
      <dgm:prSet presAssocID="{833AAC60-B3E2-4703-AF30-9F75A9916279}" presName="horz1" presStyleCnt="0"/>
      <dgm:spPr/>
    </dgm:pt>
    <dgm:pt modelId="{77655FBE-61BF-489B-82FD-D98A62349D44}" type="pres">
      <dgm:prSet presAssocID="{833AAC60-B3E2-4703-AF30-9F75A9916279}" presName="tx1" presStyleLbl="revTx" presStyleIdx="5" presStyleCnt="6"/>
      <dgm:spPr/>
    </dgm:pt>
    <dgm:pt modelId="{E7FD3095-BFAF-4864-9A16-80BF761FD530}" type="pres">
      <dgm:prSet presAssocID="{833AAC60-B3E2-4703-AF30-9F75A9916279}" presName="vert1" presStyleCnt="0"/>
      <dgm:spPr/>
    </dgm:pt>
  </dgm:ptLst>
  <dgm:cxnLst>
    <dgm:cxn modelId="{FFD17F62-40D8-4DA0-9BEB-BD1CB2AA777E}" srcId="{480EAB36-8C41-4600-B244-B76D954125E9}" destId="{833AAC60-B3E2-4703-AF30-9F75A9916279}" srcOrd="5" destOrd="0" parTransId="{3A459773-4482-440F-995C-A6F85D322BD0}" sibTransId="{0D2FD294-9108-40AB-AD1F-97B687353E5D}"/>
    <dgm:cxn modelId="{74947745-3996-4B8F-A8CE-61426B440B97}" type="presOf" srcId="{480EAB36-8C41-4600-B244-B76D954125E9}" destId="{218A2A55-981C-43AD-9C53-14627259D2FA}" srcOrd="0" destOrd="0" presId="urn:microsoft.com/office/officeart/2008/layout/LinedList"/>
    <dgm:cxn modelId="{B9702D4F-D913-49AA-A38F-7B17D9A7DD7A}" type="presOf" srcId="{A3E6F1AB-1163-4EC2-85B2-4CCA23AE7EEF}" destId="{E5CF3F54-992D-4226-B5F6-B8C6B6D934F9}" srcOrd="0" destOrd="0" presId="urn:microsoft.com/office/officeart/2008/layout/LinedList"/>
    <dgm:cxn modelId="{E7D4D654-2137-42A1-8A2B-60D2F395D7E2}" srcId="{480EAB36-8C41-4600-B244-B76D954125E9}" destId="{DFC61C96-6EDA-4363-9CC8-2E32591E7923}" srcOrd="1" destOrd="0" parTransId="{67653C9D-8005-4805-9E15-0CFFE6B32141}" sibTransId="{49803455-F5C7-4271-8A86-14B7672E05F9}"/>
    <dgm:cxn modelId="{D663BA77-3188-4513-8C54-5782A1DABACD}" type="presOf" srcId="{833AAC60-B3E2-4703-AF30-9F75A9916279}" destId="{77655FBE-61BF-489B-82FD-D98A62349D44}" srcOrd="0" destOrd="0" presId="urn:microsoft.com/office/officeart/2008/layout/LinedList"/>
    <dgm:cxn modelId="{1A853B82-07E2-4CFF-9530-E97F0A91B86F}" srcId="{480EAB36-8C41-4600-B244-B76D954125E9}" destId="{559C488D-4EF5-44D4-BBB2-AB8C601841E2}" srcOrd="4" destOrd="0" parTransId="{47D0441F-1B10-4455-AEC6-C66EA70B2F04}" sibTransId="{08C01AB6-9139-485E-B091-D485FBB5053B}"/>
    <dgm:cxn modelId="{35419194-76FE-47F1-8F59-0F5B92870C75}" type="presOf" srcId="{559C488D-4EF5-44D4-BBB2-AB8C601841E2}" destId="{A8D37AEF-CFEC-44D0-B201-A5E2B6B96668}" srcOrd="0" destOrd="0" presId="urn:microsoft.com/office/officeart/2008/layout/LinedList"/>
    <dgm:cxn modelId="{C62CEA9A-D0ED-4F86-A504-E6AD3CF77FD0}" srcId="{480EAB36-8C41-4600-B244-B76D954125E9}" destId="{7E48400E-346A-4A59-8FD3-0BCEC938A5B1}" srcOrd="3" destOrd="0" parTransId="{8B178E6D-7052-47C6-A0F9-9B2505511AD8}" sibTransId="{F9F7F558-5581-4B9E-AAA3-B4C02E3AB1B0}"/>
    <dgm:cxn modelId="{B6D1AA9D-F650-460D-BE36-744A671A2C0C}" type="presOf" srcId="{DFC61C96-6EDA-4363-9CC8-2E32591E7923}" destId="{BAFA8EAE-DDF8-4010-8495-AA826E0AC0EE}" srcOrd="0" destOrd="0" presId="urn:microsoft.com/office/officeart/2008/layout/LinedList"/>
    <dgm:cxn modelId="{EC965DA8-BB3C-4040-95A2-4ED3E06ECF8C}" srcId="{480EAB36-8C41-4600-B244-B76D954125E9}" destId="{A3E6F1AB-1163-4EC2-85B2-4CCA23AE7EEF}" srcOrd="0" destOrd="0" parTransId="{390C9A68-B5CA-4E52-A902-33391804F3BD}" sibTransId="{9B637937-3B35-499A-A0B5-321C0CFC0C8F}"/>
    <dgm:cxn modelId="{7C3578B0-3959-4702-AE98-2DF86F572B78}" type="presOf" srcId="{7E48400E-346A-4A59-8FD3-0BCEC938A5B1}" destId="{D87D9719-3DBB-4928-A321-B6185BC94A39}" srcOrd="0" destOrd="0" presId="urn:microsoft.com/office/officeart/2008/layout/LinedList"/>
    <dgm:cxn modelId="{7DAF60DE-5CF1-4A9B-A179-90348656AA6E}" srcId="{480EAB36-8C41-4600-B244-B76D954125E9}" destId="{F634C218-C19E-4FDE-A3C0-03860703CD0D}" srcOrd="2" destOrd="0" parTransId="{BD76D5A5-873E-4F10-93AF-7EFB8C356287}" sibTransId="{E7AF6539-D166-4039-B771-0A3D618487CB}"/>
    <dgm:cxn modelId="{71F764DF-99A0-4324-917F-76AE3D6DEF08}" type="presOf" srcId="{F634C218-C19E-4FDE-A3C0-03860703CD0D}" destId="{4E548656-0623-42CD-BDB4-114D552E8EF7}" srcOrd="0" destOrd="0" presId="urn:microsoft.com/office/officeart/2008/layout/LinedList"/>
    <dgm:cxn modelId="{CA156352-585D-4634-83E9-C19DDD8E95B3}" type="presParOf" srcId="{218A2A55-981C-43AD-9C53-14627259D2FA}" destId="{BDB54A61-907E-4CC5-91D5-2CBCF7AB2CBC}" srcOrd="0" destOrd="0" presId="urn:microsoft.com/office/officeart/2008/layout/LinedList"/>
    <dgm:cxn modelId="{5E120041-D406-4484-88FD-A94BCAE158A8}" type="presParOf" srcId="{218A2A55-981C-43AD-9C53-14627259D2FA}" destId="{99504EFC-3E40-4925-B4AA-B2EE56920D44}" srcOrd="1" destOrd="0" presId="urn:microsoft.com/office/officeart/2008/layout/LinedList"/>
    <dgm:cxn modelId="{FDC1E9A5-D25B-492B-965F-0187B98095EB}" type="presParOf" srcId="{99504EFC-3E40-4925-B4AA-B2EE56920D44}" destId="{E5CF3F54-992D-4226-B5F6-B8C6B6D934F9}" srcOrd="0" destOrd="0" presId="urn:microsoft.com/office/officeart/2008/layout/LinedList"/>
    <dgm:cxn modelId="{1D33D1E6-FE5D-4BF8-AF8D-ABDA98238578}" type="presParOf" srcId="{99504EFC-3E40-4925-B4AA-B2EE56920D44}" destId="{827DC859-3264-4DD3-A2A3-A6BC314C31C9}" srcOrd="1" destOrd="0" presId="urn:microsoft.com/office/officeart/2008/layout/LinedList"/>
    <dgm:cxn modelId="{6FA1326F-6127-4023-A02F-F522725B39CB}" type="presParOf" srcId="{218A2A55-981C-43AD-9C53-14627259D2FA}" destId="{F2DE08E5-5E3A-4880-B074-75DEF4612DA1}" srcOrd="2" destOrd="0" presId="urn:microsoft.com/office/officeart/2008/layout/LinedList"/>
    <dgm:cxn modelId="{1C3ABBDA-45CF-46D8-82AB-7C0B951FA02E}" type="presParOf" srcId="{218A2A55-981C-43AD-9C53-14627259D2FA}" destId="{AB2CDE6C-1789-48F1-8EC4-1F091507D112}" srcOrd="3" destOrd="0" presId="urn:microsoft.com/office/officeart/2008/layout/LinedList"/>
    <dgm:cxn modelId="{EBC5DC2E-B89B-4CC5-A6E9-897B0331B448}" type="presParOf" srcId="{AB2CDE6C-1789-48F1-8EC4-1F091507D112}" destId="{BAFA8EAE-DDF8-4010-8495-AA826E0AC0EE}" srcOrd="0" destOrd="0" presId="urn:microsoft.com/office/officeart/2008/layout/LinedList"/>
    <dgm:cxn modelId="{35BE34B5-6502-409E-B993-1092B28D3ACD}" type="presParOf" srcId="{AB2CDE6C-1789-48F1-8EC4-1F091507D112}" destId="{621AC2FF-208E-464E-92D5-0FAC15D64500}" srcOrd="1" destOrd="0" presId="urn:microsoft.com/office/officeart/2008/layout/LinedList"/>
    <dgm:cxn modelId="{E752B525-0F75-4BFF-BBE5-5AB58CD4D83F}" type="presParOf" srcId="{218A2A55-981C-43AD-9C53-14627259D2FA}" destId="{290BCE54-5459-41AF-98D6-033A4A5B3903}" srcOrd="4" destOrd="0" presId="urn:microsoft.com/office/officeart/2008/layout/LinedList"/>
    <dgm:cxn modelId="{0665B3A7-EA21-40D2-9453-743A9054EF57}" type="presParOf" srcId="{218A2A55-981C-43AD-9C53-14627259D2FA}" destId="{77428FDB-E1E0-46F6-BDC8-62532944C35C}" srcOrd="5" destOrd="0" presId="urn:microsoft.com/office/officeart/2008/layout/LinedList"/>
    <dgm:cxn modelId="{3A7FBF9C-3728-49BF-9C93-EC2C248F7F6B}" type="presParOf" srcId="{77428FDB-E1E0-46F6-BDC8-62532944C35C}" destId="{4E548656-0623-42CD-BDB4-114D552E8EF7}" srcOrd="0" destOrd="0" presId="urn:microsoft.com/office/officeart/2008/layout/LinedList"/>
    <dgm:cxn modelId="{AC26AC48-20A2-47B2-965D-6BABF4DFB5C8}" type="presParOf" srcId="{77428FDB-E1E0-46F6-BDC8-62532944C35C}" destId="{D25EC63E-B9B3-4E45-9B07-17DDEC5671AC}" srcOrd="1" destOrd="0" presId="urn:microsoft.com/office/officeart/2008/layout/LinedList"/>
    <dgm:cxn modelId="{422F0419-FC04-458A-B85C-4C3CEE356246}" type="presParOf" srcId="{218A2A55-981C-43AD-9C53-14627259D2FA}" destId="{7E317AE3-3FF3-4CB2-A85A-3039EDD6B114}" srcOrd="6" destOrd="0" presId="urn:microsoft.com/office/officeart/2008/layout/LinedList"/>
    <dgm:cxn modelId="{95FDE392-0C4C-4F9F-8A03-99C6B87D1691}" type="presParOf" srcId="{218A2A55-981C-43AD-9C53-14627259D2FA}" destId="{22DC36F4-8AD7-4723-A452-2A651C012332}" srcOrd="7" destOrd="0" presId="urn:microsoft.com/office/officeart/2008/layout/LinedList"/>
    <dgm:cxn modelId="{351D31DC-2C61-4D91-B729-55CBAC09EDBD}" type="presParOf" srcId="{22DC36F4-8AD7-4723-A452-2A651C012332}" destId="{D87D9719-3DBB-4928-A321-B6185BC94A39}" srcOrd="0" destOrd="0" presId="urn:microsoft.com/office/officeart/2008/layout/LinedList"/>
    <dgm:cxn modelId="{371996C0-195E-4F26-B34F-15734ED41D7D}" type="presParOf" srcId="{22DC36F4-8AD7-4723-A452-2A651C012332}" destId="{0FAE0BED-570C-49EF-86A5-AA78AAF67511}" srcOrd="1" destOrd="0" presId="urn:microsoft.com/office/officeart/2008/layout/LinedList"/>
    <dgm:cxn modelId="{5D7DF739-56C8-4092-8C0C-6301474970E4}" type="presParOf" srcId="{218A2A55-981C-43AD-9C53-14627259D2FA}" destId="{124F8A62-50F5-4CB4-94D2-AF3F49148EA3}" srcOrd="8" destOrd="0" presId="urn:microsoft.com/office/officeart/2008/layout/LinedList"/>
    <dgm:cxn modelId="{7F12F8CE-B128-4472-A044-2F5D1EF3B0E2}" type="presParOf" srcId="{218A2A55-981C-43AD-9C53-14627259D2FA}" destId="{17FC54EA-2F8E-4D6C-9CF0-458EABCC49F8}" srcOrd="9" destOrd="0" presId="urn:microsoft.com/office/officeart/2008/layout/LinedList"/>
    <dgm:cxn modelId="{CE35B440-8409-41EF-88B4-46952229FEE4}" type="presParOf" srcId="{17FC54EA-2F8E-4D6C-9CF0-458EABCC49F8}" destId="{A8D37AEF-CFEC-44D0-B201-A5E2B6B96668}" srcOrd="0" destOrd="0" presId="urn:microsoft.com/office/officeart/2008/layout/LinedList"/>
    <dgm:cxn modelId="{F7C71D57-BB99-498D-8EC9-383DC6DCB99F}" type="presParOf" srcId="{17FC54EA-2F8E-4D6C-9CF0-458EABCC49F8}" destId="{1F9485DD-B2CB-4F26-925C-313A53A365C0}" srcOrd="1" destOrd="0" presId="urn:microsoft.com/office/officeart/2008/layout/LinedList"/>
    <dgm:cxn modelId="{0972EEE5-46C4-4FFF-A39A-1681BE4CC746}" type="presParOf" srcId="{218A2A55-981C-43AD-9C53-14627259D2FA}" destId="{BA0FA086-54D6-4DFA-9C52-600FF1B2D413}" srcOrd="10" destOrd="0" presId="urn:microsoft.com/office/officeart/2008/layout/LinedList"/>
    <dgm:cxn modelId="{40F830FD-0859-46E7-BAB1-5BE0896F3D44}" type="presParOf" srcId="{218A2A55-981C-43AD-9C53-14627259D2FA}" destId="{6B1A09FE-AA49-4BDD-94D6-C9359D5657B2}" srcOrd="11" destOrd="0" presId="urn:microsoft.com/office/officeart/2008/layout/LinedList"/>
    <dgm:cxn modelId="{E21BF923-90E5-4790-96CD-CD320EA88599}" type="presParOf" srcId="{6B1A09FE-AA49-4BDD-94D6-C9359D5657B2}" destId="{77655FBE-61BF-489B-82FD-D98A62349D44}" srcOrd="0" destOrd="0" presId="urn:microsoft.com/office/officeart/2008/layout/LinedList"/>
    <dgm:cxn modelId="{35BF8533-1B9F-47DC-8A13-020C7286F096}" type="presParOf" srcId="{6B1A09FE-AA49-4BDD-94D6-C9359D5657B2}" destId="{E7FD3095-BFAF-4864-9A16-80BF761FD5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54A61-907E-4CC5-91D5-2CBCF7AB2CBC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CF3F54-992D-4226-B5F6-B8C6B6D934F9}">
      <dsp:nvSpPr>
        <dsp:cNvPr id="0" name=""/>
        <dsp:cNvSpPr/>
      </dsp:nvSpPr>
      <dsp:spPr>
        <a:xfrm>
          <a:off x="0" y="2492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Introduction</a:t>
          </a:r>
        </a:p>
      </dsp:txBody>
      <dsp:txXfrm>
        <a:off x="0" y="2492"/>
        <a:ext cx="6492875" cy="850069"/>
      </dsp:txXfrm>
    </dsp:sp>
    <dsp:sp modelId="{F2DE08E5-5E3A-4880-B074-75DEF4612DA1}">
      <dsp:nvSpPr>
        <dsp:cNvPr id="0" name=""/>
        <dsp:cNvSpPr/>
      </dsp:nvSpPr>
      <dsp:spPr>
        <a:xfrm>
          <a:off x="0" y="852561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FA8EAE-DDF8-4010-8495-AA826E0AC0EE}">
      <dsp:nvSpPr>
        <dsp:cNvPr id="0" name=""/>
        <dsp:cNvSpPr/>
      </dsp:nvSpPr>
      <dsp:spPr>
        <a:xfrm>
          <a:off x="0" y="852561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this course is organized?</a:t>
          </a:r>
        </a:p>
      </dsp:txBody>
      <dsp:txXfrm>
        <a:off x="0" y="852561"/>
        <a:ext cx="6492875" cy="850069"/>
      </dsp:txXfrm>
    </dsp:sp>
    <dsp:sp modelId="{290BCE54-5459-41AF-98D6-033A4A5B3903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548656-0623-42CD-BDB4-114D552E8EF7}">
      <dsp:nvSpPr>
        <dsp:cNvPr id="0" name=""/>
        <dsp:cNvSpPr/>
      </dsp:nvSpPr>
      <dsp:spPr>
        <a:xfrm>
          <a:off x="0" y="1702630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Goals of This Course</a:t>
          </a:r>
        </a:p>
      </dsp:txBody>
      <dsp:txXfrm>
        <a:off x="0" y="1702630"/>
        <a:ext cx="6492875" cy="850069"/>
      </dsp:txXfrm>
    </dsp:sp>
    <dsp:sp modelId="{7E317AE3-3FF3-4CB2-A85A-3039EDD6B114}">
      <dsp:nvSpPr>
        <dsp:cNvPr id="0" name=""/>
        <dsp:cNvSpPr/>
      </dsp:nvSpPr>
      <dsp:spPr>
        <a:xfrm>
          <a:off x="0" y="2552699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87D9719-3DBB-4928-A321-B6185BC94A39}">
      <dsp:nvSpPr>
        <dsp:cNvPr id="0" name=""/>
        <dsp:cNvSpPr/>
      </dsp:nvSpPr>
      <dsp:spPr>
        <a:xfrm>
          <a:off x="0" y="255269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Let's Go Over The Syllabus</a:t>
          </a:r>
        </a:p>
      </dsp:txBody>
      <dsp:txXfrm>
        <a:off x="0" y="2552699"/>
        <a:ext cx="6492875" cy="850069"/>
      </dsp:txXfrm>
    </dsp:sp>
    <dsp:sp modelId="{124F8A62-50F5-4CB4-94D2-AF3F49148EA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D37AEF-CFEC-44D0-B201-A5E2B6B96668}">
      <dsp:nvSpPr>
        <dsp:cNvPr id="0" name=""/>
        <dsp:cNvSpPr/>
      </dsp:nvSpPr>
      <dsp:spPr>
        <a:xfrm>
          <a:off x="0" y="3402769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How Does Large Group Lecture Work?</a:t>
          </a:r>
        </a:p>
      </dsp:txBody>
      <dsp:txXfrm>
        <a:off x="0" y="3402769"/>
        <a:ext cx="6492875" cy="850069"/>
      </dsp:txXfrm>
    </dsp:sp>
    <dsp:sp modelId="{BA0FA086-54D6-4DFA-9C52-600FF1B2D413}">
      <dsp:nvSpPr>
        <dsp:cNvPr id="0" name=""/>
        <dsp:cNvSpPr/>
      </dsp:nvSpPr>
      <dsp:spPr>
        <a:xfrm>
          <a:off x="0" y="4252838"/>
          <a:ext cx="6492875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7655FBE-61BF-489B-82FD-D98A62349D44}">
      <dsp:nvSpPr>
        <dsp:cNvPr id="0" name=""/>
        <dsp:cNvSpPr/>
      </dsp:nvSpPr>
      <dsp:spPr>
        <a:xfrm>
          <a:off x="0" y="4252838"/>
          <a:ext cx="6492875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Your To-Do List For Next Class</a:t>
          </a:r>
        </a:p>
      </dsp:txBody>
      <dsp:txXfrm>
        <a:off x="0" y="4252838"/>
        <a:ext cx="6492875" cy="85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C3C48-EC6B-46B4-B971-882E8F77D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49766-D8F7-40E2-B91C-29C126600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4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0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9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0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100-AA8B-4468-9FD2-4271F6346A92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7B43F-3609-4D39-AB03-9215F488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6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fBWk4nw44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github.io/syllabu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book" TargetMode="External"/><Relationship Id="rId2" Type="http://schemas.openxmlformats.org/officeDocument/2006/relationships/hyperlink" Target="https://zybooks.zyant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github.io/syllabus/#methods-of-eval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Ss4yC1TJg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here.ist256.syr.edu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http://chart.apis.google.com/chart?cht=qr&amp;chs=200x200&amp;chl=http%3A//ist256.participoll.com/&amp;chld=H|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ams.microsof.tcom/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ist256.github.io/content/setup/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ist256.github.io/content/toc/#lesson-01-introduction-to-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t256.github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0" y="1122363"/>
            <a:ext cx="6339840" cy="2387600"/>
          </a:xfrm>
        </p:spPr>
        <p:txBody>
          <a:bodyPr>
            <a:normAutofit/>
          </a:bodyPr>
          <a:lstStyle/>
          <a:p>
            <a:pPr algn="l"/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IST256 : Applications Programming for Information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240" y="4632327"/>
            <a:ext cx="5252288" cy="19946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Fall 2019</a:t>
            </a:r>
          </a:p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Mondays 3:45-5:05 </a:t>
            </a:r>
            <a:b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Michael Fudge</a:t>
            </a:r>
          </a:p>
          <a:p>
            <a:pPr algn="l"/>
            <a:r>
              <a:rPr lang="en-US" sz="3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Course Introduction</a:t>
            </a:r>
          </a:p>
          <a:p>
            <a:pPr algn="l"/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05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solve complex real-world, data-oriented problems by writing code.</a:t>
            </a:r>
          </a:p>
        </p:txBody>
      </p:sp>
      <p:pic>
        <p:nvPicPr>
          <p:cNvPr id="3076" name="Picture 4" descr="MY CODE DOESN'T WORK, I HAVE NO IDEA WHY MY CODE WORKS, I HAVE NO IDEA WHY - MY CODE DOESN'T WORK, I HAVE NO IDEA WHY MY CODE WORKS, I HAVE NO IDEA WHY  Programm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334" y="1816998"/>
            <a:ext cx="6345116" cy="4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read, write and discuss code and documentation with confidence.</a:t>
            </a:r>
          </a:p>
        </p:txBody>
      </p:sp>
      <p:pic>
        <p:nvPicPr>
          <p:cNvPr id="4098" name="Picture 2" descr="I deal with the customers so the engineers don't have to I'm a people person dammit! - I deal with the customers so the engineers don't have to I'm a people person dammit!  Tom Office Sp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057" y="1690688"/>
            <a:ext cx="4649278" cy="495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68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To code in teams, collaborate with others and manage your source code.</a:t>
            </a:r>
          </a:p>
        </p:txBody>
      </p:sp>
      <p:pic>
        <p:nvPicPr>
          <p:cNvPr id="5122" name="Picture 2" descr="Developer vs  Tester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1070" y="1861182"/>
            <a:ext cx="6389859" cy="473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4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The skills necessary to acquire new programming knowledge independently.</a:t>
            </a:r>
          </a:p>
        </p:txBody>
      </p:sp>
      <p:pic>
        <p:nvPicPr>
          <p:cNvPr id="6146" name="Picture 2" descr="Image result for programmer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647" y="1942546"/>
            <a:ext cx="6274099" cy="468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2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Why Learn To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“</a:t>
            </a:r>
            <a:r>
              <a:rPr lang="en-US" sz="3200" dirty="0" err="1">
                <a:hlinkClick r:id="rId2"/>
              </a:rPr>
              <a:t>TEDxSMU</a:t>
            </a:r>
            <a:r>
              <a:rPr lang="en-US" sz="3200" dirty="0">
                <a:hlinkClick r:id="rId2"/>
              </a:rPr>
              <a:t>: You Should Learn to Program”, by Christian </a:t>
            </a:r>
            <a:r>
              <a:rPr lang="en-US" sz="3200" dirty="0" err="1">
                <a:hlinkClick r:id="rId2"/>
              </a:rPr>
              <a:t>Genco</a:t>
            </a:r>
            <a:endParaRPr lang="en-US" sz="3200" dirty="0">
              <a:hlinkClick r:id="rId2"/>
            </a:endParaRPr>
          </a:p>
          <a:p>
            <a:r>
              <a:rPr lang="en-US" sz="3200" dirty="0">
                <a:hlinkClick r:id="rId2"/>
              </a:rPr>
              <a:t>https://www.youtube.com/watch?v=xfBWk4nw440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266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Programming: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Is</a:t>
            </a:r>
          </a:p>
          <a:p>
            <a:pPr lvl="1"/>
            <a:r>
              <a:rPr lang="en-US" sz="3600" dirty="0"/>
              <a:t>Difficult</a:t>
            </a:r>
          </a:p>
          <a:p>
            <a:pPr lvl="1"/>
            <a:r>
              <a:rPr lang="en-US" sz="3600" dirty="0"/>
              <a:t>Time Consuming</a:t>
            </a:r>
          </a:p>
          <a:p>
            <a:pPr lvl="1"/>
            <a:r>
              <a:rPr lang="en-US" sz="3600" dirty="0"/>
              <a:t>Frustrating</a:t>
            </a:r>
          </a:p>
          <a:p>
            <a:pPr lvl="1"/>
            <a:r>
              <a:rPr lang="en-US" sz="3600" dirty="0"/>
              <a:t>Rewarding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Requires:</a:t>
            </a:r>
          </a:p>
          <a:p>
            <a:pPr lvl="1"/>
            <a:r>
              <a:rPr lang="en-US" sz="3600" dirty="0"/>
              <a:t>Practice (lots of it)</a:t>
            </a:r>
          </a:p>
          <a:p>
            <a:pPr lvl="1"/>
            <a:r>
              <a:rPr lang="en-US" sz="3600" dirty="0"/>
              <a:t>Precision </a:t>
            </a:r>
          </a:p>
          <a:p>
            <a:pPr lvl="1"/>
            <a:r>
              <a:rPr lang="en-US" sz="3600" dirty="0"/>
              <a:t>Patience</a:t>
            </a:r>
          </a:p>
          <a:p>
            <a:pPr lvl="1"/>
            <a:r>
              <a:rPr lang="en-US" sz="3600" dirty="0"/>
              <a:t>Persistence</a:t>
            </a:r>
          </a:p>
          <a:p>
            <a:pPr lvl="1"/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838200" y="5503333"/>
            <a:ext cx="99568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The Key to success is Practice</a:t>
            </a:r>
          </a:p>
        </p:txBody>
      </p:sp>
    </p:spTree>
    <p:extLst>
      <p:ext uri="{BB962C8B-B14F-4D97-AF65-F5344CB8AC3E}">
        <p14:creationId xmlns:p14="http://schemas.microsoft.com/office/powerpoint/2010/main" val="239865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FEF4E260-B79D-41D8-90EB-C84807CD7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135" y="476778"/>
            <a:ext cx="7212450" cy="59206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8215" y="1269255"/>
            <a:ext cx="5956353" cy="3038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Let's Go Over The Syllabus!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18215" y="4578114"/>
            <a:ext cx="5956353" cy="1247274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  <a:hlinkClick r:id="rId2"/>
              </a:rPr>
              <a:t>http://ist256.github.io/syllabus/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86AD50-C6DC-4D98-A467-9AC1F3C2D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0880" y="4424906"/>
            <a:ext cx="365760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41208F6-8B1C-4098-9388-150BC8E44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452" y="476778"/>
            <a:ext cx="3864383" cy="5920653"/>
          </a:xfrm>
          <a:prstGeom prst="rect">
            <a:avLst/>
          </a:prstGeom>
          <a:solidFill>
            <a:srgbClr val="A6A6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Textbooks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 Required.</a:t>
            </a:r>
            <a:r>
              <a:rPr lang="en-US" sz="3600" dirty="0"/>
              <a:t> </a:t>
            </a:r>
          </a:p>
          <a:p>
            <a:r>
              <a:rPr lang="en-US" sz="4000" dirty="0"/>
              <a:t>All are digital </a:t>
            </a:r>
          </a:p>
          <a:p>
            <a:r>
              <a:rPr lang="en-US" sz="4000" dirty="0"/>
              <a:t>One is not Free… It’s $58</a:t>
            </a:r>
          </a:p>
          <a:p>
            <a:pPr lvl="1"/>
            <a:r>
              <a:rPr lang="en-US" sz="3600" dirty="0">
                <a:hlinkClick r:id="rId2"/>
              </a:rPr>
              <a:t>https://zyBooks.zyante.com</a:t>
            </a:r>
            <a:endParaRPr lang="en-US" sz="3600" dirty="0"/>
          </a:p>
          <a:p>
            <a:pPr lvl="1"/>
            <a:r>
              <a:rPr lang="en-US" sz="3600" dirty="0">
                <a:hlinkClick r:id="rId3"/>
              </a:rPr>
              <a:t>https://www.py4e.com/book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42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This Class Is BYOD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6175075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During lecture</a:t>
            </a:r>
          </a:p>
          <a:p>
            <a:pPr lvl="1"/>
            <a:r>
              <a:rPr lang="en-US" sz="3200" dirty="0"/>
              <a:t>You need your laptop or smartphone to Participate in Class (answer and ask questions)</a:t>
            </a:r>
          </a:p>
          <a:p>
            <a:r>
              <a:rPr lang="en-US" sz="3600" dirty="0"/>
              <a:t>During Recitation</a:t>
            </a:r>
          </a:p>
          <a:p>
            <a:pPr lvl="1"/>
            <a:r>
              <a:rPr lang="en-US" sz="3200" dirty="0"/>
              <a:t>You will need your laptop to write code, of course!</a:t>
            </a:r>
          </a:p>
        </p:txBody>
      </p:sp>
      <p:pic>
        <p:nvPicPr>
          <p:cNvPr id="1026" name="Picture 2" descr="Dell Inspiron 14 i3452-0200BLK Laptop [Intel Celeron Processor, 2GB RAM, 32GB eMMC Hard Drive, Windows 10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43" y="732919"/>
            <a:ext cx="2769079" cy="27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le MacBook MC516LL/A 13.3&quot; Laptop (White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81" y="2544228"/>
            <a:ext cx="2453916" cy="22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ho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155" y="4559066"/>
            <a:ext cx="1302289" cy="127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3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Methods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B9A95-1C47-4631-9252-84F0982A0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http://ist256.github.io/syllabus/#methods-of-evaluation</a:t>
            </a:r>
            <a:r>
              <a:rPr lang="en-US" sz="3600" dirty="0"/>
              <a:t> </a:t>
            </a:r>
          </a:p>
          <a:p>
            <a:r>
              <a:rPr lang="en-US" sz="3600" dirty="0"/>
              <a:t>Exams</a:t>
            </a:r>
          </a:p>
          <a:p>
            <a:r>
              <a:rPr lang="en-US" sz="3600" dirty="0"/>
              <a:t>Project</a:t>
            </a:r>
          </a:p>
          <a:p>
            <a:r>
              <a:rPr lang="en-US" sz="3600" dirty="0" err="1"/>
              <a:t>ZyBook</a:t>
            </a:r>
            <a:endParaRPr lang="en-US" sz="3600" dirty="0"/>
          </a:p>
          <a:p>
            <a:r>
              <a:rPr lang="en-US" sz="3600" dirty="0"/>
              <a:t>Labs</a:t>
            </a:r>
          </a:p>
          <a:p>
            <a:r>
              <a:rPr lang="en-US" sz="3600" dirty="0"/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4290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CC2BC-B461-4E89-9429-A9502DB78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7659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405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Project Demo Day!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0924721" cy="1500187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https://youtu.be/XSs4yC1TJg0</a:t>
            </a:r>
            <a:r>
              <a:rPr lang="en-US" sz="3600" dirty="0"/>
              <a:t> </a:t>
            </a:r>
          </a:p>
          <a:p>
            <a:r>
              <a:rPr lang="en-US" sz="3600" dirty="0"/>
              <a:t>During final exam block.  Friday Dec 13 8-10am Hinds.</a:t>
            </a:r>
          </a:p>
        </p:txBody>
      </p:sp>
    </p:spTree>
    <p:extLst>
      <p:ext uri="{BB962C8B-B14F-4D97-AF65-F5344CB8AC3E}">
        <p14:creationId xmlns:p14="http://schemas.microsoft.com/office/powerpoint/2010/main" val="202000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224188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Grading </a:t>
            </a:r>
            <a:br>
              <a:rPr lang="en-US" sz="5400" dirty="0">
                <a:solidFill>
                  <a:srgbClr val="00B0F0"/>
                </a:solidFill>
              </a:rPr>
            </a:br>
            <a:r>
              <a:rPr lang="en-US" sz="5400" dirty="0">
                <a:solidFill>
                  <a:srgbClr val="00B0F0"/>
                </a:solidFill>
              </a:rPr>
              <a:t>Scale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8536" y="365124"/>
            <a:ext cx="7636213" cy="631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1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6000" dirty="0">
                <a:solidFill>
                  <a:schemeClr val="accent1"/>
                </a:solidFill>
              </a:rPr>
              <a:t>Honor Code &amp; Academic Integrity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1"/>
          <p:cNvSpPr>
            <a:spLocks noGrp="1"/>
          </p:cNvSpPr>
          <p:nvPr>
            <p:ph idx="1"/>
          </p:nvPr>
        </p:nvSpPr>
        <p:spPr>
          <a:xfrm>
            <a:off x="4976031" y="755780"/>
            <a:ext cx="6584592" cy="5962261"/>
          </a:xfrm>
        </p:spPr>
        <p:txBody>
          <a:bodyPr anchor="ctr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My work is my own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will not share answers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will not falsely represent my ability to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will give credit to others &amp; attribute sources of code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/>
              <a:t>I accept the consequences of violating Academic Integrity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Sanction for AI Violation is F in the course. When in doubt. Ask us!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762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Large Group Lecture 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90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Attendance!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https://here.ist256.syr.edu</a:t>
            </a:r>
            <a:endParaRPr lang="en-US" sz="3600" dirty="0"/>
          </a:p>
          <a:p>
            <a:r>
              <a:rPr lang="en-US" sz="3600" dirty="0"/>
              <a:t>A Pin Code appears on title slide</a:t>
            </a:r>
          </a:p>
          <a:p>
            <a:r>
              <a:rPr lang="en-US" sz="3600" dirty="0"/>
              <a:t>Try to get to class a few minutes early!</a:t>
            </a:r>
          </a:p>
          <a:p>
            <a:r>
              <a:rPr lang="en-US" sz="3600" dirty="0"/>
              <a:t>After 5 minutes you are late. </a:t>
            </a:r>
            <a:br>
              <a:rPr lang="en-US" sz="3600" dirty="0"/>
            </a:br>
            <a:r>
              <a:rPr lang="en-US" sz="3600" dirty="0"/>
              <a:t>After 15 minutes you are absent.</a:t>
            </a:r>
          </a:p>
        </p:txBody>
      </p:sp>
    </p:spTree>
    <p:extLst>
      <p:ext uri="{BB962C8B-B14F-4D97-AF65-F5344CB8AC3E}">
        <p14:creationId xmlns:p14="http://schemas.microsoft.com/office/powerpoint/2010/main" val="249590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2"/>
                </a:solidFill>
              </a:rPr>
              <a:t>Example: Attendance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84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</a:rPr>
              <a:t>https://here.ist256.syr.edu 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Code: 201908</a:t>
            </a:r>
          </a:p>
          <a:p>
            <a:endParaRPr lang="en-US" sz="4000" dirty="0">
              <a:latin typeface="Consolas" panose="020B0609020204030204" pitchFamily="49" charset="0"/>
            </a:endParaRPr>
          </a:p>
          <a:p>
            <a:endParaRPr lang="en-US" sz="4000" dirty="0">
              <a:latin typeface="Consolas" panose="020B0609020204030204" pitchFamily="49" charset="0"/>
            </a:endParaRPr>
          </a:p>
          <a:p>
            <a:r>
              <a:rPr lang="en-US" sz="4000" dirty="0"/>
              <a:t>NOTE: Code changes every week!</a:t>
            </a:r>
          </a:p>
        </p:txBody>
      </p:sp>
    </p:spTree>
    <p:extLst>
      <p:ext uri="{BB962C8B-B14F-4D97-AF65-F5344CB8AC3E}">
        <p14:creationId xmlns:p14="http://schemas.microsoft.com/office/powerpoint/2010/main" val="1991760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do *I* ask *YOU*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Lecture you will be required to sign-in with your </a:t>
            </a:r>
            <a:r>
              <a:rPr lang="en-US" sz="3200" dirty="0" err="1"/>
              <a:t>NetID</a:t>
            </a:r>
            <a:r>
              <a:rPr lang="en-US" sz="3200" dirty="0"/>
              <a:t>.</a:t>
            </a:r>
          </a:p>
          <a:p>
            <a:r>
              <a:rPr lang="en-US" sz="3200" dirty="0"/>
              <a:t>During lecture, I ask questions and provide a link where you can answer.</a:t>
            </a:r>
          </a:p>
          <a:p>
            <a:r>
              <a:rPr lang="en-US" sz="3200" dirty="0"/>
              <a:t>I use your responses to guide lecture. </a:t>
            </a:r>
          </a:p>
          <a:p>
            <a:r>
              <a:rPr lang="en-US" sz="3200" dirty="0"/>
              <a:t>Your participation is not graded,  but is monitored.</a:t>
            </a:r>
          </a:p>
          <a:p>
            <a:r>
              <a:rPr lang="en-US" sz="3200" dirty="0"/>
              <a:t>Excellent participation can positively impact your final grade in the course at our discretion.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E1313A-C7B0-4C63-8AFA-35F34D43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375" y="629719"/>
            <a:ext cx="2816293" cy="65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0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2"/>
                </a:solidFill>
              </a:rPr>
              <a:t>Example: </a:t>
            </a:r>
            <a:r>
              <a:rPr lang="en-US" sz="5400" dirty="0" err="1">
                <a:solidFill>
                  <a:schemeClr val="accent2"/>
                </a:solidFill>
              </a:rPr>
              <a:t>Participoll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/>
              <a:t>How many exams are issued</a:t>
            </a:r>
            <a:br>
              <a:rPr lang="en-US" sz="4000" dirty="0"/>
            </a:br>
            <a:r>
              <a:rPr lang="en-US" sz="4000" dirty="0"/>
              <a:t>in this course?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One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Two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Three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4000" dirty="0"/>
              <a:t>Four</a:t>
            </a:r>
          </a:p>
        </p:txBody>
      </p:sp>
      <p:sp>
        <p:nvSpPr>
          <p:cNvPr id="4" name="counter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D2691E"/>
          </a:solidFill>
        </p:spPr>
        <p:txBody>
          <a:bodyPr vert="horz" rtlCol="0" anchor="ctr" anchorCtr="1">
            <a:noAutofit/>
          </a:bodyPr>
          <a:lstStyle/>
          <a:p>
            <a:r>
              <a:rPr lang="en-US" sz="1400">
                <a:solidFill>
                  <a:srgbClr val="FFFFFF"/>
                </a:solidFill>
                <a:latin typeface="Segoe UI" panose="020B0502040204020203" pitchFamily="34" charset="0"/>
              </a:rPr>
              <a:t>0</a:t>
            </a:r>
          </a:p>
        </p:txBody>
      </p:sp>
      <p:sp>
        <p:nvSpPr>
          <p:cNvPr id="5" name="counter_overlay"/>
          <p:cNvSpPr txBox="1"/>
          <p:nvPr/>
        </p:nvSpPr>
        <p:spPr>
          <a:xfrm>
            <a:off x="11366500" y="6096000"/>
            <a:ext cx="482600" cy="4445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  <p:txBody>
          <a:bodyPr vert="horz" rtlCol="0">
            <a:noAutofit/>
          </a:bodyPr>
          <a:lstStyle/>
          <a:p>
            <a:endParaRPr lang="en-US"/>
          </a:p>
        </p:txBody>
      </p:sp>
      <p:sp>
        <p:nvSpPr>
          <p:cNvPr id="6" name="pp_status"/>
          <p:cNvSpPr txBox="1"/>
          <p:nvPr/>
        </p:nvSpPr>
        <p:spPr>
          <a:xfrm>
            <a:off x="8763000" y="6540500"/>
            <a:ext cx="3175000" cy="190500"/>
          </a:xfrm>
          <a:prstGeom prst="rect">
            <a:avLst/>
          </a:prstGeom>
          <a:noFill/>
        </p:spPr>
        <p:txBody>
          <a:bodyPr vert="horz" rtlCol="0" anchor="ctr">
            <a:noAutofit/>
          </a:bodyPr>
          <a:lstStyle/>
          <a:p>
            <a:pPr algn="r"/>
            <a:r>
              <a:rPr lang="en-US" sz="900">
                <a:solidFill>
                  <a:srgbClr val="FF0000"/>
                </a:solidFill>
                <a:latin typeface="Segoe UI" panose="020B0502040204020203" pitchFamily="34" charset="0"/>
              </a:rPr>
              <a:t>vote at ist256.participoll.com</a:t>
            </a:r>
          </a:p>
        </p:txBody>
      </p:sp>
      <p:sp>
        <p:nvSpPr>
          <p:cNvPr id="7" name="answerA"/>
          <p:cNvSpPr txBox="1"/>
          <p:nvPr/>
        </p:nvSpPr>
        <p:spPr>
          <a:xfrm>
            <a:off x="9334500" y="6096000"/>
            <a:ext cx="482600" cy="38100"/>
          </a:xfrm>
          <a:prstGeom prst="rect">
            <a:avLst/>
          </a:prstGeom>
          <a:solidFill>
            <a:srgbClr val="1673D2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8" name="letterA"/>
          <p:cNvSpPr txBox="1"/>
          <p:nvPr/>
        </p:nvSpPr>
        <p:spPr>
          <a:xfrm>
            <a:off x="9334500" y="6159500"/>
            <a:ext cx="482600" cy="381000"/>
          </a:xfrm>
          <a:prstGeom prst="rect">
            <a:avLst/>
          </a:prstGeom>
          <a:solidFill>
            <a:srgbClr val="1673D2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A</a:t>
            </a:r>
          </a:p>
        </p:txBody>
      </p:sp>
      <p:sp>
        <p:nvSpPr>
          <p:cNvPr id="9" name="answerB"/>
          <p:cNvSpPr txBox="1"/>
          <p:nvPr/>
        </p:nvSpPr>
        <p:spPr>
          <a:xfrm>
            <a:off x="9842500" y="6096000"/>
            <a:ext cx="482600" cy="38100"/>
          </a:xfrm>
          <a:prstGeom prst="rect">
            <a:avLst/>
          </a:prstGeom>
          <a:solidFill>
            <a:srgbClr val="008A00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0" name="letterB"/>
          <p:cNvSpPr txBox="1"/>
          <p:nvPr/>
        </p:nvSpPr>
        <p:spPr>
          <a:xfrm>
            <a:off x="9842500" y="6159500"/>
            <a:ext cx="482600" cy="381000"/>
          </a:xfrm>
          <a:prstGeom prst="rect">
            <a:avLst/>
          </a:prstGeom>
          <a:solidFill>
            <a:srgbClr val="008A00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B</a:t>
            </a:r>
          </a:p>
        </p:txBody>
      </p:sp>
      <p:sp>
        <p:nvSpPr>
          <p:cNvPr id="11" name="answerC"/>
          <p:cNvSpPr txBox="1"/>
          <p:nvPr/>
        </p:nvSpPr>
        <p:spPr>
          <a:xfrm>
            <a:off x="10350500" y="6096000"/>
            <a:ext cx="482600" cy="38100"/>
          </a:xfrm>
          <a:prstGeom prst="rect">
            <a:avLst/>
          </a:prstGeom>
          <a:solidFill>
            <a:srgbClr val="8D0196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2" name="letterC"/>
          <p:cNvSpPr txBox="1"/>
          <p:nvPr/>
        </p:nvSpPr>
        <p:spPr>
          <a:xfrm>
            <a:off x="10350500" y="6159500"/>
            <a:ext cx="482600" cy="381000"/>
          </a:xfrm>
          <a:prstGeom prst="rect">
            <a:avLst/>
          </a:prstGeom>
          <a:solidFill>
            <a:srgbClr val="8D0196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C</a:t>
            </a:r>
          </a:p>
        </p:txBody>
      </p:sp>
      <p:sp>
        <p:nvSpPr>
          <p:cNvPr id="13" name="answerD"/>
          <p:cNvSpPr txBox="1"/>
          <p:nvPr/>
        </p:nvSpPr>
        <p:spPr>
          <a:xfrm>
            <a:off x="10858500" y="6096000"/>
            <a:ext cx="482600" cy="38100"/>
          </a:xfrm>
          <a:prstGeom prst="rect">
            <a:avLst/>
          </a:prstGeom>
          <a:solidFill>
            <a:srgbClr val="FD5C04">
              <a:alpha val="50000"/>
            </a:srgbClr>
          </a:solidFill>
        </p:spPr>
        <p:txBody>
          <a:bodyPr vert="horz" rtlCol="0" anchor="ctr" anchorCtr="1">
            <a:noAutofit/>
          </a:bodyPr>
          <a:lstStyle/>
          <a:p>
            <a:endParaRPr lang="en-US" sz="9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14" name="letterD"/>
          <p:cNvSpPr txBox="1"/>
          <p:nvPr/>
        </p:nvSpPr>
        <p:spPr>
          <a:xfrm>
            <a:off x="10858500" y="6159500"/>
            <a:ext cx="482600" cy="381000"/>
          </a:xfrm>
          <a:prstGeom prst="rect">
            <a:avLst/>
          </a:prstGeom>
          <a:solidFill>
            <a:srgbClr val="FD5C04"/>
          </a:solidFill>
        </p:spPr>
        <p:txBody>
          <a:bodyPr vert="horz" rtlCol="0" anchor="b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Segoe UI" panose="020B0502040204020203" pitchFamily="34" charset="0"/>
              </a:rPr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6017280"/>
            <a:ext cx="716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http://ist256.participoll.com/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0" y="635000"/>
            <a:ext cx="1905000" cy="1905000"/>
          </a:xfrm>
          <a:prstGeom prst="rect">
            <a:avLst/>
          </a:prstGeom>
        </p:spPr>
      </p:pic>
      <p:sp>
        <p:nvSpPr>
          <p:cNvPr id="17" name="PP_address"/>
          <p:cNvSpPr txBox="1"/>
          <p:nvPr/>
        </p:nvSpPr>
        <p:spPr>
          <a:xfrm>
            <a:off x="8699500" y="381000"/>
            <a:ext cx="3175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 dirty="0">
                <a:latin typeface="Segoe UI" panose="020B0502040204020203" pitchFamily="34" charset="0"/>
              </a:rPr>
              <a:t>http://ist256.participoll.com/</a:t>
            </a:r>
          </a:p>
        </p:txBody>
      </p:sp>
    </p:spTree>
    <p:extLst>
      <p:ext uri="{BB962C8B-B14F-4D97-AF65-F5344CB8AC3E}">
        <p14:creationId xmlns:p14="http://schemas.microsoft.com/office/powerpoint/2010/main" val="41742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How do *YOU* ask *ME* 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993697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Microsoft Teams </a:t>
            </a:r>
            <a:r>
              <a:rPr lang="en-US" sz="3600" dirty="0">
                <a:hlinkClick r:id="rId2"/>
              </a:rPr>
              <a:t>https://teams.microsoft.com</a:t>
            </a:r>
            <a:r>
              <a:rPr lang="en-US" sz="3600" dirty="0"/>
              <a:t> </a:t>
            </a:r>
          </a:p>
          <a:p>
            <a:r>
              <a:rPr lang="en-US" sz="3600" dirty="0"/>
              <a:t>Ask Questions in the </a:t>
            </a:r>
            <a:r>
              <a:rPr lang="en-US" sz="3600" b="1" dirty="0"/>
              <a:t>Large Group Chat </a:t>
            </a:r>
            <a:r>
              <a:rPr lang="en-US" sz="3600" dirty="0"/>
              <a:t>channel. A Moderator brings them up during lecture.</a:t>
            </a:r>
          </a:p>
          <a:p>
            <a:r>
              <a:rPr lang="en-US" sz="3600" dirty="0"/>
              <a:t>Ask questions in the </a:t>
            </a:r>
            <a:r>
              <a:rPr lang="en-US" sz="3600" b="1" dirty="0"/>
              <a:t>General</a:t>
            </a:r>
            <a:r>
              <a:rPr lang="en-US" sz="3600" dirty="0"/>
              <a:t>, and discuss outside of class, too. Answer each other’s questions!</a:t>
            </a:r>
          </a:p>
          <a:p>
            <a:r>
              <a:rPr lang="en-US" sz="3600" dirty="0"/>
              <a:t>Supports Web, iPhone &amp; Android</a:t>
            </a:r>
          </a:p>
          <a:p>
            <a:endParaRPr lang="en-US" sz="3600" dirty="0"/>
          </a:p>
        </p:txBody>
      </p:sp>
      <p:pic>
        <p:nvPicPr>
          <p:cNvPr id="1026" name="Picture 2" descr="Image result for microsoft teams icon">
            <a:extLst>
              <a:ext uri="{FF2B5EF4-FFF2-40B4-BE49-F238E27FC236}">
                <a16:creationId xmlns:a16="http://schemas.microsoft.com/office/drawing/2014/main" id="{A8AA5DB2-98E8-4796-A7A8-891F0F612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5" r="19227"/>
          <a:stretch/>
        </p:blipFill>
        <p:spPr bwMode="auto">
          <a:xfrm>
            <a:off x="9898744" y="365125"/>
            <a:ext cx="183661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306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2"/>
                </a:solidFill>
              </a:rPr>
              <a:t>Example: Microsoft Teams Chat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0842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Consolas" panose="020B0609020204030204" pitchFamily="49" charset="0"/>
                <a:hlinkClick r:id="rId2"/>
              </a:rPr>
              <a:t>https://teams.Microsoft.com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4000" dirty="0"/>
              <a:t>Sign-in with your SU Email address and </a:t>
            </a:r>
            <a:r>
              <a:rPr lang="en-US" sz="4000" dirty="0" err="1"/>
              <a:t>NetId</a:t>
            </a:r>
            <a:r>
              <a:rPr lang="en-US" sz="4000" dirty="0"/>
              <a:t> Password</a:t>
            </a:r>
          </a:p>
          <a:p>
            <a:r>
              <a:rPr lang="en-US" sz="4000" dirty="0"/>
              <a:t>Click </a:t>
            </a:r>
            <a:r>
              <a:rPr lang="en-US" sz="4000" b="1" dirty="0"/>
              <a:t>Create And Join Team </a:t>
            </a:r>
            <a:r>
              <a:rPr lang="en-US" sz="4000" b="1" dirty="0">
                <a:sym typeface="Wingdings" panose="05000000000000000000" pitchFamily="2" charset="2"/>
              </a:rPr>
              <a:t> With a Code</a:t>
            </a:r>
          </a:p>
          <a:p>
            <a:r>
              <a:rPr lang="en-US" sz="4000" dirty="0">
                <a:latin typeface="Consolas" panose="020B0609020204030204" pitchFamily="49" charset="0"/>
                <a:sym typeface="Wingdings" panose="05000000000000000000" pitchFamily="2" charset="2"/>
              </a:rPr>
              <a:t>Code: </a:t>
            </a:r>
            <a:r>
              <a:rPr lang="en-US" sz="40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uwmpyld</a:t>
            </a:r>
            <a:endParaRPr lang="en-US" sz="40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4000" dirty="0">
                <a:sym typeface="Wingdings" panose="05000000000000000000" pitchFamily="2" charset="2"/>
              </a:rPr>
              <a:t>Post to</a:t>
            </a:r>
            <a:r>
              <a:rPr lang="en-US" sz="4000" b="1" dirty="0">
                <a:sym typeface="Wingdings" panose="05000000000000000000" pitchFamily="2" charset="2"/>
              </a:rPr>
              <a:t> Large Group Chat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6F6B9D-55AF-4674-BA1D-607D7E3FA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25242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uwmpyld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1C462F-EBD5-431C-AB05-49FFBE08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25242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uwmpyld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How is this course organized?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961258" y="4525347"/>
            <a:ext cx="3258675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911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546" y="365125"/>
            <a:ext cx="9014254" cy="1817902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+mn-lt"/>
              </a:rPr>
              <a:t>Lesson XX:</a:t>
            </a:r>
            <a:br>
              <a:rPr lang="en-US" sz="6000" dirty="0">
                <a:latin typeface="+mn-lt"/>
              </a:rPr>
            </a:br>
            <a:r>
              <a:rPr lang="en-US" sz="6000" dirty="0">
                <a:solidFill>
                  <a:schemeClr val="accent4"/>
                </a:solidFill>
                <a:latin typeface="+mn-lt"/>
              </a:rPr>
              <a:t>Sample Title Slide</a:t>
            </a:r>
            <a:endParaRPr lang="en-US" sz="6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21276" y="2409642"/>
            <a:ext cx="10346724" cy="3999395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00"/>
                </a:solidFill>
              </a:rPr>
              <a:t>Attendance: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https://here.ist256.syr.edu | Code: 201908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Class Chat: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https://teams.microsoft.com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Channel: Large Group Chat</a:t>
            </a:r>
          </a:p>
          <a:p>
            <a:r>
              <a:rPr lang="en-US" sz="4400" b="1" dirty="0">
                <a:solidFill>
                  <a:srgbClr val="FFFF00"/>
                </a:solidFill>
              </a:rPr>
              <a:t>Participation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http://ist256.participoll.com/</a:t>
            </a:r>
          </a:p>
          <a:p>
            <a:pPr lvl="1"/>
            <a:endParaRPr lang="en-US" sz="36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9" y="210957"/>
            <a:ext cx="2018373" cy="204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4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 Do Before Your 1</a:t>
            </a:r>
            <a:r>
              <a:rPr lang="en-US" sz="5800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</a:t>
            </a:r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Recitation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(Ahem… that’s next class!)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33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B914A4-5BB8-4D46-B57A-7DC11422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To-Do List – Complete by Recitation.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E2C93-95FE-467B-ADB8-77C80CEF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through the syllabus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Purchase your </a:t>
            </a:r>
            <a:r>
              <a:rPr lang="en-US" sz="3200" dirty="0" err="1"/>
              <a:t>Zybook</a:t>
            </a:r>
            <a:r>
              <a:rPr lang="en-US" sz="3200" dirty="0"/>
              <a:t> online or through the bookstore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Complete the course setup checklist.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31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Course Setup Checklist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0526" y="3571630"/>
            <a:ext cx="8499781" cy="27358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http://ist256.github.io/content/setup/overview/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27F496AB-C7E0-4782-8E01-EB59D5224E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86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Not Get a Head Start On Next Week?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78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0B9FA-9279-4C23-AC19-4C7BA0C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To-Do for lesson 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F7B58-253C-4DE3-A27C-792E037EE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838131"/>
            <a:ext cx="7778971" cy="4655975"/>
          </a:xfrm>
        </p:spPr>
        <p:txBody>
          <a:bodyPr anchor="ctr">
            <a:normAutofit/>
          </a:bodyPr>
          <a:lstStyle/>
          <a:p>
            <a:r>
              <a:rPr lang="en-US" sz="3200" dirty="0"/>
              <a:t>Next week is lesson 01.</a:t>
            </a:r>
          </a:p>
          <a:p>
            <a:r>
              <a:rPr lang="en-US" sz="3200" dirty="0"/>
              <a:t>Everything you need is on the website.</a:t>
            </a:r>
          </a:p>
          <a:p>
            <a:r>
              <a:rPr lang="en-US" sz="3200" dirty="0"/>
              <a:t>There’s a section What’s Due which outlines all the work you must complete for the lesson.</a:t>
            </a:r>
          </a:p>
          <a:p>
            <a:r>
              <a:rPr lang="en-US" sz="3200" dirty="0">
                <a:hlinkClick r:id="rId2"/>
              </a:rPr>
              <a:t>http://ist256.github.io/content/toc/#lesson-01-introduction-to-programming</a:t>
            </a:r>
            <a:r>
              <a:rPr lang="en-US" sz="32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AF4F7F7D-0E56-46B4-8ABD-C5A05DC89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9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FFC000"/>
                </a:solidFill>
              </a:rPr>
              <a:t>Thank You!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29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Everyone is enrolled in 2 sections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Lecture Section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Combined.</a:t>
            </a:r>
          </a:p>
          <a:p>
            <a:r>
              <a:rPr lang="en-US" dirty="0"/>
              <a:t>I'm your lecture Professor</a:t>
            </a:r>
          </a:p>
          <a:p>
            <a:r>
              <a:rPr lang="en-US" dirty="0"/>
              <a:t>Meet Mondays </a:t>
            </a:r>
          </a:p>
          <a:p>
            <a:r>
              <a:rPr lang="en-US" dirty="0"/>
              <a:t>We cover new course material in lecture.</a:t>
            </a:r>
          </a:p>
          <a:p>
            <a:r>
              <a:rPr lang="en-US" dirty="0"/>
              <a:t>Don’t need your laptop, but you do need your smartphone. </a:t>
            </a:r>
          </a:p>
          <a:p>
            <a:r>
              <a:rPr lang="en-US" b="1" dirty="0"/>
              <a:t>You don't write code in Lecture. Too chaotic to try, just watch and most importantly ask and answer questions.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Recitation Section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Breakout. Smaller groups.</a:t>
            </a:r>
          </a:p>
          <a:p>
            <a:r>
              <a:rPr lang="en-US" dirty="0"/>
              <a:t>Your recitation professor is of: Ferger, Kadaji, Nosky, </a:t>
            </a:r>
            <a:r>
              <a:rPr lang="en-US" dirty="0" err="1"/>
              <a:t>Rieks</a:t>
            </a:r>
            <a:r>
              <a:rPr lang="en-US" dirty="0"/>
              <a:t>, Lyga or Stringer.</a:t>
            </a:r>
          </a:p>
          <a:p>
            <a:r>
              <a:rPr lang="en-US" dirty="0"/>
              <a:t>Meeting times vary Wed-Fri</a:t>
            </a:r>
          </a:p>
          <a:p>
            <a:r>
              <a:rPr lang="en-US" dirty="0"/>
              <a:t>We enforce lecture material in recitation.</a:t>
            </a:r>
          </a:p>
          <a:p>
            <a:r>
              <a:rPr lang="en-US" dirty="0"/>
              <a:t>You must bring your laptop!</a:t>
            </a:r>
          </a:p>
          <a:p>
            <a:r>
              <a:rPr lang="en-US" b="1" dirty="0"/>
              <a:t>You will write code in Recitation. Easier to do because you've seen it in lecture.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5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D5A23B-D521-407F-AB97-06ECD87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1" y="627564"/>
            <a:ext cx="8713177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We are all your professors, but…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7DDDE2-35D0-463E-B2C0-B0C8C109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987663" cy="3450613"/>
          </a:xfrm>
        </p:spPr>
        <p:txBody>
          <a:bodyPr anchor="ctr">
            <a:normAutofit/>
          </a:bodyPr>
          <a:lstStyle/>
          <a:p>
            <a:r>
              <a:rPr lang="en-US" sz="3600" dirty="0"/>
              <a:t>Only your recitation instructor grades your work.</a:t>
            </a:r>
          </a:p>
          <a:p>
            <a:r>
              <a:rPr lang="en-US" sz="3600" dirty="0"/>
              <a:t>The rest of us are here to help only.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rofessor">
            <a:extLst>
              <a:ext uri="{FF2B5EF4-FFF2-40B4-BE49-F238E27FC236}">
                <a16:creationId xmlns:a16="http://schemas.microsoft.com/office/drawing/2014/main" id="{E8DF52B1-9E8B-417B-B3E7-BBC1018A28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1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2"/>
                </a:solidFill>
              </a:rPr>
              <a:t>Resources we will use in this course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Course Website: </a:t>
            </a:r>
            <a:r>
              <a:rPr lang="en-US" sz="3200" dirty="0">
                <a:hlinkClick r:id="rId2"/>
              </a:rPr>
              <a:t>http://ist256.github.io</a:t>
            </a:r>
            <a:endParaRPr lang="en-US" sz="3200" dirty="0"/>
          </a:p>
          <a:p>
            <a:pPr lvl="1"/>
            <a:r>
              <a:rPr lang="en-US" dirty="0"/>
              <a:t>All Content is on the website. PowerPoints, Syllabus, What’s due, Setup instructions.  Searchable.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Classroom</a:t>
            </a:r>
          </a:p>
          <a:p>
            <a:pPr lvl="1"/>
            <a:r>
              <a:rPr lang="en-US" dirty="0"/>
              <a:t>All the code samples, demos, labs, and homework assignments are here. </a:t>
            </a:r>
          </a:p>
          <a:p>
            <a:pPr lvl="1"/>
            <a:r>
              <a:rPr lang="en-US" dirty="0"/>
              <a:t>We will learn to code using the tools of real coders.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Blackboard</a:t>
            </a:r>
          </a:p>
          <a:p>
            <a:pPr lvl="1"/>
            <a:r>
              <a:rPr lang="en-US" dirty="0"/>
              <a:t>For taking the diagnostic quizzes; grades posted here.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Microsoft Teams</a:t>
            </a:r>
          </a:p>
          <a:p>
            <a:pPr lvl="1"/>
            <a:r>
              <a:rPr lang="en-US" dirty="0"/>
              <a:t>For taking asking and answering questions in and out of class.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7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8239" y="615827"/>
            <a:ext cx="7631197" cy="14145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Goals of This Course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58240" y="4700588"/>
            <a:ext cx="5252288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18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We Want You Become a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"Modern Programmer"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en-US" dirty="0">
                <a:solidFill>
                  <a:srgbClr val="FFFF00"/>
                </a:solidFill>
              </a:rPr>
              <a:t>To program in the Python computer programming language.</a:t>
            </a:r>
          </a:p>
        </p:txBody>
      </p:sp>
      <p:pic>
        <p:nvPicPr>
          <p:cNvPr id="8" name="Picture 2" descr="Image result for learn to program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9061" y="1858168"/>
            <a:ext cx="5924939" cy="493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0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1002</Words>
  <Application>Microsoft Office PowerPoint</Application>
  <PresentationFormat>Widescreen</PresentationFormat>
  <Paragraphs>164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Segoe UI</vt:lpstr>
      <vt:lpstr>Wingdings</vt:lpstr>
      <vt:lpstr>Office Theme</vt:lpstr>
      <vt:lpstr>IST256 : Applications Programming for Information Systems</vt:lpstr>
      <vt:lpstr>Agenda</vt:lpstr>
      <vt:lpstr>How is this course organized?</vt:lpstr>
      <vt:lpstr>Everyone is enrolled in 2 sections</vt:lpstr>
      <vt:lpstr>We are all your professors, but…</vt:lpstr>
      <vt:lpstr>Resources we will use in this course</vt:lpstr>
      <vt:lpstr>Goals of This Course</vt:lpstr>
      <vt:lpstr>We Want You Become a  "Modern Programmer"</vt:lpstr>
      <vt:lpstr>To program in the Python computer programming language.</vt:lpstr>
      <vt:lpstr>To solve complex real-world, data-oriented problems by writing code.</vt:lpstr>
      <vt:lpstr>To read, write and discuss code and documentation with confidence.</vt:lpstr>
      <vt:lpstr>To code in teams, collaborate with others and manage your source code.</vt:lpstr>
      <vt:lpstr>The skills necessary to acquire new programming knowledge independently.</vt:lpstr>
      <vt:lpstr>Why Learn To Program?</vt:lpstr>
      <vt:lpstr>Programming:</vt:lpstr>
      <vt:lpstr>Let's Go Over The Syllabus!</vt:lpstr>
      <vt:lpstr>Textbooks</vt:lpstr>
      <vt:lpstr>This Class Is BYOD</vt:lpstr>
      <vt:lpstr>Methods of Evaluation</vt:lpstr>
      <vt:lpstr>Project Demo Day!</vt:lpstr>
      <vt:lpstr>Grading  Scale</vt:lpstr>
      <vt:lpstr>Honor Code &amp; Academic Integrity</vt:lpstr>
      <vt:lpstr>How Does Large Group Lecture Work?</vt:lpstr>
      <vt:lpstr>Attendance!</vt:lpstr>
      <vt:lpstr>Example: Attendance</vt:lpstr>
      <vt:lpstr>How do *I* ask *YOU* questions?</vt:lpstr>
      <vt:lpstr>Example: Participoll</vt:lpstr>
      <vt:lpstr>How do *YOU* ask *ME* Questions?</vt:lpstr>
      <vt:lpstr>Example: Microsoft Teams Chat</vt:lpstr>
      <vt:lpstr>Lesson XX: Sample Title Slide</vt:lpstr>
      <vt:lpstr>To Do Before Your 1st Recitation</vt:lpstr>
      <vt:lpstr>To-Do List – Complete by Recitation.</vt:lpstr>
      <vt:lpstr>Course Setup Checklist</vt:lpstr>
      <vt:lpstr>Why Not Get a Head Start On Next Week?</vt:lpstr>
      <vt:lpstr>To-Do for lesson 01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IST256 : Applications Programming for Information Systems</dc:title>
  <dc:creator>Michael Fudge</dc:creator>
  <cp:lastModifiedBy>Michael Fudge</cp:lastModifiedBy>
  <cp:revision>18</cp:revision>
  <dcterms:created xsi:type="dcterms:W3CDTF">2018-08-19T15:52:45Z</dcterms:created>
  <dcterms:modified xsi:type="dcterms:W3CDTF">2019-08-25T16:22:49Z</dcterms:modified>
</cp:coreProperties>
</file>