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4" r:id="rId2"/>
    <p:sldId id="325" r:id="rId3"/>
    <p:sldId id="313" r:id="rId4"/>
    <p:sldId id="316" r:id="rId5"/>
    <p:sldId id="333" r:id="rId6"/>
    <p:sldId id="317" r:id="rId7"/>
    <p:sldId id="319" r:id="rId8"/>
    <p:sldId id="318" r:id="rId9"/>
    <p:sldId id="335" r:id="rId10"/>
    <p:sldId id="315" r:id="rId11"/>
    <p:sldId id="324" r:id="rId12"/>
    <p:sldId id="323" r:id="rId13"/>
    <p:sldId id="320" r:id="rId14"/>
    <p:sldId id="327" r:id="rId15"/>
    <p:sldId id="329" r:id="rId16"/>
    <p:sldId id="330" r:id="rId17"/>
    <p:sldId id="326" r:id="rId18"/>
    <p:sldId id="321" r:id="rId19"/>
    <p:sldId id="331" r:id="rId20"/>
    <p:sldId id="332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IST256 : </a:t>
            </a:r>
            <a:r>
              <a:rPr lang="en-US" dirty="0" smtClean="0">
                <a:solidFill>
                  <a:schemeClr val="accent6"/>
                </a:solidFill>
              </a:rPr>
              <a:t>Applications Programming for Information Systems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Wed – Fri  8-9:20AM</a:t>
            </a:r>
          </a:p>
          <a:p>
            <a:r>
              <a:rPr lang="en-US" sz="4400" dirty="0" smtClean="0"/>
              <a:t>Course Introduction, </a:t>
            </a:r>
            <a:r>
              <a:rPr lang="en-US" sz="4400" dirty="0" smtClean="0">
                <a:solidFill>
                  <a:srgbClr val="FFFF00"/>
                </a:solidFill>
              </a:rPr>
              <a:t>Part Two!</a:t>
            </a:r>
          </a:p>
          <a:p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Opening Slides In Class…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They Have Important Information to Start Class.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6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02: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Introduction to Programing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WEDNESDAY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Lecture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Sit anywhere you like. 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1, 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1. Slides on website.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Participation. </a:t>
            </a:r>
            <a:r>
              <a:rPr lang="en-US" sz="3200" dirty="0" smtClean="0"/>
              <a:t>Sign-In to </a:t>
            </a:r>
            <a:r>
              <a:rPr lang="en-US" sz="3200" dirty="0" err="1" smtClean="0"/>
              <a:t>TopHat</a:t>
            </a:r>
            <a:r>
              <a:rPr lang="en-US" sz="3200" dirty="0" smtClean="0"/>
              <a:t> to participate in the class lecture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273711" y="3183148"/>
            <a:ext cx="3613489" cy="34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5932" y="2598373"/>
            <a:ext cx="347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TopHat</a:t>
            </a:r>
            <a:r>
              <a:rPr lang="en-US" sz="3200" dirty="0" smtClean="0"/>
              <a:t> Attendance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42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02: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Introduction to Programming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</a:t>
            </a:r>
            <a:r>
              <a:rPr lang="en-US" sz="3200" b="1" smtClean="0">
                <a:solidFill>
                  <a:srgbClr val="FFFF00"/>
                </a:solidFill>
              </a:rPr>
              <a:t>A </a:t>
            </a:r>
            <a:r>
              <a:rPr lang="en-US" sz="3200" smtClean="0"/>
              <a:t>(</a:t>
            </a:r>
            <a:r>
              <a:rPr lang="en-US" sz="3200" dirty="0" smtClean="0"/>
              <a:t>Check </a:t>
            </a:r>
            <a:r>
              <a:rPr lang="en-US" sz="3200" smtClean="0"/>
              <a:t>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None. First Lesson!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Complete In-Class Coding Lab &amp; Start Homework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273711" y="3183148"/>
            <a:ext cx="3768764" cy="34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442906" y="3407434"/>
            <a:ext cx="1586281" cy="9778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Angela</a:t>
            </a:r>
            <a:endParaRPr lang="en-US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0417375" y="3406272"/>
            <a:ext cx="1521583" cy="9801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Avi</a:t>
            </a:r>
            <a:endParaRPr lang="en-US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8442906" y="4544709"/>
            <a:ext cx="1586281" cy="10049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Wade</a:t>
            </a:r>
            <a:endParaRPr lang="en-US" sz="2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0381201" y="4519141"/>
            <a:ext cx="1560402" cy="100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Deb</a:t>
            </a:r>
            <a:endParaRPr lang="en-US" sz="3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8442906" y="5693495"/>
            <a:ext cx="3496052" cy="819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2 Rows: Mike == A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6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Gitter.im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FF"/>
                </a:solidFill>
              </a:rPr>
              <a:t>Gitter</a:t>
            </a:r>
            <a:r>
              <a:rPr lang="en-US" sz="5400" dirty="0" smtClean="0">
                <a:solidFill>
                  <a:srgbClr val="FF00FF"/>
                </a:solidFill>
              </a:rPr>
              <a:t>: It's how you ask questions!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https://gitter.im/IST256/Fudge</a:t>
            </a:r>
            <a:endParaRPr lang="en-US" sz="3600" dirty="0" smtClean="0"/>
          </a:p>
          <a:p>
            <a:r>
              <a:rPr lang="en-US" sz="3600" dirty="0" smtClean="0"/>
              <a:t>We'll use Gitter.im for questions. In class and out of class. </a:t>
            </a:r>
          </a:p>
          <a:p>
            <a:r>
              <a:rPr lang="en-US" sz="3600" dirty="0" smtClean="0"/>
              <a:t>It's about conversations with each other, not just us professors!</a:t>
            </a:r>
          </a:p>
          <a:p>
            <a:r>
              <a:rPr lang="en-US" sz="3600" dirty="0" smtClean="0"/>
              <a:t>There will be times during lecture for answering questions. </a:t>
            </a:r>
          </a:p>
          <a:p>
            <a:r>
              <a:rPr lang="en-US" sz="3600" dirty="0" smtClean="0"/>
              <a:t>Gitter.im has an iOS and Android app, too.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Demo Time!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Zybook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C000"/>
                </a:solidFill>
              </a:rPr>
              <a:t>Zybook</a:t>
            </a:r>
            <a:r>
              <a:rPr lang="en-US" sz="5400" dirty="0" smtClean="0">
                <a:solidFill>
                  <a:srgbClr val="FFC000"/>
                </a:solidFill>
              </a:rPr>
              <a:t>: Let's See Who's Activated It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 fontScale="92500"/>
          </a:bodyPr>
          <a:lstStyle/>
          <a:p>
            <a:r>
              <a:rPr lang="en-US" sz="3600" dirty="0" err="1" smtClean="0"/>
              <a:t>Zybooks</a:t>
            </a:r>
            <a:r>
              <a:rPr lang="en-US" sz="3600" dirty="0" smtClean="0"/>
              <a:t> reports student usage.</a:t>
            </a:r>
          </a:p>
          <a:p>
            <a:r>
              <a:rPr lang="en-US" sz="3600" dirty="0" smtClean="0"/>
              <a:t>I will demonstrate these reports now.</a:t>
            </a:r>
          </a:p>
          <a:p>
            <a:r>
              <a:rPr lang="en-US" sz="3600" dirty="0" smtClean="0"/>
              <a:t>Your team professor will track your usage weekly and flag you in Orange Success if you are not participating.</a:t>
            </a:r>
          </a:p>
          <a:p>
            <a:r>
              <a:rPr lang="en-US" sz="3600" dirty="0" smtClean="0"/>
              <a:t>It's hard to pass the diagnostic quizzes without reading first!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Demo Time!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TopHat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B0F0"/>
                </a:solidFill>
              </a:rPr>
              <a:t>TopHat</a:t>
            </a:r>
            <a:r>
              <a:rPr lang="en-US" sz="5400" dirty="0" smtClean="0">
                <a:solidFill>
                  <a:srgbClr val="00B0F0"/>
                </a:solidFill>
              </a:rPr>
              <a:t> is an Engagement Platform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Lecture days, we'll use </a:t>
            </a:r>
            <a:r>
              <a:rPr lang="en-US" sz="3600" dirty="0" err="1" smtClean="0"/>
              <a:t>TopHat</a:t>
            </a:r>
            <a:r>
              <a:rPr lang="en-US" sz="3600" dirty="0" smtClean="0"/>
              <a:t> to keep you engaged in class.</a:t>
            </a:r>
          </a:p>
          <a:p>
            <a:r>
              <a:rPr lang="en-US" sz="3600" dirty="0" smtClean="0"/>
              <a:t>Attendance must be completed before lecture starts, so please arrive on time.</a:t>
            </a:r>
          </a:p>
          <a:p>
            <a:r>
              <a:rPr lang="en-US" sz="3600" dirty="0" smtClean="0"/>
              <a:t>Your participation grade is based on use of </a:t>
            </a:r>
            <a:r>
              <a:rPr lang="en-US" sz="3600" dirty="0" err="1" smtClean="0"/>
              <a:t>TopHat</a:t>
            </a:r>
            <a:r>
              <a:rPr lang="en-US" sz="3600" dirty="0" smtClean="0"/>
              <a:t>. </a:t>
            </a:r>
          </a:p>
          <a:p>
            <a:r>
              <a:rPr lang="en-US" sz="3600" dirty="0" err="1" smtClean="0"/>
              <a:t>TopHat</a:t>
            </a:r>
            <a:r>
              <a:rPr lang="en-US" sz="3600" dirty="0" smtClean="0"/>
              <a:t> has an iOS and Android App, too.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Demo Time!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86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GitHub Classroom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After Last Class, Did You?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Activate your </a:t>
            </a:r>
            <a:r>
              <a:rPr lang="en-US" sz="4000" dirty="0" err="1" smtClean="0"/>
              <a:t>Zybook</a:t>
            </a:r>
            <a:r>
              <a:rPr lang="en-US" sz="4000" dirty="0" smtClean="0"/>
              <a:t>?</a:t>
            </a:r>
          </a:p>
          <a:p>
            <a:r>
              <a:rPr lang="en-US" sz="4000" dirty="0" smtClean="0"/>
              <a:t>Activate your </a:t>
            </a:r>
            <a:r>
              <a:rPr lang="en-US" sz="4000" dirty="0" err="1" smtClean="0"/>
              <a:t>TopHat</a:t>
            </a:r>
            <a:r>
              <a:rPr lang="en-US" sz="4000" dirty="0" smtClean="0"/>
              <a:t> Account?</a:t>
            </a:r>
          </a:p>
          <a:p>
            <a:r>
              <a:rPr lang="en-US" sz="4000" dirty="0" smtClean="0"/>
              <a:t>Run Through the Course Setup Checklist?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Well, we're going to find out TODAY!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2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GitHub Classroom: Submit Homework!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Install </a:t>
            </a:r>
            <a:r>
              <a:rPr lang="en-US" sz="3600" dirty="0" err="1" smtClean="0"/>
              <a:t>Git</a:t>
            </a:r>
            <a:endParaRPr lang="en-US" sz="3600" dirty="0"/>
          </a:p>
          <a:p>
            <a:r>
              <a:rPr lang="en-US" sz="3600" dirty="0" smtClean="0"/>
              <a:t>Create a GitHub Account</a:t>
            </a:r>
          </a:p>
          <a:p>
            <a:pPr lvl="1"/>
            <a:r>
              <a:rPr lang="en-US" sz="3200" dirty="0" smtClean="0"/>
              <a:t>Setup Your Avatar!</a:t>
            </a:r>
          </a:p>
          <a:p>
            <a:r>
              <a:rPr lang="en-US" sz="3600" dirty="0" smtClean="0"/>
              <a:t>Setup GitHub Classroom </a:t>
            </a:r>
          </a:p>
          <a:p>
            <a:r>
              <a:rPr lang="en-US" sz="3600" dirty="0" smtClean="0"/>
              <a:t>Turning in your work is easy!  See FAQ!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/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Demo Time!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Is Your Laptop Ready for Next Week?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Install Python 3 on Your </a:t>
            </a:r>
            <a:r>
              <a:rPr lang="en-US" sz="3600" dirty="0" smtClean="0"/>
              <a:t>Computer?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Setup Required Python </a:t>
            </a:r>
            <a:r>
              <a:rPr lang="en-US" sz="3600" dirty="0" smtClean="0"/>
              <a:t>Packages?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Install </a:t>
            </a:r>
            <a:r>
              <a:rPr lang="en-US" sz="3600" dirty="0" err="1"/>
              <a:t>Git</a:t>
            </a:r>
            <a:r>
              <a:rPr lang="en-US" sz="3600" dirty="0"/>
              <a:t> on Your </a:t>
            </a:r>
            <a:r>
              <a:rPr lang="en-US" sz="3600" dirty="0" smtClean="0"/>
              <a:t>Computer?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Signup for a GitHub </a:t>
            </a:r>
            <a:r>
              <a:rPr lang="en-US" sz="3600" dirty="0" smtClean="0"/>
              <a:t>account?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Clone course code the from </a:t>
            </a:r>
            <a:r>
              <a:rPr lang="en-US" sz="3600" dirty="0"/>
              <a:t>GitHub </a:t>
            </a:r>
            <a:r>
              <a:rPr lang="en-US" sz="3600" dirty="0" smtClean="0"/>
              <a:t>Classroom?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If so, see you next week. If not stick around for help!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Agenda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 Up into Teams. Team Meet and Greet.</a:t>
            </a:r>
          </a:p>
          <a:p>
            <a:r>
              <a:rPr lang="en-US" sz="4000" dirty="0" smtClean="0"/>
              <a:t>Weekly Opening Slides</a:t>
            </a:r>
          </a:p>
          <a:p>
            <a:r>
              <a:rPr lang="en-US" sz="4000" dirty="0" smtClean="0"/>
              <a:t>Show "What The Prof Sees" in </a:t>
            </a:r>
            <a:r>
              <a:rPr lang="en-US" sz="4000" dirty="0" err="1" smtClean="0"/>
              <a:t>Zybooks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Play Around with </a:t>
            </a:r>
            <a:r>
              <a:rPr lang="en-US" sz="4000" dirty="0" err="1" smtClean="0"/>
              <a:t>TopHat</a:t>
            </a:r>
            <a:r>
              <a:rPr lang="en-US" sz="4000" dirty="0" smtClean="0"/>
              <a:t> &amp; Gitter.im </a:t>
            </a:r>
          </a:p>
          <a:p>
            <a:r>
              <a:rPr lang="en-US" sz="4000" dirty="0" smtClean="0"/>
              <a:t>Open Q&amp;A and Support to make sure you're ready to code next week!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37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Course Teams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22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Check Blackboard for Your Home Team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5" y="1757457"/>
            <a:ext cx="10554944" cy="3381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3691467"/>
            <a:ext cx="9160933" cy="55033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4 Home Teams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Team Angela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Team </a:t>
            </a:r>
            <a:r>
              <a:rPr lang="en-US" sz="4400" dirty="0" err="1" smtClean="0"/>
              <a:t>Avi</a:t>
            </a: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Team Deb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Team Wade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Each student is assigned a team professor. </a:t>
            </a:r>
          </a:p>
          <a:p>
            <a:r>
              <a:rPr lang="en-US" sz="3600" dirty="0" smtClean="0"/>
              <a:t>This is your </a:t>
            </a:r>
            <a:r>
              <a:rPr lang="en-US" sz="3600" b="1" dirty="0" smtClean="0">
                <a:solidFill>
                  <a:srgbClr val="FFFF00"/>
                </a:solidFill>
              </a:rPr>
              <a:t>home team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Your team is designated in Blackboard.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Wednesdays</a:t>
            </a:r>
            <a:r>
              <a:rPr lang="en-US" sz="3600" dirty="0" smtClean="0"/>
              <a:t> sit where you want, </a:t>
            </a:r>
            <a:r>
              <a:rPr lang="en-US" sz="3600" b="1" dirty="0" smtClean="0">
                <a:solidFill>
                  <a:srgbClr val="FFFF00"/>
                </a:solidFill>
              </a:rPr>
              <a:t>Fridays</a:t>
            </a:r>
            <a:r>
              <a:rPr lang="en-US" sz="3600" dirty="0" smtClean="0"/>
              <a:t> sit with your team.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58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10 Minutes: Get in your teams!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Teams, Assemble now!</a:t>
            </a:r>
          </a:p>
          <a:p>
            <a:pPr lvl="1"/>
            <a:r>
              <a:rPr lang="en-US" sz="3200" dirty="0" smtClean="0"/>
              <a:t>Leave the first 2 rows open.</a:t>
            </a:r>
          </a:p>
          <a:p>
            <a:pPr lvl="1"/>
            <a:r>
              <a:rPr lang="en-US" sz="3200" dirty="0" smtClean="0"/>
              <a:t>Have a Quick Meet and Greet / Icebreaker activity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130060" y="1690688"/>
            <a:ext cx="4451231" cy="4486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54347" y="1923691"/>
            <a:ext cx="1837427" cy="1500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Angela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1923691"/>
            <a:ext cx="1837427" cy="15009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Avi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354347" y="3628846"/>
            <a:ext cx="1837427" cy="15009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Wade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467819" y="3628846"/>
            <a:ext cx="1837427" cy="15009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Deb</a:t>
            </a:r>
            <a:endParaRPr lang="en-US" sz="3200" dirty="0"/>
          </a:p>
        </p:txBody>
      </p:sp>
      <p:sp>
        <p:nvSpPr>
          <p:cNvPr id="14" name="Rounded Rectangle 13"/>
          <p:cNvSpPr/>
          <p:nvPr/>
        </p:nvSpPr>
        <p:spPr>
          <a:xfrm>
            <a:off x="1354347" y="5264779"/>
            <a:ext cx="3950899" cy="819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FRONT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9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5</a:t>
            </a:r>
            <a:r>
              <a:rPr lang="en-US" sz="5400" baseline="30000" dirty="0" smtClean="0">
                <a:solidFill>
                  <a:srgbClr val="C00000"/>
                </a:solidFill>
              </a:rPr>
              <a:t>th</a:t>
            </a:r>
            <a:r>
              <a:rPr lang="en-US" sz="5400" dirty="0" smtClean="0">
                <a:solidFill>
                  <a:srgbClr val="C00000"/>
                </a:solidFill>
              </a:rPr>
              <a:t> Team: Friends of the Front Row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0113" y="1678886"/>
            <a:ext cx="6337537" cy="4601143"/>
          </a:xfrm>
        </p:spPr>
        <p:txBody>
          <a:bodyPr>
            <a:noAutofit/>
          </a:bodyPr>
          <a:lstStyle/>
          <a:p>
            <a:r>
              <a:rPr lang="en-US" sz="3000" dirty="0" smtClean="0"/>
              <a:t>Each Friday 6 students from each </a:t>
            </a:r>
            <a:r>
              <a:rPr lang="en-US" sz="3000" b="1" dirty="0" smtClean="0">
                <a:solidFill>
                  <a:srgbClr val="FFFF00"/>
                </a:solidFill>
              </a:rPr>
              <a:t>home team </a:t>
            </a:r>
            <a:r>
              <a:rPr lang="en-US" sz="3000" dirty="0" smtClean="0"/>
              <a:t>are on </a:t>
            </a:r>
            <a:r>
              <a:rPr lang="en-US" sz="3000" b="1" dirty="0" smtClean="0">
                <a:solidFill>
                  <a:srgbClr val="FFFF00"/>
                </a:solidFill>
              </a:rPr>
              <a:t>team Mike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You are also called </a:t>
            </a:r>
            <a:r>
              <a:rPr lang="en-US" sz="3000" b="1" dirty="0" smtClean="0">
                <a:solidFill>
                  <a:srgbClr val="FFFF00"/>
                </a:solidFill>
              </a:rPr>
              <a:t>friends of the front row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/>
              <a:t>because you sit in the first two rows.</a:t>
            </a:r>
          </a:p>
          <a:p>
            <a:r>
              <a:rPr lang="en-US" sz="3000" dirty="0" smtClean="0"/>
              <a:t>Your team professor will tell you when you are a friend of the front row. </a:t>
            </a:r>
          </a:p>
          <a:p>
            <a:r>
              <a:rPr lang="en-US" sz="3000" dirty="0" smtClean="0"/>
              <a:t>Wear your badge with honor!</a:t>
            </a:r>
          </a:p>
          <a:p>
            <a:r>
              <a:rPr lang="en-US" sz="3000" dirty="0" smtClean="0"/>
              <a:t>Represent your home team with Pride!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254814" y="1678887"/>
            <a:ext cx="4451231" cy="4486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79101" y="1911890"/>
            <a:ext cx="1837427" cy="1500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Angela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9553754" y="1911890"/>
            <a:ext cx="1837427" cy="15009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Avi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479101" y="3617045"/>
            <a:ext cx="1837427" cy="15009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Wade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9592573" y="3617045"/>
            <a:ext cx="1837427" cy="15009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Deb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7479101" y="5252978"/>
            <a:ext cx="3950899" cy="819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FRONT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7634376" y="5356602"/>
            <a:ext cx="391065" cy="58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0974235" y="5363714"/>
            <a:ext cx="369499" cy="5840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8088700" y="5356601"/>
            <a:ext cx="365186" cy="5911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460965" y="5348377"/>
            <a:ext cx="365185" cy="5993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72400" y="3183147"/>
            <a:ext cx="60385" cy="237226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52603" y="4882551"/>
            <a:ext cx="2875" cy="67286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39245" y="4877010"/>
            <a:ext cx="2875" cy="67286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72645" y="3004450"/>
            <a:ext cx="2875" cy="255374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Check Blackboard for Team Mike Day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5" y="1757457"/>
            <a:ext cx="10554944" cy="3381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3733" y="4360334"/>
            <a:ext cx="9160933" cy="55033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</TotalTime>
  <Words>620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IST256 : Applications Programming for Information Systems</vt:lpstr>
      <vt:lpstr>After Last Class, Did You?</vt:lpstr>
      <vt:lpstr>Agenda</vt:lpstr>
      <vt:lpstr>Course Teams</vt:lpstr>
      <vt:lpstr>Check Blackboard for Your Home Team</vt:lpstr>
      <vt:lpstr>4 Home Teams</vt:lpstr>
      <vt:lpstr>10 Minutes: Get in your teams!</vt:lpstr>
      <vt:lpstr>5th Team: Friends of the Front Row</vt:lpstr>
      <vt:lpstr>Check Blackboard for Team Mike Day</vt:lpstr>
      <vt:lpstr>Opening Slides In Class…</vt:lpstr>
      <vt:lpstr>Lesson 02:  Introduction to Programing</vt:lpstr>
      <vt:lpstr>Lesson 02:  Introduction to Programming</vt:lpstr>
      <vt:lpstr>Gitter.im</vt:lpstr>
      <vt:lpstr>Gitter: It's how you ask questions!</vt:lpstr>
      <vt:lpstr>Zybook</vt:lpstr>
      <vt:lpstr>Zybook: Let's See Who's Activated It</vt:lpstr>
      <vt:lpstr>TopHat</vt:lpstr>
      <vt:lpstr>TopHat is an Engagement Platform</vt:lpstr>
      <vt:lpstr>GitHub Classroom</vt:lpstr>
      <vt:lpstr>GitHub Classroom: Submit Homework!</vt:lpstr>
      <vt:lpstr>Is Your Laptop Ready for Next Week?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89</cp:revision>
  <dcterms:created xsi:type="dcterms:W3CDTF">2016-08-29T17:53:43Z</dcterms:created>
  <dcterms:modified xsi:type="dcterms:W3CDTF">2017-01-20T03:47:05Z</dcterms:modified>
</cp:coreProperties>
</file>