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45" r:id="rId2"/>
    <p:sldId id="298" r:id="rId3"/>
    <p:sldId id="352" r:id="rId4"/>
    <p:sldId id="300" r:id="rId5"/>
    <p:sldId id="323" r:id="rId6"/>
    <p:sldId id="358" r:id="rId7"/>
    <p:sldId id="354" r:id="rId8"/>
    <p:sldId id="356" r:id="rId9"/>
    <p:sldId id="335" r:id="rId10"/>
    <p:sldId id="355" r:id="rId11"/>
    <p:sldId id="360" r:id="rId12"/>
    <p:sldId id="362" r:id="rId13"/>
    <p:sldId id="359" r:id="rId14"/>
    <p:sldId id="361" r:id="rId15"/>
    <p:sldId id="364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E8"/>
    <a:srgbClr val="D6DCCA"/>
    <a:srgbClr val="000000"/>
    <a:srgbClr val="753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this</a:t>
            </a:r>
            <a:r>
              <a:rPr lang="en-US" baseline="0" dirty="0"/>
              <a:t> code in a </a:t>
            </a:r>
            <a:r>
              <a:rPr lang="en-US" baseline="0" dirty="0" err="1"/>
              <a:t>Jupyter</a:t>
            </a:r>
            <a:r>
              <a:rPr lang="en-US" baseline="0" dirty="0"/>
              <a:t> Notebook to demonstrate variables and types</a:t>
            </a:r>
          </a:p>
          <a:p>
            <a:endParaRPr lang="en-US" baseline="0" dirty="0"/>
          </a:p>
          <a:p>
            <a:r>
              <a:rPr lang="en-US" dirty="0"/>
              <a:t>name = "Tony"</a:t>
            </a:r>
          </a:p>
          <a:p>
            <a:r>
              <a:rPr lang="en-US" dirty="0"/>
              <a:t>age = 43</a:t>
            </a:r>
          </a:p>
          <a:p>
            <a:r>
              <a:rPr lang="en-US" dirty="0"/>
              <a:t>wage = 12.50</a:t>
            </a:r>
          </a:p>
          <a:p>
            <a:r>
              <a:rPr lang="en-US" dirty="0" err="1"/>
              <a:t>happy_employee</a:t>
            </a:r>
            <a:r>
              <a:rPr lang="en-US" dirty="0"/>
              <a:t> = True</a:t>
            </a:r>
          </a:p>
          <a:p>
            <a:r>
              <a:rPr lang="en-US" dirty="0"/>
              <a:t>print ("my name </a:t>
            </a:r>
            <a:r>
              <a:rPr lang="en-US" dirty="0" err="1"/>
              <a:t>is",name</a:t>
            </a:r>
            <a:r>
              <a:rPr lang="en-US" dirty="0"/>
              <a:t>," I am", age, "years old. I make ", wage, "Am I happy? ", </a:t>
            </a:r>
            <a:r>
              <a:rPr lang="en-US" dirty="0" err="1"/>
              <a:t>happy_employee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GROK TYPES</a:t>
            </a:r>
          </a:p>
          <a:p>
            <a:r>
              <a:rPr lang="en-US" dirty="0"/>
              <a:t>type(wage)</a:t>
            </a:r>
            <a:r>
              <a:rPr lang="en-US" baseline="0" dirty="0"/>
              <a:t> </a:t>
            </a:r>
            <a:r>
              <a:rPr lang="en-US" baseline="0" dirty="0" err="1"/>
              <a:t>etc</a:t>
            </a:r>
            <a:r>
              <a:rPr lang="en-US" baseline="0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EXPLAIN</a:t>
            </a:r>
            <a:r>
              <a:rPr lang="en-US" baseline="0" dirty="0"/>
              <a:t> THAT YOU CAN ALSO SWITCH TYPES OF VARIABLES </a:t>
            </a:r>
          </a:p>
          <a:p>
            <a:r>
              <a:rPr lang="en-US" baseline="0" dirty="0" err="1"/>
              <a:t>Happy_employee</a:t>
            </a:r>
            <a:r>
              <a:rPr lang="en-US" baseline="0" dirty="0"/>
              <a:t> = “You </a:t>
            </a:r>
            <a:r>
              <a:rPr lang="en-US" baseline="0" dirty="0" err="1"/>
              <a:t>betcha</a:t>
            </a:r>
            <a:r>
              <a:rPr lang="en-US" baseline="0" dirty="0"/>
              <a:t>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this</a:t>
            </a:r>
            <a:r>
              <a:rPr lang="en-US" baseline="0" dirty="0"/>
              <a:t> code in a </a:t>
            </a:r>
            <a:r>
              <a:rPr lang="en-US" baseline="0" dirty="0" err="1"/>
              <a:t>Jupyter</a:t>
            </a:r>
            <a:r>
              <a:rPr lang="en-US" baseline="0" dirty="0"/>
              <a:t> Notebook to demonstrate variables and types</a:t>
            </a:r>
          </a:p>
          <a:p>
            <a:endParaRPr lang="en-US" baseline="0" dirty="0"/>
          </a:p>
          <a:p>
            <a:r>
              <a:rPr lang="en-US" dirty="0"/>
              <a:t>name = "Tony"</a:t>
            </a:r>
          </a:p>
          <a:p>
            <a:r>
              <a:rPr lang="en-US" dirty="0"/>
              <a:t>age = 43</a:t>
            </a:r>
          </a:p>
          <a:p>
            <a:r>
              <a:rPr lang="en-US" dirty="0"/>
              <a:t>wage = 12.50</a:t>
            </a:r>
          </a:p>
          <a:p>
            <a:r>
              <a:rPr lang="en-US" dirty="0" err="1"/>
              <a:t>happy_employee</a:t>
            </a:r>
            <a:r>
              <a:rPr lang="en-US" dirty="0"/>
              <a:t> = True</a:t>
            </a:r>
          </a:p>
          <a:p>
            <a:r>
              <a:rPr lang="en-US" dirty="0"/>
              <a:t>print ("my name </a:t>
            </a:r>
            <a:r>
              <a:rPr lang="en-US" dirty="0" err="1"/>
              <a:t>is",name</a:t>
            </a:r>
            <a:r>
              <a:rPr lang="en-US" dirty="0"/>
              <a:t>," I am", age, "years old. I make ", wage, "Am I happy? ", </a:t>
            </a:r>
            <a:r>
              <a:rPr lang="en-US" dirty="0" err="1"/>
              <a:t>happy_employee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GROK TYPES</a:t>
            </a:r>
          </a:p>
          <a:p>
            <a:r>
              <a:rPr lang="en-US" dirty="0"/>
              <a:t>type(wage)</a:t>
            </a:r>
            <a:r>
              <a:rPr lang="en-US" baseline="0" dirty="0"/>
              <a:t> </a:t>
            </a:r>
            <a:r>
              <a:rPr lang="en-US" baseline="0" dirty="0" err="1"/>
              <a:t>etc</a:t>
            </a:r>
            <a:r>
              <a:rPr lang="en-US" baseline="0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EXPLAIN</a:t>
            </a:r>
            <a:r>
              <a:rPr lang="en-US" baseline="0" dirty="0"/>
              <a:t> THAT YOU CAN ALSO SWITCH TYPES OF VARIABLES </a:t>
            </a:r>
          </a:p>
          <a:p>
            <a:r>
              <a:rPr lang="en-US" baseline="0" dirty="0" err="1"/>
              <a:t>Happy_employee</a:t>
            </a:r>
            <a:r>
              <a:rPr lang="en-US" baseline="0" dirty="0"/>
              <a:t> = “You </a:t>
            </a:r>
            <a:r>
              <a:rPr lang="en-US" baseline="0" dirty="0" err="1"/>
              <a:t>betcha</a:t>
            </a:r>
            <a:r>
              <a:rPr lang="en-US" baseline="0" dirty="0"/>
              <a:t>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7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this</a:t>
            </a:r>
            <a:r>
              <a:rPr lang="en-US" baseline="0" dirty="0"/>
              <a:t> code in a </a:t>
            </a:r>
            <a:r>
              <a:rPr lang="en-US" baseline="0" dirty="0" err="1"/>
              <a:t>Jupyter</a:t>
            </a:r>
            <a:r>
              <a:rPr lang="en-US" baseline="0" dirty="0"/>
              <a:t> Notebook to demonstrate variables and types</a:t>
            </a:r>
          </a:p>
          <a:p>
            <a:endParaRPr lang="en-US" baseline="0" dirty="0"/>
          </a:p>
          <a:p>
            <a:r>
              <a:rPr lang="en-US" dirty="0"/>
              <a:t>name = "Tony"</a:t>
            </a:r>
          </a:p>
          <a:p>
            <a:r>
              <a:rPr lang="en-US" dirty="0"/>
              <a:t>age = 43</a:t>
            </a:r>
          </a:p>
          <a:p>
            <a:r>
              <a:rPr lang="en-US" dirty="0"/>
              <a:t>wage = 12.50</a:t>
            </a:r>
          </a:p>
          <a:p>
            <a:r>
              <a:rPr lang="en-US" dirty="0" err="1"/>
              <a:t>happy_employee</a:t>
            </a:r>
            <a:r>
              <a:rPr lang="en-US" dirty="0"/>
              <a:t> = True</a:t>
            </a:r>
          </a:p>
          <a:p>
            <a:r>
              <a:rPr lang="en-US" dirty="0"/>
              <a:t>print ("my name </a:t>
            </a:r>
            <a:r>
              <a:rPr lang="en-US" dirty="0" err="1"/>
              <a:t>is",name</a:t>
            </a:r>
            <a:r>
              <a:rPr lang="en-US" dirty="0"/>
              <a:t>," I am", age, "years old. I make ", wage, "Am I happy? ", </a:t>
            </a:r>
            <a:r>
              <a:rPr lang="en-US" dirty="0" err="1"/>
              <a:t>happy_employee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GROK TYPES</a:t>
            </a:r>
          </a:p>
          <a:p>
            <a:r>
              <a:rPr lang="en-US" dirty="0"/>
              <a:t>type(wage)</a:t>
            </a:r>
            <a:r>
              <a:rPr lang="en-US" baseline="0" dirty="0"/>
              <a:t> </a:t>
            </a:r>
            <a:r>
              <a:rPr lang="en-US" baseline="0" dirty="0" err="1"/>
              <a:t>etc</a:t>
            </a:r>
            <a:r>
              <a:rPr lang="en-US" baseline="0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EXPLAIN</a:t>
            </a:r>
            <a:r>
              <a:rPr lang="en-US" baseline="0" dirty="0"/>
              <a:t> THAT YOU CAN ALSO SWITCH TYPES OF VARIABLES </a:t>
            </a:r>
          </a:p>
          <a:p>
            <a:r>
              <a:rPr lang="en-US" baseline="0" dirty="0" err="1"/>
              <a:t>Happy_employee</a:t>
            </a:r>
            <a:r>
              <a:rPr lang="en-US" baseline="0" dirty="0"/>
              <a:t> = “You </a:t>
            </a:r>
            <a:r>
              <a:rPr lang="en-US" baseline="0" dirty="0" err="1"/>
              <a:t>betcha</a:t>
            </a:r>
            <a:r>
              <a:rPr lang="en-US" baseline="0" dirty="0"/>
              <a:t>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http://chart.apis.google.com/chart?cht=qr&amp;chs=200x200&amp;chl=http%3A//ist256.participoll.com/&amp;chld=H|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02: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chemeClr val="accent4"/>
                </a:solidFill>
                <a:latin typeface="+mn-lt"/>
              </a:rPr>
              <a:t>Introduction to Python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9195257" cy="3999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 smtClean="0">
                <a:latin typeface="Consolas" panose="020B0609020204030204" pitchFamily="49" charset="0"/>
              </a:rPr>
              <a:t>SU Connect</a:t>
            </a:r>
            <a:r>
              <a:rPr lang="en-US" sz="3600" dirty="0" smtClean="0"/>
              <a:t> </a:t>
            </a:r>
            <a:r>
              <a:rPr lang="en-US" sz="3600" dirty="0">
                <a:latin typeface="Consolas" panose="020B0609020204030204" pitchFamily="49" charset="0"/>
              </a:rPr>
              <a:t>| Code: ????</a:t>
            </a:r>
          </a:p>
          <a:p>
            <a:r>
              <a:rPr lang="en-US" sz="48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3600" dirty="0"/>
              <a:t>The built in function </a:t>
            </a:r>
            <a:r>
              <a:rPr lang="en-US" sz="3600" b="1" dirty="0">
                <a:solidFill>
                  <a:srgbClr val="FFFF00"/>
                </a:solidFill>
              </a:rPr>
              <a:t>input()</a:t>
            </a:r>
            <a:r>
              <a:rPr lang="en-US" sz="3600" b="1" dirty="0"/>
              <a:t> </a:t>
            </a:r>
            <a:r>
              <a:rPr lang="en-US" sz="3600" dirty="0"/>
              <a:t>accepts input from the user. </a:t>
            </a:r>
          </a:p>
          <a:p>
            <a:r>
              <a:rPr lang="en-US" sz="3600" dirty="0"/>
              <a:t>It takes one argument a </a:t>
            </a:r>
            <a:r>
              <a:rPr lang="en-US" sz="3600" b="1" dirty="0">
                <a:solidFill>
                  <a:srgbClr val="FFFF00"/>
                </a:solidFill>
              </a:rPr>
              <a:t>string literal </a:t>
            </a:r>
            <a:r>
              <a:rPr lang="en-US" sz="3600" dirty="0"/>
              <a:t>which prompts (provides instructions to the user).</a:t>
            </a:r>
          </a:p>
          <a:p>
            <a:r>
              <a:rPr lang="en-US" sz="3600" dirty="0"/>
              <a:t>Input is commonly assigned to a </a:t>
            </a:r>
            <a:r>
              <a:rPr lang="en-US" sz="3600" b="1" dirty="0">
                <a:solidFill>
                  <a:srgbClr val="FFFF00"/>
                </a:solidFill>
              </a:rPr>
              <a:t>variable </a:t>
            </a:r>
            <a:r>
              <a:rPr lang="en-US" sz="3600" dirty="0"/>
              <a:t>so that the input can be used later 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Input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 built in input() function</a:t>
            </a:r>
          </a:p>
          <a:p>
            <a:pPr>
              <a:buFontTx/>
              <a:buChar char="-"/>
            </a:pPr>
            <a:r>
              <a:rPr lang="en-US" sz="3200" dirty="0"/>
              <a:t>Using a prompt</a:t>
            </a:r>
          </a:p>
          <a:p>
            <a:pPr>
              <a:buFontTx/>
              <a:buChar char="-"/>
            </a:pPr>
            <a:r>
              <a:rPr lang="en-US" sz="3200" dirty="0"/>
              <a:t>Storing into a variable</a:t>
            </a:r>
          </a:p>
          <a:p>
            <a:pPr>
              <a:buFontTx/>
              <a:buChar char="-"/>
            </a:pPr>
            <a:r>
              <a:rPr lang="en-US" sz="3200" dirty="0"/>
              <a:t>Printing the variable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48485"/>
            <a:ext cx="10515600" cy="45284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/>
              <a:t>For the following code, which is the prompt?</a:t>
            </a:r>
            <a:br>
              <a:rPr lang="en-US" sz="4800" dirty="0"/>
            </a:b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x = input('y’)</a:t>
            </a:r>
            <a:b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endParaRPr lang="en-US" sz="48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900" dirty="0">
                <a:solidFill>
                  <a:srgbClr val="92D050"/>
                </a:solidFill>
                <a:latin typeface="Consolas" panose="020B0609020204030204" pitchFamily="49" charset="0"/>
              </a:rPr>
              <a:t>input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900" dirty="0">
                <a:solidFill>
                  <a:srgbClr val="92D050"/>
                </a:solidFill>
                <a:latin typeface="Consolas" panose="020B0609020204030204" pitchFamily="49" charset="0"/>
              </a:rPr>
              <a:t>'y’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900" dirty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900" dirty="0">
                <a:solidFill>
                  <a:srgbClr val="92D050"/>
                </a:solidFill>
                <a:latin typeface="Consolas" panose="020B0609020204030204" pitchFamily="49" charset="0"/>
              </a:rPr>
              <a:t>x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Activity: printing welcome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8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counter">
            <a:extLst>
              <a:ext uri="{FF2B5EF4-FFF2-40B4-BE49-F238E27FC236}">
                <a16:creationId xmlns:a16="http://schemas.microsoft.com/office/drawing/2014/main" id="{EE4FF91A-8C9F-46C8-ACEA-B5DB140F4A87}"/>
              </a:ext>
            </a:extLst>
          </p:cNvPr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14" name="participoll">
            <a:extLst>
              <a:ext uri="{FF2B5EF4-FFF2-40B4-BE49-F238E27FC236}">
                <a16:creationId xmlns:a16="http://schemas.microsoft.com/office/drawing/2014/main" id="{C44E6BEA-AC46-41E7-B602-C323D520DE20}"/>
              </a:ext>
            </a:extLst>
          </p:cNvPr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5" name="pp_status">
            <a:extLst>
              <a:ext uri="{FF2B5EF4-FFF2-40B4-BE49-F238E27FC236}">
                <a16:creationId xmlns:a16="http://schemas.microsoft.com/office/drawing/2014/main" id="{51089366-CDA5-47EC-A840-A4F62E1D875A}"/>
              </a:ext>
            </a:extLst>
          </p:cNvPr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answerA">
            <a:extLst>
              <a:ext uri="{FF2B5EF4-FFF2-40B4-BE49-F238E27FC236}">
                <a16:creationId xmlns:a16="http://schemas.microsoft.com/office/drawing/2014/main" id="{1C841613-58A8-4845-95EE-B8D19332078D}"/>
              </a:ext>
            </a:extLst>
          </p:cNvPr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letterA">
            <a:extLst>
              <a:ext uri="{FF2B5EF4-FFF2-40B4-BE49-F238E27FC236}">
                <a16:creationId xmlns:a16="http://schemas.microsoft.com/office/drawing/2014/main" id="{02BBC458-47F2-4C7D-91B4-0989AEA51B1F}"/>
              </a:ext>
            </a:extLst>
          </p:cNvPr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8" name="answerB">
            <a:extLst>
              <a:ext uri="{FF2B5EF4-FFF2-40B4-BE49-F238E27FC236}">
                <a16:creationId xmlns:a16="http://schemas.microsoft.com/office/drawing/2014/main" id="{1690414B-12DF-4F65-90B6-7CC0CD8BE003}"/>
              </a:ext>
            </a:extLst>
          </p:cNvPr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9" name="letterB">
            <a:extLst>
              <a:ext uri="{FF2B5EF4-FFF2-40B4-BE49-F238E27FC236}">
                <a16:creationId xmlns:a16="http://schemas.microsoft.com/office/drawing/2014/main" id="{FF87CCC2-D3F0-4C63-9759-3F03021C50F7}"/>
              </a:ext>
            </a:extLst>
          </p:cNvPr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20" name="answerC">
            <a:extLst>
              <a:ext uri="{FF2B5EF4-FFF2-40B4-BE49-F238E27FC236}">
                <a16:creationId xmlns:a16="http://schemas.microsoft.com/office/drawing/2014/main" id="{6452E499-EB8C-4AAC-B6B1-70089F4899A6}"/>
              </a:ext>
            </a:extLst>
          </p:cNvPr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letterC">
            <a:extLst>
              <a:ext uri="{FF2B5EF4-FFF2-40B4-BE49-F238E27FC236}">
                <a16:creationId xmlns:a16="http://schemas.microsoft.com/office/drawing/2014/main" id="{22409187-F705-4EDA-98B6-1152E9CC422D}"/>
              </a:ext>
            </a:extLst>
          </p:cNvPr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22" name="answerD">
            <a:extLst>
              <a:ext uri="{FF2B5EF4-FFF2-40B4-BE49-F238E27FC236}">
                <a16:creationId xmlns:a16="http://schemas.microsoft.com/office/drawing/2014/main" id="{AC4BE865-C9CB-4566-89B4-FDC51C6006B1}"/>
              </a:ext>
            </a:extLst>
          </p:cNvPr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3" name="letterD">
            <a:extLst>
              <a:ext uri="{FF2B5EF4-FFF2-40B4-BE49-F238E27FC236}">
                <a16:creationId xmlns:a16="http://schemas.microsoft.com/office/drawing/2014/main" id="{C734A6E5-55F1-420F-B8AC-F7750D77B958}"/>
              </a:ext>
            </a:extLst>
          </p:cNvPr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5110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Variables</a:t>
            </a:r>
            <a:r>
              <a:rPr lang="en-US" sz="3600" b="1" dirty="0"/>
              <a:t> </a:t>
            </a:r>
            <a:r>
              <a:rPr lang="en-US" sz="3600" dirty="0"/>
              <a:t>are named areas of computer memory for storing data. 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FFFF00"/>
                </a:solidFill>
              </a:rPr>
              <a:t>name</a:t>
            </a:r>
            <a:r>
              <a:rPr lang="en-US" sz="3600" b="1" dirty="0"/>
              <a:t> </a:t>
            </a:r>
            <a:r>
              <a:rPr lang="en-US" sz="3600" dirty="0"/>
              <a:t>can be anything but should make symbolic sense to the programmer.</a:t>
            </a:r>
          </a:p>
          <a:p>
            <a:r>
              <a:rPr lang="en-US" sz="3600" dirty="0"/>
              <a:t>We </a:t>
            </a:r>
            <a:r>
              <a:rPr lang="en-US" sz="3600" b="1" dirty="0">
                <a:solidFill>
                  <a:srgbClr val="FFFF00"/>
                </a:solidFill>
              </a:rPr>
              <a:t>write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to the variable’s memory location with the </a:t>
            </a:r>
            <a:r>
              <a:rPr lang="en-US" sz="3600" b="1" dirty="0">
                <a:solidFill>
                  <a:srgbClr val="FFFF00"/>
                </a:solidFill>
              </a:rPr>
              <a:t>assignment statement </a:t>
            </a:r>
            <a:r>
              <a:rPr lang="en-US" sz="3600" dirty="0"/>
              <a:t>(=)</a:t>
            </a:r>
          </a:p>
          <a:p>
            <a:r>
              <a:rPr lang="en-US" sz="3600" dirty="0"/>
              <a:t>We </a:t>
            </a:r>
            <a:r>
              <a:rPr lang="en-US" sz="3600" b="1" dirty="0">
                <a:solidFill>
                  <a:srgbClr val="FFFF00"/>
                </a:solidFill>
              </a:rPr>
              <a:t>read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from the variable by calling its name. </a:t>
            </a:r>
          </a:p>
          <a:p>
            <a:r>
              <a:rPr lang="en-US" sz="3600" dirty="0"/>
              <a:t>Variable names must begin with a letter or _ and must only contain letters, numbers or _.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Variables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1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 built in inputs and outputs together</a:t>
            </a:r>
          </a:p>
          <a:p>
            <a:pPr>
              <a:buFontTx/>
              <a:buChar char="-"/>
            </a:pPr>
            <a:r>
              <a:rPr lang="en-US" sz="3200" dirty="0"/>
              <a:t>Inputs and outputs into a program</a:t>
            </a:r>
          </a:p>
          <a:p>
            <a:pPr>
              <a:buFontTx/>
              <a:buChar char="-"/>
            </a:pPr>
            <a:r>
              <a:rPr lang="en-US" sz="3200" dirty="0"/>
              <a:t>Prompts that change based on input, end=“”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00B0F0"/>
                </a:solidFill>
              </a:rPr>
              <a:t>End-To-End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Mad-Libs!:</a:t>
            </a:r>
          </a:p>
          <a:p>
            <a:r>
              <a:rPr lang="en-US" sz="3200" dirty="0"/>
              <a:t>Write a program to prompt to create a mad-libs type story generator in Python</a:t>
            </a:r>
            <a:r>
              <a:rPr lang="en-US" sz="3200" dirty="0" smtClean="0"/>
              <a:t>.</a:t>
            </a:r>
          </a:p>
          <a:p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6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773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</a:rPr>
              <a:t>"One Important Thing"</a:t>
            </a:r>
          </a:p>
          <a:p>
            <a:pPr marL="0" indent="0">
              <a:buNone/>
            </a:pPr>
            <a:r>
              <a:rPr lang="en-US" sz="5400" dirty="0"/>
              <a:t>Name </a:t>
            </a:r>
            <a:r>
              <a:rPr lang="en-US" sz="5400" b="1" dirty="0"/>
              <a:t>one important thing </a:t>
            </a:r>
            <a:r>
              <a:rPr lang="en-US" sz="5400" dirty="0"/>
              <a:t>you learned in class today!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Share it on Gitter.im chat now!</a:t>
            </a:r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1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Programming: What, How and Why</a:t>
            </a:r>
          </a:p>
          <a:p>
            <a:r>
              <a:rPr lang="en-US" sz="3600" dirty="0"/>
              <a:t>Thinking Like a Programmer</a:t>
            </a:r>
          </a:p>
          <a:p>
            <a:r>
              <a:rPr lang="en-US" sz="3600" dirty="0"/>
              <a:t>The Python Programming Language</a:t>
            </a:r>
          </a:p>
          <a:p>
            <a:r>
              <a:rPr lang="en-US" sz="3600" dirty="0"/>
              <a:t>DEMO: How we code in this course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You’ve Read:</a:t>
            </a:r>
          </a:p>
          <a:p>
            <a:pPr lvl="1"/>
            <a:r>
              <a:rPr lang="en-US" sz="2800" dirty="0" err="1"/>
              <a:t>Zybook</a:t>
            </a:r>
            <a:r>
              <a:rPr lang="en-US" sz="2800" dirty="0"/>
              <a:t> Ch1</a:t>
            </a:r>
          </a:p>
          <a:p>
            <a:pPr lvl="1"/>
            <a:r>
              <a:rPr lang="en-US" sz="2800" dirty="0"/>
              <a:t>P4E Ch1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40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Before We start:</a:t>
            </a:r>
            <a:br>
              <a:rPr lang="en-US" sz="5400" dirty="0">
                <a:solidFill>
                  <a:srgbClr val="FFFF00"/>
                </a:solidFill>
              </a:rPr>
            </a:br>
            <a:r>
              <a:rPr lang="en-US" sz="5400" dirty="0">
                <a:solidFill>
                  <a:srgbClr val="FFFF00"/>
                </a:solidFill>
              </a:rPr>
              <a:t>Where Is The Code!?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1690687"/>
            <a:ext cx="6379144" cy="3579403"/>
          </a:xfrm>
        </p:spPr>
        <p:txBody>
          <a:bodyPr>
            <a:normAutofit/>
          </a:bodyPr>
          <a:lstStyle/>
          <a:p>
            <a:r>
              <a:rPr lang="en-US" sz="3600" dirty="0"/>
              <a:t>Today I Will Write Code In Class.</a:t>
            </a:r>
          </a:p>
          <a:p>
            <a:r>
              <a:rPr lang="en-US" sz="3600" dirty="0"/>
              <a:t>Please DO NOT Try To Type Along With Me! </a:t>
            </a:r>
          </a:p>
          <a:p>
            <a:r>
              <a:rPr lang="en-US" sz="3600" dirty="0"/>
              <a:t>Watch Me Code. You’ll Learn More That Way. Trust Us.</a:t>
            </a:r>
          </a:p>
          <a:p>
            <a:r>
              <a:rPr lang="en-US" sz="3600" dirty="0"/>
              <a:t>You Have The Code Already.</a:t>
            </a:r>
          </a:p>
        </p:txBody>
      </p:sp>
      <p:pic>
        <p:nvPicPr>
          <p:cNvPr id="1026" name="Picture 2" descr="Image result for cat on keyboar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93" y="547432"/>
            <a:ext cx="4387615" cy="44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0575" y="5376726"/>
            <a:ext cx="1133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https://github.com/IST256-classroom/fall2018-learn-python-mafudge</a:t>
            </a: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1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87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/>
              <a:t>The python command to output information to the is:</a:t>
            </a:r>
          </a:p>
          <a:p>
            <a:pPr marL="742950" indent="-742950">
              <a:buAutoNum type="alphaUcPeriod"/>
            </a:pPr>
            <a:r>
              <a:rPr lang="en-US" sz="4300" dirty="0"/>
              <a:t>print</a:t>
            </a:r>
          </a:p>
          <a:p>
            <a:pPr marL="742950" indent="-742950">
              <a:buAutoNum type="alphaUcPeriod"/>
            </a:pPr>
            <a:r>
              <a:rPr lang="en-US" sz="4300" dirty="0"/>
              <a:t>output 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300" dirty="0"/>
              <a:t>input</a:t>
            </a:r>
          </a:p>
          <a:p>
            <a:pPr marL="742950" indent="-742950">
              <a:buAutoNum type="alphaUcPeriod"/>
            </a:pPr>
            <a:r>
              <a:rPr lang="en-US" sz="4300" dirty="0"/>
              <a:t>get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6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0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2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4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3750449"/>
            <a:ext cx="1905000" cy="1905000"/>
          </a:xfrm>
          <a:prstGeom prst="rect">
            <a:avLst/>
          </a:prstGeom>
        </p:spPr>
      </p:pic>
      <p:sp>
        <p:nvSpPr>
          <p:cNvPr id="17" name="PP_address"/>
          <p:cNvSpPr txBox="1"/>
          <p:nvPr/>
        </p:nvSpPr>
        <p:spPr>
          <a:xfrm>
            <a:off x="8431980" y="3386912"/>
            <a:ext cx="3175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 dirty="0">
                <a:latin typeface="Segoe UI" panose="020B0502040204020203" pitchFamily="34" charset="0"/>
              </a:rPr>
              <a:t>http://ist256.participoll.com/</a:t>
            </a: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accent2"/>
                </a:solidFill>
              </a:rPr>
              <a:t>Recall:Computers</a:t>
            </a:r>
            <a:r>
              <a:rPr lang="en-US" sz="5400" dirty="0">
                <a:solidFill>
                  <a:schemeClr val="accent2"/>
                </a:solidFill>
              </a:rPr>
              <a:t> &amp; Algorithmic Thinking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6045"/>
          </a:xfrm>
        </p:spPr>
        <p:txBody>
          <a:bodyPr>
            <a:normAutofit/>
          </a:bodyPr>
          <a:lstStyle/>
          <a:p>
            <a:r>
              <a:rPr lang="en-US" sz="3200" dirty="0"/>
              <a:t>Most computer problems follow the </a:t>
            </a:r>
            <a:br>
              <a:rPr lang="en-US" sz="3200" dirty="0"/>
            </a:br>
            <a:r>
              <a:rPr lang="en-US" sz="3200" dirty="0"/>
              <a:t>input </a:t>
            </a:r>
            <a:r>
              <a:rPr lang="en-US" sz="3200" dirty="0">
                <a:sym typeface="Wingdings" panose="05000000000000000000" pitchFamily="2" charset="2"/>
              </a:rPr>
              <a:t> Process  output model</a:t>
            </a:r>
          </a:p>
          <a:p>
            <a:r>
              <a:rPr lang="en-US" sz="3200" b="1" dirty="0"/>
              <a:t>Data</a:t>
            </a:r>
            <a:r>
              <a:rPr lang="en-US" sz="3200" dirty="0"/>
              <a:t>: raw unprocessed facts</a:t>
            </a:r>
          </a:p>
          <a:p>
            <a:r>
              <a:rPr lang="en-US" sz="3200" b="1" dirty="0"/>
              <a:t>Information: </a:t>
            </a:r>
            <a:r>
              <a:rPr lang="en-US" sz="3200" dirty="0"/>
              <a:t>meaningful, useful data</a:t>
            </a:r>
            <a:endParaRPr lang="en-US" sz="3200" b="1" dirty="0"/>
          </a:p>
        </p:txBody>
      </p:sp>
      <p:sp>
        <p:nvSpPr>
          <p:cNvPr id="9" name="Oval 8"/>
          <p:cNvSpPr/>
          <p:nvPr/>
        </p:nvSpPr>
        <p:spPr>
          <a:xfrm>
            <a:off x="4999703" y="4151670"/>
            <a:ext cx="2429797" cy="230812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Process</a:t>
            </a:r>
            <a:br>
              <a:rPr lang="en-US" sz="2800" dirty="0"/>
            </a:br>
            <a:r>
              <a:rPr lang="en-US" sz="2800" dirty="0"/>
              <a:t>(Program)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06910" y="4284407"/>
            <a:ext cx="2013155" cy="2042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  <a:br>
              <a:rPr lang="en-US" sz="2800" dirty="0"/>
            </a:br>
            <a:r>
              <a:rPr lang="en-US" sz="2800" dirty="0"/>
              <a:t>(Data)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998975" y="4284407"/>
            <a:ext cx="2354825" cy="2042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  <a:br>
              <a:rPr lang="en-US" sz="2800" dirty="0"/>
            </a:br>
            <a:r>
              <a:rPr lang="en-US" sz="2800" dirty="0"/>
              <a:t>(Information)</a:t>
            </a:r>
            <a:br>
              <a:rPr lang="en-US" sz="2800" dirty="0"/>
            </a:b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628103" y="5080819"/>
            <a:ext cx="936523" cy="538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745976" y="5080819"/>
            <a:ext cx="936523" cy="538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Learning Any Programming Language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4101869"/>
            <a:ext cx="10515600" cy="2326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Learn how to output…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Learn how to input…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Learn how to process (transform input to output)</a:t>
            </a:r>
          </a:p>
        </p:txBody>
      </p:sp>
      <p:sp>
        <p:nvSpPr>
          <p:cNvPr id="9" name="Oval 8"/>
          <p:cNvSpPr/>
          <p:nvPr/>
        </p:nvSpPr>
        <p:spPr>
          <a:xfrm>
            <a:off x="4735934" y="1593108"/>
            <a:ext cx="2429797" cy="230812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Process</a:t>
            </a:r>
            <a:br>
              <a:rPr lang="en-US" sz="2800" dirty="0"/>
            </a:br>
            <a:r>
              <a:rPr lang="en-US" sz="2800" dirty="0"/>
              <a:t>(Program)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43141" y="1725845"/>
            <a:ext cx="2013155" cy="2042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  <a:br>
              <a:rPr lang="en-US" sz="2800" dirty="0"/>
            </a:br>
            <a:r>
              <a:rPr lang="en-US" sz="2800" dirty="0"/>
              <a:t>(Data)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735206" y="1725845"/>
            <a:ext cx="2354825" cy="2042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  <a:br>
              <a:rPr lang="en-US" sz="2800" dirty="0"/>
            </a:br>
            <a:r>
              <a:rPr lang="en-US" sz="2800" dirty="0"/>
              <a:t>(Information)</a:t>
            </a:r>
            <a:br>
              <a:rPr lang="en-US" sz="2800" dirty="0"/>
            </a:b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364334" y="2522257"/>
            <a:ext cx="936523" cy="538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482207" y="2522257"/>
            <a:ext cx="936523" cy="538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3600" dirty="0"/>
              <a:t>The built in function </a:t>
            </a:r>
            <a:r>
              <a:rPr lang="en-US" sz="3600" b="1" dirty="0">
                <a:solidFill>
                  <a:srgbClr val="FFFF00"/>
                </a:solidFill>
              </a:rPr>
              <a:t>print() </a:t>
            </a:r>
            <a:r>
              <a:rPr lang="en-US" sz="3600" dirty="0"/>
              <a:t>is used to display output.</a:t>
            </a:r>
          </a:p>
          <a:p>
            <a:r>
              <a:rPr lang="en-US" sz="3600" dirty="0"/>
              <a:t>It takes one argument in single or double quotes known as a </a:t>
            </a:r>
            <a:r>
              <a:rPr lang="en-US" sz="3600" b="1" dirty="0">
                <a:solidFill>
                  <a:srgbClr val="FFFF00"/>
                </a:solidFill>
              </a:rPr>
              <a:t>string literal</a:t>
            </a:r>
            <a:r>
              <a:rPr lang="en-US" sz="3600" dirty="0"/>
              <a:t>. </a:t>
            </a:r>
          </a:p>
          <a:p>
            <a:r>
              <a:rPr lang="en-US" sz="3600" dirty="0"/>
              <a:t>The string literal is enclosed in single or double quotes.</a:t>
            </a:r>
          </a:p>
          <a:p>
            <a:r>
              <a:rPr lang="en-US" sz="3600" dirty="0"/>
              <a:t>Multiple string literals may be separated by a comma.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Output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1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 built in print() function</a:t>
            </a:r>
          </a:p>
          <a:p>
            <a:pPr>
              <a:buFontTx/>
              <a:buChar char="-"/>
            </a:pPr>
            <a:r>
              <a:rPr lang="en-US" sz="3200" dirty="0"/>
              <a:t>String literals</a:t>
            </a:r>
          </a:p>
          <a:p>
            <a:pPr>
              <a:buFontTx/>
              <a:buChar char="-"/>
            </a:pPr>
            <a:r>
              <a:rPr lang="en-US" sz="3200" dirty="0"/>
              <a:t>Single and double quotes</a:t>
            </a:r>
          </a:p>
          <a:p>
            <a:pPr>
              <a:buFontTx/>
              <a:buChar char="-"/>
            </a:pPr>
            <a:r>
              <a:rPr lang="en-US" sz="3200" dirty="0"/>
              <a:t>More than one argument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8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48485"/>
            <a:ext cx="10515600" cy="452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Which statement prints welcome?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print(welcome)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print('welcome')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print("welcome")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Print([welcome])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Activity: printing welcome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8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counter">
            <a:extLst>
              <a:ext uri="{FF2B5EF4-FFF2-40B4-BE49-F238E27FC236}">
                <a16:creationId xmlns:a16="http://schemas.microsoft.com/office/drawing/2014/main" id="{EE4FF91A-8C9F-46C8-ACEA-B5DB140F4A87}"/>
              </a:ext>
            </a:extLst>
          </p:cNvPr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14" name="participoll">
            <a:extLst>
              <a:ext uri="{FF2B5EF4-FFF2-40B4-BE49-F238E27FC236}">
                <a16:creationId xmlns:a16="http://schemas.microsoft.com/office/drawing/2014/main" id="{C44E6BEA-AC46-41E7-B602-C323D520DE20}"/>
              </a:ext>
            </a:extLst>
          </p:cNvPr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5" name="pp_status">
            <a:extLst>
              <a:ext uri="{FF2B5EF4-FFF2-40B4-BE49-F238E27FC236}">
                <a16:creationId xmlns:a16="http://schemas.microsoft.com/office/drawing/2014/main" id="{51089366-CDA5-47EC-A840-A4F62E1D875A}"/>
              </a:ext>
            </a:extLst>
          </p:cNvPr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answerA">
            <a:extLst>
              <a:ext uri="{FF2B5EF4-FFF2-40B4-BE49-F238E27FC236}">
                <a16:creationId xmlns:a16="http://schemas.microsoft.com/office/drawing/2014/main" id="{1C841613-58A8-4845-95EE-B8D19332078D}"/>
              </a:ext>
            </a:extLst>
          </p:cNvPr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letterA">
            <a:extLst>
              <a:ext uri="{FF2B5EF4-FFF2-40B4-BE49-F238E27FC236}">
                <a16:creationId xmlns:a16="http://schemas.microsoft.com/office/drawing/2014/main" id="{02BBC458-47F2-4C7D-91B4-0989AEA51B1F}"/>
              </a:ext>
            </a:extLst>
          </p:cNvPr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8" name="answerB">
            <a:extLst>
              <a:ext uri="{FF2B5EF4-FFF2-40B4-BE49-F238E27FC236}">
                <a16:creationId xmlns:a16="http://schemas.microsoft.com/office/drawing/2014/main" id="{1690414B-12DF-4F65-90B6-7CC0CD8BE003}"/>
              </a:ext>
            </a:extLst>
          </p:cNvPr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9" name="letterB">
            <a:extLst>
              <a:ext uri="{FF2B5EF4-FFF2-40B4-BE49-F238E27FC236}">
                <a16:creationId xmlns:a16="http://schemas.microsoft.com/office/drawing/2014/main" id="{FF87CCC2-D3F0-4C63-9759-3F03021C50F7}"/>
              </a:ext>
            </a:extLst>
          </p:cNvPr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20" name="answerC">
            <a:extLst>
              <a:ext uri="{FF2B5EF4-FFF2-40B4-BE49-F238E27FC236}">
                <a16:creationId xmlns:a16="http://schemas.microsoft.com/office/drawing/2014/main" id="{6452E499-EB8C-4AAC-B6B1-70089F4899A6}"/>
              </a:ext>
            </a:extLst>
          </p:cNvPr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letterC">
            <a:extLst>
              <a:ext uri="{FF2B5EF4-FFF2-40B4-BE49-F238E27FC236}">
                <a16:creationId xmlns:a16="http://schemas.microsoft.com/office/drawing/2014/main" id="{22409187-F705-4EDA-98B6-1152E9CC422D}"/>
              </a:ext>
            </a:extLst>
          </p:cNvPr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22" name="answerD">
            <a:extLst>
              <a:ext uri="{FF2B5EF4-FFF2-40B4-BE49-F238E27FC236}">
                <a16:creationId xmlns:a16="http://schemas.microsoft.com/office/drawing/2014/main" id="{AC4BE865-C9CB-4566-89B4-FDC51C6006B1}"/>
              </a:ext>
            </a:extLst>
          </p:cNvPr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3" name="letterD">
            <a:extLst>
              <a:ext uri="{FF2B5EF4-FFF2-40B4-BE49-F238E27FC236}">
                <a16:creationId xmlns:a16="http://schemas.microsoft.com/office/drawing/2014/main" id="{C734A6E5-55F1-420F-B8AC-F7750D77B958}"/>
              </a:ext>
            </a:extLst>
          </p:cNvPr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725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2068</TotalTime>
  <Words>723</Words>
  <Application>Microsoft Office PowerPoint</Application>
  <PresentationFormat>Widescreen</PresentationFormat>
  <Paragraphs>150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Lesson 02: Introduction to Python</vt:lpstr>
      <vt:lpstr>Agenda</vt:lpstr>
      <vt:lpstr>Before We start: Where Is The Code!?</vt:lpstr>
      <vt:lpstr>Connect Activity</vt:lpstr>
      <vt:lpstr>Recall:Computers &amp; Algorithmic Thinking</vt:lpstr>
      <vt:lpstr>Learning Any Programming Language</vt:lpstr>
      <vt:lpstr>Output</vt:lpstr>
      <vt:lpstr>Watch Me Code 1</vt:lpstr>
      <vt:lpstr>Activity: printing welcome</vt:lpstr>
      <vt:lpstr>Input</vt:lpstr>
      <vt:lpstr>Watch Me Code 2</vt:lpstr>
      <vt:lpstr>Activity: printing welcome</vt:lpstr>
      <vt:lpstr>Variables</vt:lpstr>
      <vt:lpstr>Watch Me Code 3</vt:lpstr>
      <vt:lpstr>End-To-End Example</vt:lpstr>
      <vt:lpstr>Conclusion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118</cp:revision>
  <dcterms:created xsi:type="dcterms:W3CDTF">2016-08-29T17:53:43Z</dcterms:created>
  <dcterms:modified xsi:type="dcterms:W3CDTF">2018-09-10T02:58:36Z</dcterms:modified>
</cp:coreProperties>
</file>