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1" r:id="rId2"/>
    <p:sldId id="318" r:id="rId3"/>
    <p:sldId id="316" r:id="rId4"/>
    <p:sldId id="297" r:id="rId5"/>
    <p:sldId id="332" r:id="rId6"/>
    <p:sldId id="335" r:id="rId7"/>
    <p:sldId id="299" r:id="rId8"/>
    <p:sldId id="298" r:id="rId9"/>
    <p:sldId id="309" r:id="rId10"/>
    <p:sldId id="326" r:id="rId11"/>
    <p:sldId id="336" r:id="rId12"/>
    <p:sldId id="338" r:id="rId13"/>
    <p:sldId id="308" r:id="rId14"/>
    <p:sldId id="302" r:id="rId15"/>
    <p:sldId id="289" r:id="rId16"/>
    <p:sldId id="343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10" autoAdjust="0"/>
  </p:normalViewPr>
  <p:slideViewPr>
    <p:cSldViewPr snapToGrid="0">
      <p:cViewPr varScale="1">
        <p:scale>
          <a:sx n="78" d="100"/>
          <a:sy n="78" d="100"/>
        </p:scale>
        <p:origin x="850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D9A37-9238-4DCC-ACE2-E97615C9243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171AC-93F1-418D-B7FD-7EEF89AC9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this</a:t>
            </a:r>
            <a:r>
              <a:rPr lang="en-US" baseline="0" dirty="0" smtClean="0"/>
              <a:t> code in a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 to demonstrate variables and types</a:t>
            </a:r>
          </a:p>
          <a:p>
            <a:endParaRPr lang="en-US" baseline="0" dirty="0" smtClean="0"/>
          </a:p>
          <a:p>
            <a:r>
              <a:rPr lang="en-US" dirty="0" smtClean="0"/>
              <a:t>name = "Tony"</a:t>
            </a:r>
          </a:p>
          <a:p>
            <a:r>
              <a:rPr lang="en-US" dirty="0" smtClean="0"/>
              <a:t>age = 43</a:t>
            </a:r>
          </a:p>
          <a:p>
            <a:r>
              <a:rPr lang="en-US" dirty="0" smtClean="0"/>
              <a:t>wage = 12.50</a:t>
            </a:r>
          </a:p>
          <a:p>
            <a:r>
              <a:rPr lang="en-US" dirty="0" err="1" smtClean="0"/>
              <a:t>happy_employee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print ("my name </a:t>
            </a:r>
            <a:r>
              <a:rPr lang="en-US" dirty="0" err="1" smtClean="0"/>
              <a:t>is",name</a:t>
            </a:r>
            <a:r>
              <a:rPr lang="en-US" dirty="0" smtClean="0"/>
              <a:t>," I am", age, "years old. I make ", wage, "Am I happy? ", </a:t>
            </a:r>
            <a:r>
              <a:rPr lang="en-US" dirty="0" err="1" smtClean="0"/>
              <a:t>happy_employee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GROK TYPES</a:t>
            </a:r>
          </a:p>
          <a:p>
            <a:r>
              <a:rPr lang="en-US" dirty="0" smtClean="0"/>
              <a:t>type(wage)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THAT YOU CAN ALSO SWITCH TYPES OF VARIABLES </a:t>
            </a:r>
          </a:p>
          <a:p>
            <a:r>
              <a:rPr lang="en-US" baseline="0" dirty="0" err="1" smtClean="0"/>
              <a:t>Happy_employee</a:t>
            </a:r>
            <a:r>
              <a:rPr lang="en-US" baseline="0" dirty="0" smtClean="0"/>
              <a:t> = “You </a:t>
            </a:r>
            <a:r>
              <a:rPr lang="en-US" baseline="0" dirty="0" err="1" smtClean="0"/>
              <a:t>betcha</a:t>
            </a:r>
            <a:r>
              <a:rPr lang="en-US" baseline="0" dirty="0" smtClean="0"/>
              <a:t>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this</a:t>
            </a:r>
            <a:r>
              <a:rPr lang="en-US" baseline="0" dirty="0" smtClean="0"/>
              <a:t> code in a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 to demonstrate variables and types</a:t>
            </a:r>
          </a:p>
          <a:p>
            <a:endParaRPr lang="en-US" baseline="0" dirty="0" smtClean="0"/>
          </a:p>
          <a:p>
            <a:r>
              <a:rPr lang="en-US" dirty="0" smtClean="0"/>
              <a:t>name = "Tony"</a:t>
            </a:r>
          </a:p>
          <a:p>
            <a:r>
              <a:rPr lang="en-US" dirty="0" smtClean="0"/>
              <a:t>age = 43</a:t>
            </a:r>
          </a:p>
          <a:p>
            <a:r>
              <a:rPr lang="en-US" dirty="0" smtClean="0"/>
              <a:t>wage = 12.50</a:t>
            </a:r>
          </a:p>
          <a:p>
            <a:r>
              <a:rPr lang="en-US" dirty="0" err="1" smtClean="0"/>
              <a:t>happy_employee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print ("my name </a:t>
            </a:r>
            <a:r>
              <a:rPr lang="en-US" dirty="0" err="1" smtClean="0"/>
              <a:t>is",name</a:t>
            </a:r>
            <a:r>
              <a:rPr lang="en-US" dirty="0" smtClean="0"/>
              <a:t>," I am", age, "years old. I make ", wage, "Am I happy? ", </a:t>
            </a:r>
            <a:r>
              <a:rPr lang="en-US" dirty="0" err="1" smtClean="0"/>
              <a:t>happy_employee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GROK TYPES</a:t>
            </a:r>
          </a:p>
          <a:p>
            <a:r>
              <a:rPr lang="en-US" dirty="0" smtClean="0"/>
              <a:t>type(wage)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THAT YOU CAN ALSO SWITCH TYPES OF VARIABLES </a:t>
            </a:r>
          </a:p>
          <a:p>
            <a:r>
              <a:rPr lang="en-US" baseline="0" dirty="0" err="1" smtClean="0"/>
              <a:t>Happy_employee</a:t>
            </a:r>
            <a:r>
              <a:rPr lang="en-US" baseline="0" dirty="0" smtClean="0"/>
              <a:t> = “You </a:t>
            </a:r>
            <a:r>
              <a:rPr lang="en-US" baseline="0" dirty="0" err="1" smtClean="0"/>
              <a:t>betcha</a:t>
            </a:r>
            <a:r>
              <a:rPr lang="en-US" baseline="0" dirty="0" smtClean="0"/>
              <a:t>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03: </a:t>
            </a:r>
            <a:r>
              <a:rPr lang="en-US" sz="6000">
                <a:latin typeface="+mn-lt"/>
              </a:rPr>
              <a:t/>
            </a:r>
            <a:br>
              <a:rPr lang="en-US" sz="6000">
                <a:latin typeface="+mn-lt"/>
              </a:rPr>
            </a:br>
            <a:r>
              <a:rPr lang="en-US" sz="6000" smtClean="0">
                <a:solidFill>
                  <a:schemeClr val="accent4"/>
                </a:solidFill>
                <a:latin typeface="+mn-lt"/>
              </a:rPr>
              <a:t>Variables And Types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679258" cy="4166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2</a:t>
            </a:r>
            <a:r>
              <a:rPr lang="en-US" sz="3200" dirty="0" smtClean="0"/>
              <a:t>, </a:t>
            </a:r>
            <a:r>
              <a:rPr lang="en-US" sz="3200" dirty="0"/>
              <a:t>P4E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2. Slides on website.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5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50"/>
                </a:solidFill>
              </a:rPr>
              <a:t>Python String Formatting</a:t>
            </a:r>
            <a:endParaRPr lang="en-US" sz="60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962548"/>
              </p:ext>
            </p:extLst>
          </p:nvPr>
        </p:nvGraphicFramePr>
        <p:xfrm>
          <a:off x="850557" y="1681163"/>
          <a:ext cx="996457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995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94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2996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Code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Type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Example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Output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%d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print("%d"</a:t>
                      </a:r>
                      <a:r>
                        <a:rPr lang="en-US" sz="3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</a:t>
                      </a:r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50)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%f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print("$%.2f"</a:t>
                      </a:r>
                      <a:r>
                        <a:rPr lang="en-US" sz="3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</a:t>
                      </a:r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4.5)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$4.50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66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%s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print("[%s]"</a:t>
                      </a:r>
                      <a:r>
                        <a:rPr lang="en-US" sz="32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"</a:t>
                      </a:r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mike")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[mike]</a:t>
                      </a:r>
                      <a:endParaRPr lang="en-US" sz="3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6424" y="4058603"/>
            <a:ext cx="101528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You can put an integer between the % and code for spacing: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%5d </a:t>
            </a:r>
            <a:r>
              <a:rPr lang="en-US" sz="3200" dirty="0" smtClean="0">
                <a:sym typeface="Wingdings" panose="05000000000000000000" pitchFamily="2" charset="2"/>
              </a:rPr>
              <a:t> Use 5 spaces for the </a:t>
            </a:r>
            <a:r>
              <a:rPr lang="en-US" sz="3200" dirty="0" err="1" smtClean="0">
                <a:sym typeface="Wingdings" panose="05000000000000000000" pitchFamily="2" charset="2"/>
              </a:rPr>
              <a:t>int</a:t>
            </a:r>
            <a:r>
              <a:rPr lang="en-US" sz="3200" dirty="0" smtClean="0">
                <a:sym typeface="Wingdings" panose="05000000000000000000" pitchFamily="2" charset="2"/>
              </a:rPr>
              <a:t>, align </a:t>
            </a:r>
            <a:r>
              <a:rPr lang="en-US" sz="3200" b="1" dirty="0" smtClean="0">
                <a:sym typeface="Wingdings" panose="05000000000000000000" pitchFamily="2" charset="2"/>
              </a:rPr>
              <a:t>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%-5d </a:t>
            </a:r>
            <a:r>
              <a:rPr lang="en-US" sz="3200" dirty="0" smtClean="0">
                <a:sym typeface="Wingdings" panose="05000000000000000000" pitchFamily="2" charset="2"/>
              </a:rPr>
              <a:t> Use 5 spaces for the </a:t>
            </a:r>
            <a:r>
              <a:rPr lang="en-US" sz="3200" dirty="0" err="1" smtClean="0">
                <a:sym typeface="Wingdings" panose="05000000000000000000" pitchFamily="2" charset="2"/>
              </a:rPr>
              <a:t>int</a:t>
            </a:r>
            <a:r>
              <a:rPr lang="en-US" sz="3200" dirty="0" smtClean="0">
                <a:sym typeface="Wingdings" panose="05000000000000000000" pitchFamily="2" charset="2"/>
              </a:rPr>
              <a:t>, align </a:t>
            </a:r>
            <a:r>
              <a:rPr lang="en-US" sz="3200" b="1" dirty="0" smtClean="0">
                <a:sym typeface="Wingdings" panose="05000000000000000000" pitchFamily="2" charset="2"/>
              </a:rPr>
              <a:t>left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3227" y="5582096"/>
            <a:ext cx="10236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https://pyformat.info</a:t>
            </a:r>
          </a:p>
        </p:txBody>
      </p:sp>
    </p:spTree>
    <p:extLst>
      <p:ext uri="{BB962C8B-B14F-4D97-AF65-F5344CB8AC3E}">
        <p14:creationId xmlns:p14="http://schemas.microsoft.com/office/powerpoint/2010/main" val="15206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2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Python String Formatting</a:t>
            </a:r>
          </a:p>
          <a:p>
            <a:pPr>
              <a:buFontTx/>
              <a:buChar char="-"/>
            </a:pPr>
            <a:r>
              <a:rPr lang="en-US" sz="3200" dirty="0" smtClean="0"/>
              <a:t>Format codes</a:t>
            </a:r>
          </a:p>
          <a:p>
            <a:pPr>
              <a:buFontTx/>
              <a:buChar char="-"/>
            </a:pPr>
            <a:r>
              <a:rPr lang="en-US" sz="3200" dirty="0" smtClean="0"/>
              <a:t>Spacing</a:t>
            </a:r>
          </a:p>
          <a:p>
            <a:pPr>
              <a:buFontTx/>
              <a:buChar char="-"/>
            </a:pPr>
            <a:r>
              <a:rPr lang="en-US" sz="3200" dirty="0" smtClean="0"/>
              <a:t>Alignment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Check Yourself: </a:t>
            </a:r>
            <a:r>
              <a:rPr lang="en-US" sz="5400" dirty="0" smtClean="0">
                <a:solidFill>
                  <a:srgbClr val="FFFF00"/>
                </a:solidFill>
              </a:rPr>
              <a:t>Formatting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1" y="2623555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Python Print Statement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6612" y="3582955"/>
            <a:ext cx="6208000" cy="260670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print("$%s" % 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print("%.1f" % 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print("%d" % 34 )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203232" y="2623555"/>
            <a:ext cx="4152155" cy="823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Output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203232" y="3582955"/>
            <a:ext cx="4152156" cy="26067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onsolas" panose="020B0609020204030204" pitchFamily="49" charset="0"/>
              </a:rPr>
              <a:t>34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nsolas" panose="020B0609020204030204" pitchFamily="49" charset="0"/>
              </a:rPr>
              <a:t>34.0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nsolas" panose="020B0609020204030204" pitchFamily="49" charset="0"/>
              </a:rPr>
              <a:t>$34</a:t>
            </a:r>
            <a:endParaRPr lang="en-US" sz="40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800" y="1955471"/>
            <a:ext cx="1041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Match </a:t>
            </a:r>
            <a:r>
              <a:rPr lang="en-US" sz="3600" dirty="0" smtClean="0">
                <a:solidFill>
                  <a:srgbClr val="00B050"/>
                </a:solidFill>
              </a:rPr>
              <a:t>each print() statement to its output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Programmatic Expressions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Programmatic Expressions contain </a:t>
            </a:r>
            <a:r>
              <a:rPr lang="en-US" sz="3600" i="1" dirty="0" smtClean="0">
                <a:solidFill>
                  <a:schemeClr val="accent4"/>
                </a:solidFill>
              </a:rPr>
              <a:t>operators</a:t>
            </a:r>
            <a:r>
              <a:rPr lang="en-US" sz="3600" i="1" dirty="0" smtClean="0"/>
              <a:t> </a:t>
            </a:r>
            <a:r>
              <a:rPr lang="en-US" sz="3600" dirty="0" smtClean="0"/>
              <a:t>and </a:t>
            </a:r>
            <a:r>
              <a:rPr lang="en-US" sz="3600" i="1" dirty="0" smtClean="0">
                <a:solidFill>
                  <a:schemeClr val="accent4"/>
                </a:solidFill>
              </a:rPr>
              <a:t>operands</a:t>
            </a:r>
            <a:r>
              <a:rPr lang="en-US" sz="3600" dirty="0" smtClean="0"/>
              <a:t>. They evaluate to a value, preserving type: </a:t>
            </a:r>
          </a:p>
          <a:p>
            <a:r>
              <a:rPr lang="en-US" sz="3600" dirty="0" smtClean="0"/>
              <a:t>Examples:			Value of X</a:t>
            </a:r>
          </a:p>
          <a:p>
            <a:pPr lvl="1"/>
            <a:r>
              <a:rPr lang="en-US" sz="3200" dirty="0" smtClean="0">
                <a:latin typeface="Consolas" panose="020B0609020204030204" pitchFamily="49" charset="0"/>
              </a:rPr>
              <a:t>X = 2 + 2    </a:t>
            </a:r>
            <a:r>
              <a:rPr lang="en-US" sz="3200" dirty="0" smtClean="0"/>
              <a:t>		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X = 2.0 + 2  	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4.0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X = </a:t>
            </a:r>
            <a:r>
              <a:rPr lang="en-US" sz="3200" dirty="0" smtClean="0">
                <a:latin typeface="Consolas" panose="020B0609020204030204" pitchFamily="49" charset="0"/>
              </a:rPr>
              <a:t>"</a:t>
            </a:r>
            <a:r>
              <a:rPr lang="en-US" sz="3200" dirty="0" err="1" smtClean="0">
                <a:latin typeface="Consolas" panose="020B0609020204030204" pitchFamily="49" charset="0"/>
              </a:rPr>
              <a:t>sh</a:t>
            </a:r>
            <a:r>
              <a:rPr lang="en-US" sz="3200" dirty="0" smtClean="0">
                <a:latin typeface="Consolas" panose="020B0609020204030204" pitchFamily="49" charset="0"/>
              </a:rPr>
              <a:t>" </a:t>
            </a:r>
            <a:r>
              <a:rPr lang="en-US" sz="3200" dirty="0">
                <a:latin typeface="Consolas" panose="020B0609020204030204" pitchFamily="49" charset="0"/>
              </a:rPr>
              <a:t>+ </a:t>
            </a:r>
            <a:r>
              <a:rPr lang="en-US" sz="3200" dirty="0" smtClean="0">
                <a:latin typeface="Consolas" panose="020B0609020204030204" pitchFamily="49" charset="0"/>
              </a:rPr>
              <a:t>'</a:t>
            </a:r>
            <a:r>
              <a:rPr lang="en-US" sz="3200" dirty="0" err="1" smtClean="0">
                <a:latin typeface="Consolas" panose="020B0609020204030204" pitchFamily="49" charset="0"/>
              </a:rPr>
              <a:t>ip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0000"/>
                </a:solidFill>
              </a:rPr>
              <a:t>“ship”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X = </a:t>
            </a:r>
            <a:r>
              <a:rPr lang="en-US" sz="3200" dirty="0" smtClean="0">
                <a:latin typeface="Consolas" panose="020B0609020204030204" pitchFamily="49" charset="0"/>
              </a:rPr>
              <a:t>'hi' </a:t>
            </a:r>
            <a:r>
              <a:rPr lang="en-US" sz="3200" dirty="0">
                <a:latin typeface="Consolas" panose="020B0609020204030204" pitchFamily="49" charset="0"/>
              </a:rPr>
              <a:t>+ 2 	</a:t>
            </a:r>
            <a:r>
              <a:rPr lang="en-US" sz="3200" dirty="0" smtClean="0"/>
              <a:t>	</a:t>
            </a:r>
            <a:r>
              <a:rPr lang="en-US" sz="3200" dirty="0" err="1" smtClean="0">
                <a:solidFill>
                  <a:srgbClr val="FF0000"/>
                </a:solidFill>
              </a:rPr>
              <a:t>TypeError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19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Arithmetic Operators</a:t>
            </a:r>
            <a:endParaRPr lang="en-US" sz="4800" dirty="0">
              <a:solidFill>
                <a:srgbClr val="00B05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248339"/>
              </p:ext>
            </p:extLst>
          </p:nvPr>
        </p:nvGraphicFramePr>
        <p:xfrm>
          <a:off x="838200" y="1785938"/>
          <a:ext cx="1077970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89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Symbol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it does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panose="020B0609020204030204" pitchFamily="49" charset="0"/>
                        </a:rPr>
                        <a:t>+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Adds two</a:t>
                      </a:r>
                      <a:r>
                        <a:rPr lang="en-US" sz="2400" baseline="0" dirty="0" smtClean="0"/>
                        <a:t> numbers or concatenates two strings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3 + 4 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7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panose="020B0609020204030204" pitchFamily="49" charset="0"/>
                        </a:rPr>
                        <a:t>-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Subtracts</a:t>
                      </a:r>
                      <a:r>
                        <a:rPr lang="en-US" sz="2400" baseline="0" dirty="0" smtClean="0"/>
                        <a:t> two numbers.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</a:rPr>
                        <a:t> – 3 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panose="020B0609020204030204" pitchFamily="49" charset="0"/>
                        </a:rPr>
                        <a:t>* 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Multiplies two</a:t>
                      </a:r>
                      <a:r>
                        <a:rPr lang="en-US" sz="2400" baseline="0" dirty="0" smtClean="0"/>
                        <a:t> numbers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4 * 3 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12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panose="020B0609020204030204" pitchFamily="49" charset="0"/>
                        </a:rPr>
                        <a:t>/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Divides</a:t>
                      </a:r>
                      <a:r>
                        <a:rPr lang="en-US" sz="2400" baseline="0" dirty="0" smtClean="0"/>
                        <a:t> two numbers. Result is float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4 / 3 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1.3333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panose="020B0609020204030204" pitchFamily="49" charset="0"/>
                        </a:rPr>
                        <a:t>//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Divides two numbers. Given</a:t>
                      </a:r>
                      <a:r>
                        <a:rPr lang="en-US" sz="2400" baseline="0" dirty="0" smtClean="0"/>
                        <a:t> quotient as int.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</a:rPr>
                        <a:t> // 3 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4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panose="020B0609020204030204" pitchFamily="49" charset="0"/>
                        </a:rPr>
                        <a:t>%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Divides two numbers. Gives</a:t>
                      </a:r>
                      <a:r>
                        <a:rPr lang="en-US" sz="2400" baseline="0" dirty="0" smtClean="0"/>
                        <a:t> remainder as int.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13 % 3 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panose="020B0609020204030204" pitchFamily="49" charset="0"/>
                        </a:rPr>
                        <a:t>()</a:t>
                      </a:r>
                      <a:endParaRPr lang="en-US" sz="24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Force an order</a:t>
                      </a:r>
                      <a:r>
                        <a:rPr lang="en-US" sz="2400" baseline="0" dirty="0" smtClean="0"/>
                        <a:t> of operations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anose="020B0609020204030204" pitchFamily="49" charset="0"/>
                        </a:rPr>
                        <a:t>2 * (1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</a:rPr>
                        <a:t> + 4) </a:t>
                      </a:r>
                      <a:r>
                        <a:rPr lang="en-US" sz="2400" baseline="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10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5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00B0F0"/>
                </a:solidFill>
              </a:rPr>
              <a:t>End-To-End Example</a:t>
            </a:r>
            <a:endParaRPr lang="en-US" sz="6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The Pay-Rate Calculator:</a:t>
            </a:r>
          </a:p>
          <a:p>
            <a:r>
              <a:rPr lang="en-US" sz="3200" dirty="0"/>
              <a:t>Write a program </a:t>
            </a:r>
            <a:r>
              <a:rPr lang="en-US" sz="3200" dirty="0" smtClean="0"/>
              <a:t>to prompt </a:t>
            </a:r>
            <a:r>
              <a:rPr lang="en-US" sz="3200" dirty="0"/>
              <a:t>for </a:t>
            </a:r>
            <a:r>
              <a:rPr lang="en-US" sz="3200" b="1" dirty="0"/>
              <a:t>hourly rate</a:t>
            </a:r>
            <a:r>
              <a:rPr lang="en-US" sz="3200" dirty="0"/>
              <a:t>, and </a:t>
            </a:r>
            <a:r>
              <a:rPr lang="en-US" sz="3200" b="1" dirty="0"/>
              <a:t>hours worked </a:t>
            </a:r>
            <a:r>
              <a:rPr lang="en-US" sz="3200" dirty="0" smtClean="0"/>
              <a:t>for </a:t>
            </a:r>
            <a:r>
              <a:rPr lang="en-US" sz="3200" dirty="0"/>
              <a:t>the week </a:t>
            </a:r>
            <a:r>
              <a:rPr lang="en-US" sz="3200" dirty="0" smtClean="0"/>
              <a:t>as inputs</a:t>
            </a:r>
            <a:endParaRPr lang="en-US" sz="3200" dirty="0"/>
          </a:p>
          <a:p>
            <a:r>
              <a:rPr lang="en-US" sz="3200" dirty="0"/>
              <a:t>Then calculates the </a:t>
            </a:r>
            <a:r>
              <a:rPr lang="en-US" sz="3200" b="1" dirty="0"/>
              <a:t>total pay </a:t>
            </a:r>
            <a:r>
              <a:rPr lang="en-US" sz="3200" dirty="0"/>
              <a:t>as output. </a:t>
            </a:r>
          </a:p>
          <a:p>
            <a:r>
              <a:rPr lang="en-US" sz="3200" dirty="0"/>
              <a:t>Then prompts for </a:t>
            </a:r>
            <a:r>
              <a:rPr lang="en-US" sz="3200" b="1" dirty="0"/>
              <a:t>tax rate </a:t>
            </a:r>
            <a:r>
              <a:rPr lang="en-US" sz="3200" dirty="0"/>
              <a:t>as input, and outputs </a:t>
            </a:r>
            <a:r>
              <a:rPr lang="en-US" sz="3200" b="1" dirty="0"/>
              <a:t>net </a:t>
            </a:r>
            <a:r>
              <a:rPr lang="en-US" sz="3200" b="1" dirty="0" smtClean="0"/>
              <a:t>pay</a:t>
            </a:r>
            <a:r>
              <a:rPr lang="en-US" sz="3200" dirty="0"/>
              <a:t>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0482" y="2519175"/>
            <a:ext cx="822775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Diagnostic Quiz Review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Lab: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281806"/>
            <a:ext cx="10317570" cy="3498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goals of this lab are to help you to understand:</a:t>
            </a:r>
          </a:p>
          <a:p>
            <a:pPr lvl="1"/>
            <a:r>
              <a:rPr lang="en-US" sz="2800" dirty="0"/>
              <a:t>Python data types</a:t>
            </a:r>
          </a:p>
          <a:p>
            <a:pPr lvl="1"/>
            <a:r>
              <a:rPr lang="en-US" sz="2800" dirty="0"/>
              <a:t>Getting input as different types</a:t>
            </a:r>
          </a:p>
          <a:p>
            <a:pPr lvl="1"/>
            <a:r>
              <a:rPr lang="en-US" sz="2800" dirty="0"/>
              <a:t>Formatting output as different types</a:t>
            </a:r>
          </a:p>
          <a:p>
            <a:pPr lvl="1"/>
            <a:r>
              <a:rPr lang="en-US" sz="2800" dirty="0"/>
              <a:t>Basic arithmetic operators</a:t>
            </a:r>
          </a:p>
          <a:p>
            <a:pPr lvl="1"/>
            <a:r>
              <a:rPr lang="en-US" sz="2800" dirty="0"/>
              <a:t>How to create a program from an idea.</a:t>
            </a:r>
          </a:p>
        </p:txBody>
      </p:sp>
      <p:sp>
        <p:nvSpPr>
          <p:cNvPr id="10" name="AutoShape 6" descr="Image result for jupyter"/>
          <p:cNvSpPr>
            <a:spLocks noChangeAspect="1" noChangeArrowheads="1"/>
          </p:cNvSpPr>
          <p:nvPr/>
        </p:nvSpPr>
        <p:spPr bwMode="auto">
          <a:xfrm>
            <a:off x="155575" y="-1423988"/>
            <a:ext cx="71151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What is a variable? What is its purpose?</a:t>
            </a:r>
          </a:p>
          <a:p>
            <a:r>
              <a:rPr lang="en-US" sz="3600" dirty="0" smtClean="0"/>
              <a:t>Different </a:t>
            </a:r>
            <a:r>
              <a:rPr lang="en-US" sz="3600" dirty="0"/>
              <a:t>data types for variables.</a:t>
            </a:r>
          </a:p>
          <a:p>
            <a:r>
              <a:rPr lang="en-US" sz="3600" dirty="0" smtClean="0"/>
              <a:t>Type checks and conversions.</a:t>
            </a:r>
          </a:p>
          <a:p>
            <a:r>
              <a:rPr lang="en-US" sz="3600" dirty="0" smtClean="0"/>
              <a:t>Print types with formatting</a:t>
            </a:r>
            <a:endParaRPr lang="en-US" sz="3600" dirty="0"/>
          </a:p>
          <a:p>
            <a:r>
              <a:rPr lang="en-US" sz="3600" dirty="0"/>
              <a:t>Arithmetic expressions, arithmetic operators, and operands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Diagnostc</a:t>
            </a:r>
            <a:r>
              <a:rPr lang="en-US" sz="3600" dirty="0" smtClean="0"/>
              <a:t> Quiz Review!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Ch2</a:t>
            </a:r>
          </a:p>
          <a:p>
            <a:pPr lvl="1"/>
            <a:r>
              <a:rPr lang="en-US" sz="2600" dirty="0" smtClean="0"/>
              <a:t>P4E Ch2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87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Re-Order this program in correct sequence to say hello to you: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300" dirty="0">
                <a:solidFill>
                  <a:srgbClr val="92D050"/>
                </a:solidFill>
                <a:latin typeface="Consolas" panose="020B0609020204030204" pitchFamily="49" charset="0"/>
              </a:rPr>
              <a:t>print("Hello", name)</a:t>
            </a:r>
          </a:p>
          <a:p>
            <a:pPr marL="742950" indent="-742950">
              <a:buAutoNum type="alphaUcPeriod"/>
            </a:pPr>
            <a:r>
              <a:rPr lang="en-US" sz="43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fn</a:t>
            </a:r>
            <a:r>
              <a:rPr lang="en-US" sz="43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=input("Enter First Name:")</a:t>
            </a:r>
          </a:p>
          <a:p>
            <a:pPr marL="742950" indent="-742950">
              <a:buAutoNum type="alphaUcPeriod"/>
            </a:pPr>
            <a:r>
              <a:rPr lang="en-US" sz="43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name = </a:t>
            </a:r>
            <a:r>
              <a:rPr lang="en-US" sz="4300" dirty="0" err="1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fn</a:t>
            </a:r>
            <a:r>
              <a:rPr lang="en-US" sz="43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+ " " + ln</a:t>
            </a:r>
            <a:endParaRPr lang="en-US" sz="43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300" dirty="0">
                <a:solidFill>
                  <a:srgbClr val="92D050"/>
                </a:solidFill>
                <a:latin typeface="Consolas" panose="020B0609020204030204" pitchFamily="49" charset="0"/>
              </a:rPr>
              <a:t>ln=input("Enter Last Name</a:t>
            </a:r>
            <a:r>
              <a:rPr lang="en-US" sz="43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r>
              <a:rPr lang="en-US" sz="43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")</a:t>
            </a:r>
            <a:endParaRPr lang="en-US" sz="43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Variables</a:t>
            </a:r>
            <a:r>
              <a:rPr lang="en-US" sz="3600" b="1" dirty="0" smtClean="0"/>
              <a:t> </a:t>
            </a:r>
            <a:r>
              <a:rPr lang="en-US" sz="3600" dirty="0" smtClean="0"/>
              <a:t>are named areas of computer memory for storing data. </a:t>
            </a:r>
          </a:p>
          <a:p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rgbClr val="FFFF00"/>
                </a:solidFill>
              </a:rPr>
              <a:t>name</a:t>
            </a:r>
            <a:r>
              <a:rPr lang="en-US" sz="3600" b="1" dirty="0" smtClean="0"/>
              <a:t> </a:t>
            </a:r>
            <a:r>
              <a:rPr lang="en-US" sz="3600" dirty="0" smtClean="0"/>
              <a:t>can be anything but should make symbolic sense to the programmer.</a:t>
            </a:r>
          </a:p>
          <a:p>
            <a:r>
              <a:rPr lang="en-US" sz="3600" dirty="0" smtClean="0"/>
              <a:t>We </a:t>
            </a:r>
            <a:r>
              <a:rPr lang="en-US" sz="3600" b="1" dirty="0" smtClean="0">
                <a:solidFill>
                  <a:srgbClr val="FFFF00"/>
                </a:solidFill>
              </a:rPr>
              <a:t>write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to the variable’s memory location with the </a:t>
            </a:r>
            <a:r>
              <a:rPr lang="en-US" sz="3600" b="1" dirty="0" smtClean="0">
                <a:solidFill>
                  <a:srgbClr val="FFFF00"/>
                </a:solidFill>
              </a:rPr>
              <a:t>assignment statement </a:t>
            </a:r>
            <a:r>
              <a:rPr lang="en-US" sz="3600" dirty="0" smtClean="0"/>
              <a:t>(=)</a:t>
            </a:r>
          </a:p>
          <a:p>
            <a:r>
              <a:rPr lang="en-US" sz="3600" dirty="0" smtClean="0"/>
              <a:t>We </a:t>
            </a:r>
            <a:r>
              <a:rPr lang="en-US" sz="3600" b="1" dirty="0" smtClean="0">
                <a:solidFill>
                  <a:srgbClr val="FFFF00"/>
                </a:solidFill>
              </a:rPr>
              <a:t>read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from the variable by calling its name. </a:t>
            </a:r>
          </a:p>
          <a:p>
            <a:r>
              <a:rPr lang="en-US" sz="3600" dirty="0" smtClean="0"/>
              <a:t>Variable names must begin with a letter or _ and must only contain letters, numbers or _.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Variables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Variables, Types and Assignment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Code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 sz="4400" dirty="0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4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Name</a:t>
            </a:r>
            <a:r>
              <a:rPr lang="en-US" sz="4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“nick"</a:t>
            </a:r>
            <a:br>
              <a:rPr lang="en-US" sz="44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4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44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4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Age</a:t>
            </a:r>
            <a:r>
              <a:rPr lang="en-US" sz="4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= 36</a:t>
            </a:r>
            <a:endParaRPr lang="en-US" sz="4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What’s Happening</a:t>
            </a:r>
            <a:endParaRPr lang="en-US" sz="3600" dirty="0"/>
          </a:p>
        </p:txBody>
      </p:sp>
      <p:pic>
        <p:nvPicPr>
          <p:cNvPr id="1026" name="Picture 2" descr="moving-box-supply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48" y="2993295"/>
            <a:ext cx="2890840" cy="198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oving-box-supp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347" y="4959303"/>
            <a:ext cx="2890840" cy="195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21218898">
            <a:off x="9536879" y="3881457"/>
            <a:ext cx="132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Name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1218898">
            <a:off x="9685826" y="5851800"/>
            <a:ext cx="1162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Age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8375" y="5459652"/>
            <a:ext cx="691215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36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5913398" y="3484516"/>
            <a:ext cx="170431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“nick"</a:t>
            </a:r>
            <a:endParaRPr lang="en-US" sz="3600" dirty="0"/>
          </a:p>
        </p:txBody>
      </p:sp>
      <p:sp>
        <p:nvSpPr>
          <p:cNvPr id="18" name="Curved Down Arrow 17"/>
          <p:cNvSpPr/>
          <p:nvPr/>
        </p:nvSpPr>
        <p:spPr>
          <a:xfrm>
            <a:off x="6673982" y="2714286"/>
            <a:ext cx="3256384" cy="746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>
            <a:off x="6606383" y="4702466"/>
            <a:ext cx="3256384" cy="7464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Variables are of a Specific Type</a:t>
            </a:r>
            <a:endParaRPr lang="en-US" sz="5400" dirty="0">
              <a:solidFill>
                <a:srgbClr val="92D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85689"/>
              </p:ext>
            </p:extLst>
          </p:nvPr>
        </p:nvGraphicFramePr>
        <p:xfrm>
          <a:off x="838200" y="1681163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42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17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Type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Purpose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Example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Consolas" panose="020B0609020204030204" pitchFamily="49" charset="0"/>
                        </a:rPr>
                        <a:t>int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Numeric</a:t>
                      </a:r>
                      <a:r>
                        <a:rPr lang="en-US" sz="3600" baseline="0" dirty="0" smtClean="0"/>
                        <a:t> type integers only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45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float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Numeric type</a:t>
                      </a:r>
                      <a:r>
                        <a:rPr lang="en-US" sz="3600" baseline="0" dirty="0" smtClean="0"/>
                        <a:t> floating point numbers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3.14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bool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True or False</a:t>
                      </a:r>
                      <a:r>
                        <a:rPr lang="en-US" sz="3600" baseline="0" dirty="0" smtClean="0"/>
                        <a:t> values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Consolas" panose="020B0609020204030204" pitchFamily="49" charset="0"/>
                        </a:rPr>
                        <a:t>str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Characters and text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‘Nick'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Type Detection and Conversion</a:t>
            </a:r>
            <a:endParaRPr lang="en-US" sz="5400" dirty="0">
              <a:solidFill>
                <a:srgbClr val="92D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716264"/>
              </p:ext>
            </p:extLst>
          </p:nvPr>
        </p:nvGraphicFramePr>
        <p:xfrm>
          <a:off x="597160" y="1681163"/>
          <a:ext cx="110754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64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93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Function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What it does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Example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type(</a:t>
                      </a:r>
                      <a:r>
                        <a:rPr lang="en-US" sz="3600" b="1" i="1" dirty="0" smtClean="0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Get the type of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="1" i="1" baseline="0" dirty="0" smtClean="0"/>
                        <a:t>n</a:t>
                      </a:r>
                      <a:endParaRPr lang="en-US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Consolas" panose="020B0609020204030204" pitchFamily="49" charset="0"/>
                        </a:rPr>
                        <a:t>type(13) </a:t>
                      </a:r>
                      <a:r>
                        <a:rPr lang="en-US" sz="3200" b="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3200" b="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int</a:t>
                      </a:r>
                      <a:endParaRPr lang="en-US" sz="3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3600" b="1" i="1" dirty="0" smtClean="0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Convert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="1" i="1" baseline="0" dirty="0" smtClean="0"/>
                        <a:t>n</a:t>
                      </a:r>
                      <a:r>
                        <a:rPr lang="en-US" sz="3600" baseline="0" dirty="0" smtClean="0"/>
                        <a:t> to type </a:t>
                      </a:r>
                      <a:r>
                        <a:rPr lang="en-US" sz="3600" b="1" baseline="0" dirty="0" err="1" smtClean="0"/>
                        <a:t>int</a:t>
                      </a:r>
                      <a:endParaRPr lang="en-US" sz="3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err="1" smtClean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3200" b="0" dirty="0" smtClean="0">
                          <a:latin typeface="Consolas" panose="020B0609020204030204" pitchFamily="49" charset="0"/>
                        </a:rPr>
                        <a:t>("45")</a:t>
                      </a:r>
                      <a:r>
                        <a:rPr lang="en-US" sz="3200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b="0" baseline="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45</a:t>
                      </a:r>
                      <a:endParaRPr lang="en-US" sz="3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float(</a:t>
                      </a:r>
                      <a:r>
                        <a:rPr lang="en-US" sz="3600" b="1" i="1" dirty="0" smtClean="0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Convert </a:t>
                      </a:r>
                      <a:r>
                        <a:rPr lang="en-US" sz="3600" b="1" i="1" dirty="0" smtClean="0"/>
                        <a:t>n</a:t>
                      </a:r>
                      <a:r>
                        <a:rPr lang="en-US" sz="3600" dirty="0" smtClean="0"/>
                        <a:t> to type </a:t>
                      </a:r>
                      <a:r>
                        <a:rPr lang="en-US" sz="3600" b="1" dirty="0" smtClean="0"/>
                        <a:t>float</a:t>
                      </a:r>
                      <a:endParaRPr lang="en-US" sz="3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Consolas" panose="020B0609020204030204" pitchFamily="49" charset="0"/>
                        </a:rPr>
                        <a:t>float(45)</a:t>
                      </a:r>
                      <a:r>
                        <a:rPr lang="en-US" sz="3200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b="0" baseline="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45.0</a:t>
                      </a:r>
                      <a:endParaRPr lang="en-US" sz="3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3600" b="1" i="1" dirty="0" smtClean="0"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3600" dirty="0" smtClean="0">
                          <a:latin typeface="Consolas" panose="020B0609020204030204" pitchFamily="49" charset="0"/>
                        </a:rPr>
                        <a:t>)</a:t>
                      </a:r>
                      <a:endParaRPr lang="en-US" sz="3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Convert </a:t>
                      </a:r>
                      <a:r>
                        <a:rPr lang="en-US" sz="3600" b="1" i="1" dirty="0" smtClean="0"/>
                        <a:t>n</a:t>
                      </a:r>
                      <a:r>
                        <a:rPr lang="en-US" sz="3600" dirty="0" smtClean="0"/>
                        <a:t> to type </a:t>
                      </a:r>
                      <a:r>
                        <a:rPr lang="en-US" sz="3600" b="1" dirty="0" err="1" smtClean="0"/>
                        <a:t>str</a:t>
                      </a:r>
                      <a:endParaRPr lang="en-US" sz="3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3200" b="0" dirty="0" smtClean="0">
                          <a:latin typeface="Consolas" panose="020B0609020204030204" pitchFamily="49" charset="0"/>
                        </a:rPr>
                        <a:t>(4.0)</a:t>
                      </a:r>
                      <a:r>
                        <a:rPr lang="en-US" sz="3200" b="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3200" b="0" baseline="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 '4.0'</a:t>
                      </a:r>
                      <a:endParaRPr lang="en-US" sz="3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1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Understanding Variables and Types!</a:t>
            </a:r>
          </a:p>
          <a:p>
            <a:pPr>
              <a:buFontTx/>
              <a:buChar char="-"/>
            </a:pPr>
            <a:r>
              <a:rPr lang="en-US" sz="3200" dirty="0" smtClean="0"/>
              <a:t>Assignment</a:t>
            </a:r>
          </a:p>
          <a:p>
            <a:pPr>
              <a:buFontTx/>
              <a:buChar char="-"/>
            </a:pPr>
            <a:r>
              <a:rPr lang="en-US" sz="3200" dirty="0" smtClean="0"/>
              <a:t>Variables of Different Types</a:t>
            </a:r>
          </a:p>
          <a:p>
            <a:pPr>
              <a:buFontTx/>
              <a:buChar char="-"/>
            </a:pPr>
            <a:r>
              <a:rPr lang="en-US" sz="3200" dirty="0" smtClean="0"/>
              <a:t>Switching types</a:t>
            </a:r>
          </a:p>
          <a:p>
            <a:pPr>
              <a:buFontTx/>
              <a:buChar char="-"/>
            </a:pPr>
            <a:r>
              <a:rPr lang="en-US" sz="3200" dirty="0" smtClean="0"/>
              <a:t>Using type()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Check Yourself: </a:t>
            </a:r>
            <a:r>
              <a:rPr lang="en-US" sz="5400" dirty="0" smtClean="0">
                <a:solidFill>
                  <a:srgbClr val="FFFF00"/>
                </a:solidFill>
              </a:rPr>
              <a:t>Matching Types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1" y="2623555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Python Code Sample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6612" y="3582955"/>
            <a:ext cx="5157787" cy="260670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type(34)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err="1" smtClean="0">
                <a:latin typeface="Consolas" panose="020B0609020204030204" pitchFamily="49" charset="0"/>
              </a:rPr>
              <a:t>str</a:t>
            </a:r>
            <a:r>
              <a:rPr lang="en-US" sz="4000" dirty="0" smtClean="0">
                <a:latin typeface="Consolas" panose="020B0609020204030204" pitchFamily="49" charset="0"/>
              </a:rPr>
              <a:t>(34)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float(34)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err="1" smtClean="0"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latin typeface="Consolas" panose="020B0609020204030204" pitchFamily="49" charset="0"/>
              </a:rPr>
              <a:t>(34)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2623555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Value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3582955"/>
            <a:ext cx="5183188" cy="2606708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Consolas" panose="020B0609020204030204" pitchFamily="49" charset="0"/>
              </a:rPr>
              <a:t>34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nsolas" panose="020B0609020204030204" pitchFamily="49" charset="0"/>
              </a:rPr>
              <a:t>"34"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>
                <a:latin typeface="Consolas" panose="020B0609020204030204" pitchFamily="49" charset="0"/>
              </a:rPr>
              <a:t>int</a:t>
            </a:r>
            <a:endParaRPr lang="en-US" sz="4000" dirty="0"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nsolas" panose="020B0609020204030204" pitchFamily="49" charset="0"/>
              </a:rPr>
              <a:t>34.0</a:t>
            </a:r>
            <a:endParaRPr lang="en-US" sz="4000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9800" y="1955471"/>
            <a:ext cx="10415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Match each Python code sample to its value.</a:t>
            </a:r>
          </a:p>
        </p:txBody>
      </p:sp>
    </p:spTree>
    <p:extLst>
      <p:ext uri="{BB962C8B-B14F-4D97-AF65-F5344CB8AC3E}">
        <p14:creationId xmlns:p14="http://schemas.microsoft.com/office/powerpoint/2010/main" val="31919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4773</TotalTime>
  <Words>817</Words>
  <Application>Microsoft Office PowerPoint</Application>
  <PresentationFormat>Widescreen</PresentationFormat>
  <Paragraphs>193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Lesson 03:  Variables And Types</vt:lpstr>
      <vt:lpstr>Agenda</vt:lpstr>
      <vt:lpstr>Connect Activity</vt:lpstr>
      <vt:lpstr>Variables</vt:lpstr>
      <vt:lpstr>Variables, Types and Assignment</vt:lpstr>
      <vt:lpstr>Variables are of a Specific Type</vt:lpstr>
      <vt:lpstr>Type Detection and Conversion</vt:lpstr>
      <vt:lpstr>Watch Me Code 1</vt:lpstr>
      <vt:lpstr>Check Yourself: Matching Types</vt:lpstr>
      <vt:lpstr>Python String Formatting</vt:lpstr>
      <vt:lpstr>Watch Me Code 2</vt:lpstr>
      <vt:lpstr>Check Yourself: Formatting</vt:lpstr>
      <vt:lpstr>Programmatic Expressions</vt:lpstr>
      <vt:lpstr>Arithmetic Operators</vt:lpstr>
      <vt:lpstr>End-To-End Example</vt:lpstr>
      <vt:lpstr>Diagnostic Quiz Review</vt:lpstr>
      <vt:lpstr>In Class Coding Lab: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100</cp:revision>
  <dcterms:created xsi:type="dcterms:W3CDTF">2016-08-29T17:53:43Z</dcterms:created>
  <dcterms:modified xsi:type="dcterms:W3CDTF">2017-02-07T01:29:44Z</dcterms:modified>
</cp:coreProperties>
</file>