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48" r:id="rId2"/>
    <p:sldId id="334" r:id="rId3"/>
    <p:sldId id="347" r:id="rId4"/>
    <p:sldId id="335" r:id="rId5"/>
    <p:sldId id="340" r:id="rId6"/>
    <p:sldId id="315" r:id="rId7"/>
    <p:sldId id="316" r:id="rId8"/>
    <p:sldId id="330" r:id="rId9"/>
    <p:sldId id="344" r:id="rId10"/>
    <p:sldId id="317" r:id="rId11"/>
    <p:sldId id="318" r:id="rId12"/>
    <p:sldId id="342" r:id="rId13"/>
    <p:sldId id="346" r:id="rId14"/>
    <p:sldId id="343" r:id="rId15"/>
    <p:sldId id="324" r:id="rId16"/>
    <p:sldId id="323" r:id="rId17"/>
    <p:sldId id="33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94" autoAdjust="0"/>
  </p:normalViewPr>
  <p:slideViewPr>
    <p:cSldViewPr snapToGrid="0">
      <p:cViewPr varScale="1">
        <p:scale>
          <a:sx n="92" d="100"/>
          <a:sy n="92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9766-D8F7-40E2-B91C-29C1266006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5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66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9766-D8F7-40E2-B91C-29C1266006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07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5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46" y="365125"/>
            <a:ext cx="9014254" cy="181790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05: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Iterations</a:t>
            </a:r>
            <a:endParaRPr lang="en-US" sz="60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idx="1"/>
          </p:nvPr>
        </p:nvSpPr>
        <p:spPr>
          <a:xfrm>
            <a:off x="321276" y="2409642"/>
            <a:ext cx="9195257" cy="3999395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Attendance: </a:t>
            </a:r>
          </a:p>
          <a:p>
            <a:pPr lvl="1"/>
            <a:r>
              <a:rPr lang="en-US" sz="3600" dirty="0" smtClean="0">
                <a:latin typeface="Consolas" panose="020B0609020204030204" pitchFamily="49" charset="0"/>
              </a:rPr>
              <a:t>Link: </a:t>
            </a:r>
            <a:r>
              <a:rPr lang="en-US" sz="3600" dirty="0" smtClean="0"/>
              <a:t>In Gitter.im </a:t>
            </a:r>
            <a:r>
              <a:rPr lang="en-US" sz="3600" dirty="0" smtClean="0">
                <a:latin typeface="Consolas" panose="020B0609020204030204" pitchFamily="49" charset="0"/>
              </a:rPr>
              <a:t>| Code: ????</a:t>
            </a:r>
          </a:p>
          <a:p>
            <a:r>
              <a:rPr lang="en-US" sz="4800" b="1" dirty="0" smtClean="0">
                <a:solidFill>
                  <a:srgbClr val="FFFF00"/>
                </a:solidFill>
              </a:rPr>
              <a:t>Class Chat: </a:t>
            </a:r>
          </a:p>
          <a:p>
            <a:pPr lvl="1"/>
            <a:r>
              <a:rPr lang="en-US" sz="3600" dirty="0" smtClean="0">
                <a:latin typeface="Consolas" panose="020B0609020204030204" pitchFamily="49" charset="0"/>
              </a:rPr>
              <a:t>https</a:t>
            </a:r>
            <a:r>
              <a:rPr lang="en-US" sz="3600" dirty="0">
                <a:latin typeface="Consolas" panose="020B0609020204030204" pitchFamily="49" charset="0"/>
              </a:rPr>
              <a:t>://gitter.im/IST256/Fudge </a:t>
            </a:r>
            <a:endParaRPr lang="en-US" sz="3600" dirty="0" smtClean="0">
              <a:latin typeface="Consolas" panose="020B0609020204030204" pitchFamily="49" charset="0"/>
            </a:endParaRPr>
          </a:p>
          <a:p>
            <a:r>
              <a:rPr lang="en-US" sz="4400" b="1" dirty="0" smtClean="0">
                <a:solidFill>
                  <a:srgbClr val="FFFF00"/>
                </a:solidFill>
              </a:rPr>
              <a:t>Participation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http://ist256.participoll.com/</a:t>
            </a:r>
          </a:p>
          <a:p>
            <a:pPr lvl="1"/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Check Yourself</a:t>
            </a:r>
            <a:r>
              <a:rPr lang="en-US" sz="4800" dirty="0" smtClean="0"/>
              <a:t>: For Range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982690" y="1825625"/>
            <a:ext cx="437110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 smtClean="0"/>
              <a:t>What is the value of </a:t>
            </a:r>
            <a:r>
              <a:rPr lang="en-US" sz="4400" b="1" dirty="0" smtClean="0"/>
              <a:t>k</a:t>
            </a:r>
            <a:r>
              <a:rPr lang="en-US" sz="4400" dirty="0" smtClean="0"/>
              <a:t> </a:t>
            </a:r>
            <a:r>
              <a:rPr lang="en-US" sz="4400" dirty="0" smtClean="0"/>
              <a:t>on line 4</a:t>
            </a:r>
            <a:r>
              <a:rPr lang="en-US" sz="4400" dirty="0" smtClean="0"/>
              <a:t>?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400" dirty="0" smtClean="0"/>
              <a:t>2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400" dirty="0" smtClean="0"/>
              <a:t>3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400" dirty="0" smtClean="0"/>
              <a:t>6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400" dirty="0" smtClean="0"/>
              <a:t>10</a:t>
            </a:r>
          </a:p>
          <a:p>
            <a:pPr marL="742950" indent="-742950">
              <a:buFont typeface="+mj-lt"/>
              <a:buAutoNum type="alphaUcPeriod"/>
            </a:pP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957817" y="1690688"/>
            <a:ext cx="4722119" cy="222553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792839"/>
              </p:ext>
            </p:extLst>
          </p:nvPr>
        </p:nvGraphicFramePr>
        <p:xfrm>
          <a:off x="183573" y="4205461"/>
          <a:ext cx="6601692" cy="1036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00282"/>
                <a:gridCol w="1100282"/>
                <a:gridCol w="1100282"/>
                <a:gridCol w="1100282"/>
                <a:gridCol w="1100282"/>
                <a:gridCol w="11002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j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?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?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k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?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?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?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7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7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3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Me Code </a:t>
            </a:r>
            <a:r>
              <a:rPr lang="en-US" sz="5400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1327" y="18612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Count the "</a:t>
            </a:r>
            <a:r>
              <a:rPr lang="en-US" sz="4000" dirty="0" err="1" smtClean="0"/>
              <a:t>i</a:t>
            </a:r>
            <a:r>
              <a:rPr lang="en-US" sz="4000" dirty="0" smtClean="0"/>
              <a:t>"'s </a:t>
            </a:r>
          </a:p>
          <a:p>
            <a:r>
              <a:rPr lang="en-US" sz="4000" dirty="0" smtClean="0"/>
              <a:t>Definite Loop</a:t>
            </a:r>
          </a:p>
          <a:p>
            <a:pPr marL="0" indent="0">
              <a:buNone/>
            </a:pPr>
            <a:endParaRPr lang="en-US" sz="40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81842"/>
            <a:ext cx="10965873" cy="489982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b="1" dirty="0" smtClean="0">
                <a:solidFill>
                  <a:srgbClr val="FFFF00"/>
                </a:solidFill>
              </a:rPr>
              <a:t>Indefinite Loop </a:t>
            </a:r>
            <a:r>
              <a:rPr lang="en-US" sz="3600" dirty="0" smtClean="0"/>
              <a:t>has no pre-determined exit condition. There are no guarantees an indefinite loop will end, as it is typically based on user input.</a:t>
            </a:r>
          </a:p>
          <a:p>
            <a:r>
              <a:rPr lang="en-US" sz="3600" b="1" dirty="0" smtClean="0">
                <a:solidFill>
                  <a:srgbClr val="FFFF00"/>
                </a:solidFill>
              </a:rPr>
              <a:t>Infinite Loops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are loops which can never reach their exit condition. These should be avoided at all costs.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rgbClr val="FFFF00"/>
                </a:solidFill>
              </a:rPr>
              <a:t>break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/>
              <a:t>statement is used to exit a loop </a:t>
            </a:r>
            <a:r>
              <a:rPr lang="en-US" sz="3600" dirty="0" err="1" smtClean="0"/>
              <a:t>immediately.It</a:t>
            </a:r>
            <a:r>
              <a:rPr lang="en-US" sz="3600" dirty="0" smtClean="0"/>
              <a:t> </a:t>
            </a:r>
            <a:r>
              <a:rPr lang="en-US" sz="3600" dirty="0"/>
              <a:t>is often used to force an exit condition in the body of the loop.</a:t>
            </a:r>
          </a:p>
          <a:p>
            <a:endParaRPr lang="en-US" sz="36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Indefinite,Infinite</a:t>
            </a:r>
            <a:r>
              <a:rPr lang="en-US" sz="5400" dirty="0" smtClean="0">
                <a:solidFill>
                  <a:schemeClr val="accent1"/>
                </a:solidFill>
              </a:rPr>
              <a:t> Loops and Break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81842"/>
            <a:ext cx="10965873" cy="489982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Determine the code to repeat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Determine the loop control variables &amp; exit conditions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Write exit conditions as </a:t>
            </a:r>
            <a:r>
              <a:rPr lang="en-US" sz="3600" b="1" dirty="0" smtClean="0">
                <a:latin typeface="Consolas" panose="020B0609020204030204" pitchFamily="49" charset="0"/>
              </a:rPr>
              <a:t>if </a:t>
            </a:r>
            <a:r>
              <a:rPr lang="en-US" sz="3600" dirty="0" smtClean="0"/>
              <a:t>statements with </a:t>
            </a:r>
            <a:r>
              <a:rPr lang="en-US" sz="3600" b="1" dirty="0" smtClean="0">
                <a:latin typeface="Consolas" panose="020B0609020204030204" pitchFamily="49" charset="0"/>
              </a:rPr>
              <a:t>break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Wrap the code in a </a:t>
            </a:r>
            <a:r>
              <a:rPr lang="en-US" sz="3600" b="1" dirty="0" smtClean="0">
                <a:latin typeface="Consolas" panose="020B0609020204030204" pitchFamily="49" charset="0"/>
              </a:rPr>
              <a:t>while True: </a:t>
            </a:r>
            <a:r>
              <a:rPr lang="en-US" sz="3600" dirty="0" smtClean="0"/>
              <a:t>loop!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Indefinite Loops The Easy Way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Me Code 4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1327" y="18612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Guess My Name:</a:t>
            </a:r>
          </a:p>
          <a:p>
            <a:r>
              <a:rPr lang="en-US" sz="4000" dirty="0" smtClean="0"/>
              <a:t>This program will execute until you guess my name. </a:t>
            </a:r>
          </a:p>
          <a:p>
            <a:r>
              <a:rPr lang="en-US" sz="4000" dirty="0" smtClean="0"/>
              <a:t>Uses the indefinite loop approach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Check Yourself</a:t>
            </a:r>
            <a:r>
              <a:rPr lang="en-US" sz="4800" dirty="0" smtClean="0"/>
              <a:t>: Loop Matching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6"/>
                </a:solidFill>
              </a:rPr>
              <a:t>Match the Definition…</a:t>
            </a:r>
            <a:r>
              <a:rPr lang="en-US" dirty="0" smtClean="0">
                <a:solidFill>
                  <a:schemeClr val="accent6"/>
                </a:solidFill>
              </a:rPr>
              <a:t>	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Add one to a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A look where the test </a:t>
            </a:r>
            <a:r>
              <a:rPr lang="en-US" sz="4000" dirty="0"/>
              <a:t>condition is never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Statement to exit the </a:t>
            </a:r>
            <a:r>
              <a:rPr lang="en-US" sz="4000" dirty="0"/>
              <a:t>loop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Statement for definite looping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break 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Infinite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for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Increment</a:t>
            </a:r>
            <a:endParaRPr lang="en-US" sz="4000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To its term.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01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End-To-End Example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Password Program:</a:t>
            </a:r>
          </a:p>
          <a:p>
            <a:r>
              <a:rPr lang="en-US" sz="3600" dirty="0" smtClean="0"/>
              <a:t>5 attempts for the password</a:t>
            </a:r>
          </a:p>
          <a:p>
            <a:r>
              <a:rPr lang="en-US" sz="3600" dirty="0" smtClean="0"/>
              <a:t>On correct password, print: “Access Granted”, then end the program </a:t>
            </a:r>
          </a:p>
          <a:p>
            <a:r>
              <a:rPr lang="en-US" sz="3600" dirty="0" smtClean="0"/>
              <a:t>On incorrect password “Invalid Password Attempt #” and give the user another try</a:t>
            </a:r>
          </a:p>
          <a:p>
            <a:r>
              <a:rPr lang="en-US" sz="3600" dirty="0" smtClean="0"/>
              <a:t>After </a:t>
            </a:r>
            <a:r>
              <a:rPr lang="en-US" sz="3600" dirty="0"/>
              <a:t>5</a:t>
            </a:r>
            <a:r>
              <a:rPr lang="en-US" sz="3600" dirty="0" smtClean="0"/>
              <a:t> attempts, print “You are locked out”. Then end the program.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Conclusion Activity 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"One Important Thing"</a:t>
            </a:r>
          </a:p>
          <a:p>
            <a:pPr marL="0" indent="0">
              <a:buNone/>
            </a:pP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Share </a:t>
            </a:r>
            <a:r>
              <a:rPr lang="en-US" sz="5400" b="1" dirty="0" smtClean="0"/>
              <a:t>one important thing </a:t>
            </a:r>
            <a:r>
              <a:rPr lang="en-US" sz="5400" dirty="0" smtClean="0"/>
              <a:t>you learned in class </a:t>
            </a:r>
            <a:r>
              <a:rPr lang="en-US" sz="5400" dirty="0" smtClean="0"/>
              <a:t>today</a:t>
            </a:r>
            <a:r>
              <a:rPr lang="en-US" sz="5400" dirty="0"/>
              <a:t> </a:t>
            </a:r>
            <a:r>
              <a:rPr lang="en-US" sz="5400" smtClean="0"/>
              <a:t>on Gitter.im!!!</a:t>
            </a:r>
            <a:endParaRPr lang="en-US" sz="5400" dirty="0" smtClean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12" y="172770"/>
            <a:ext cx="1708087" cy="17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Agenda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 fontScale="92500"/>
          </a:bodyPr>
          <a:lstStyle/>
          <a:p>
            <a:r>
              <a:rPr lang="en-US" sz="3600" dirty="0" smtClean="0"/>
              <a:t>Make </a:t>
            </a:r>
            <a:r>
              <a:rPr lang="en-US" sz="3600" dirty="0"/>
              <a:t>our code execute in a non linear </a:t>
            </a:r>
            <a:r>
              <a:rPr lang="en-US" sz="3600" dirty="0" smtClean="0"/>
              <a:t>fashion.</a:t>
            </a:r>
            <a:endParaRPr lang="en-US" sz="3600" dirty="0"/>
          </a:p>
          <a:p>
            <a:r>
              <a:rPr lang="en-US" sz="3600" dirty="0"/>
              <a:t>Definite loops (for loops) and iterators.</a:t>
            </a:r>
          </a:p>
          <a:p>
            <a:r>
              <a:rPr lang="en-US" sz="3600" dirty="0" smtClean="0"/>
              <a:t>Indefinite </a:t>
            </a:r>
            <a:r>
              <a:rPr lang="en-US" sz="3600" dirty="0"/>
              <a:t>looping, infinite loops, and the break and continue statements</a:t>
            </a:r>
          </a:p>
          <a:p>
            <a:r>
              <a:rPr lang="en-US" sz="3600" dirty="0" smtClean="0"/>
              <a:t>How </a:t>
            </a:r>
            <a:r>
              <a:rPr lang="en-US" sz="3600" dirty="0"/>
              <a:t>to build complex loops easily. </a:t>
            </a:r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You’ve Read:</a:t>
            </a:r>
          </a:p>
          <a:p>
            <a:pPr lvl="1"/>
            <a:r>
              <a:rPr lang="en-US" sz="2600" dirty="0" err="1"/>
              <a:t>Zybook</a:t>
            </a:r>
            <a:r>
              <a:rPr lang="en-US" sz="2600" dirty="0"/>
              <a:t> </a:t>
            </a:r>
            <a:r>
              <a:rPr lang="en-US" sz="2600" dirty="0" smtClean="0"/>
              <a:t>Ch4</a:t>
            </a:r>
          </a:p>
          <a:p>
            <a:pPr lvl="1"/>
            <a:r>
              <a:rPr lang="en-US" sz="2600" dirty="0" smtClean="0"/>
              <a:t>P4E Ch5</a:t>
            </a:r>
            <a:endParaRPr lang="en-US" sz="2600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48665" y="3962367"/>
            <a:ext cx="4388796" cy="2214596"/>
            <a:chOff x="6965005" y="1825625"/>
            <a:chExt cx="4388796" cy="2214596"/>
          </a:xfrm>
        </p:grpSpPr>
        <p:sp>
          <p:nvSpPr>
            <p:cNvPr id="7" name="Rounded Rectangle 6"/>
            <p:cNvSpPr/>
            <p:nvPr/>
          </p:nvSpPr>
          <p:spPr>
            <a:xfrm>
              <a:off x="6965005" y="1825625"/>
              <a:ext cx="4388796" cy="2214596"/>
            </a:xfrm>
            <a:prstGeom prst="roundRect">
              <a:avLst/>
            </a:prstGeom>
            <a:solidFill>
              <a:srgbClr val="753A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153070" y="3317413"/>
              <a:ext cx="4014281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https://gitter.im/IST256/Fudge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8495" y="2377046"/>
              <a:ext cx="2743433" cy="9144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81736" y="1988194"/>
              <a:ext cx="4066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Questions? Ask in Our Course Chat!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9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596" y="139400"/>
            <a:ext cx="11533908" cy="1325563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Homework 3 </a:t>
            </a:r>
            <a:r>
              <a:rPr lang="en-US" dirty="0" smtClean="0">
                <a:solidFill>
                  <a:srgbClr val="FFC000"/>
                </a:solidFill>
              </a:rPr>
              <a:t>Debrief: What a “5 Looks like…”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95" y="1464963"/>
            <a:ext cx="6064077" cy="5313179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5860472" y="1238719"/>
            <a:ext cx="5927032" cy="1776846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To-Do list shows student “thought” about the program before coding it.</a:t>
            </a:r>
            <a:endParaRPr lang="en-US" sz="2800" dirty="0"/>
          </a:p>
        </p:txBody>
      </p:sp>
      <p:sp>
        <p:nvSpPr>
          <p:cNvPr id="7" name="Left Arrow 6"/>
          <p:cNvSpPr/>
          <p:nvPr/>
        </p:nvSpPr>
        <p:spPr>
          <a:xfrm>
            <a:off x="5860472" y="2790526"/>
            <a:ext cx="5927032" cy="257002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Code is well commented and easy to read. Variable names make sense. “Math Explained.”</a:t>
            </a:r>
          </a:p>
        </p:txBody>
      </p:sp>
      <p:sp>
        <p:nvSpPr>
          <p:cNvPr id="8" name="Left Arrow 7"/>
          <p:cNvSpPr/>
          <p:nvPr/>
        </p:nvSpPr>
        <p:spPr>
          <a:xfrm>
            <a:off x="5860472" y="5081154"/>
            <a:ext cx="5927031" cy="1776846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Used same inputs as example to demonstrate it works correctly.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2284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37" y="1690687"/>
            <a:ext cx="5119255" cy="47412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dirty="0" smtClean="0"/>
              <a:t>Select the line number where the </a:t>
            </a:r>
            <a:r>
              <a:rPr lang="en-US" sz="4800" b="1" dirty="0" smtClean="0"/>
              <a:t>increment</a:t>
            </a:r>
            <a:r>
              <a:rPr lang="en-US" sz="4800" dirty="0" smtClean="0"/>
              <a:t> occurs</a:t>
            </a:r>
            <a:r>
              <a:rPr lang="en-US" sz="4800" dirty="0" smtClean="0"/>
              <a:t>: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800" dirty="0" smtClean="0"/>
              <a:t>4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800" dirty="0" smtClean="0"/>
              <a:t>5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800" dirty="0" smtClean="0"/>
              <a:t>6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800" dirty="0"/>
              <a:t>7</a:t>
            </a:r>
            <a:endParaRPr lang="en-US" sz="4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r="1681" b="23891"/>
          <a:stretch/>
        </p:blipFill>
        <p:spPr>
          <a:xfrm>
            <a:off x="6292273" y="1565997"/>
            <a:ext cx="4570845" cy="3280976"/>
          </a:xfrm>
          <a:prstGeom prst="rect">
            <a:avLst/>
          </a:prstGeom>
        </p:spPr>
      </p:pic>
      <p:sp>
        <p:nvSpPr>
          <p:cNvPr id="4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8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81842"/>
            <a:ext cx="10965873" cy="489982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Increment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means to add a value to a variable.</a:t>
            </a:r>
            <a:br>
              <a:rPr lang="en-US" sz="3600" dirty="0" smtClean="0"/>
            </a:br>
            <a:r>
              <a:rPr lang="en-US" sz="3600" dirty="0">
                <a:latin typeface="Consolas" panose="020B0609020204030204" pitchFamily="49" charset="0"/>
              </a:rPr>
              <a:t>X = X + 1</a:t>
            </a:r>
          </a:p>
          <a:p>
            <a:r>
              <a:rPr lang="en-US" sz="3600" b="1" dirty="0" smtClean="0">
                <a:solidFill>
                  <a:srgbClr val="FFFF00"/>
                </a:solidFill>
              </a:rPr>
              <a:t>Decrement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means to subtract a value from a variable.</a:t>
            </a:r>
            <a:br>
              <a:rPr lang="en-US" sz="3600" dirty="0" smtClean="0"/>
            </a:br>
            <a:r>
              <a:rPr lang="en-US" sz="3600" dirty="0">
                <a:latin typeface="Consolas" panose="020B0609020204030204" pitchFamily="49" charset="0"/>
              </a:rPr>
              <a:t>X = X </a:t>
            </a:r>
            <a:r>
              <a:rPr lang="en-US" sz="3600" dirty="0" smtClean="0">
                <a:latin typeface="Consolas" panose="020B0609020204030204" pitchFamily="49" charset="0"/>
              </a:rPr>
              <a:t>- </a:t>
            </a:r>
            <a:r>
              <a:rPr lang="en-US" sz="3600" dirty="0">
                <a:latin typeface="Consolas" panose="020B0609020204030204" pitchFamily="49" charset="0"/>
              </a:rPr>
              <a:t>1</a:t>
            </a:r>
          </a:p>
          <a:p>
            <a:r>
              <a:rPr lang="en-US" sz="3600" dirty="0" smtClean="0"/>
              <a:t>These are common patterns in iteration statements which you will see today.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Increment and Decrement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81842"/>
            <a:ext cx="10965873" cy="4899827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A </a:t>
            </a:r>
            <a:r>
              <a:rPr lang="en-US" sz="3600" b="1" dirty="0" smtClean="0">
                <a:solidFill>
                  <a:srgbClr val="FFFF00"/>
                </a:solidFill>
              </a:rPr>
              <a:t>Loop </a:t>
            </a:r>
            <a:r>
              <a:rPr lang="en-US" sz="3600" dirty="0" smtClean="0"/>
              <a:t>is a sequence of code that repeats </a:t>
            </a:r>
            <a:br>
              <a:rPr lang="en-US" sz="3600" dirty="0" smtClean="0"/>
            </a:br>
            <a:r>
              <a:rPr lang="en-US" sz="3600" dirty="0" smtClean="0"/>
              <a:t>as long as a Boolean expression is </a:t>
            </a:r>
            <a:r>
              <a:rPr lang="en-US" sz="3600" b="1" dirty="0" smtClean="0"/>
              <a:t>True</a:t>
            </a:r>
            <a:r>
              <a:rPr lang="en-US" sz="3600" dirty="0" smtClean="0"/>
              <a:t>. </a:t>
            </a:r>
          </a:p>
          <a:p>
            <a:r>
              <a:rPr lang="en-US" sz="3600" dirty="0" smtClean="0"/>
              <a:t>The sequence of code that repeats is known as the </a:t>
            </a:r>
            <a:r>
              <a:rPr lang="en-US" sz="3600" b="1" dirty="0" smtClean="0">
                <a:solidFill>
                  <a:srgbClr val="FFFF00"/>
                </a:solidFill>
              </a:rPr>
              <a:t>Body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The Boolean expression which is tested is known as the </a:t>
            </a:r>
            <a:r>
              <a:rPr lang="en-US" sz="3600" b="1" dirty="0" smtClean="0">
                <a:solidFill>
                  <a:srgbClr val="FFFF00"/>
                </a:solidFill>
              </a:rPr>
              <a:t>Test Condition</a:t>
            </a:r>
            <a:r>
              <a:rPr lang="en-US" sz="3600" b="1" dirty="0" smtClean="0"/>
              <a:t> </a:t>
            </a:r>
            <a:r>
              <a:rPr lang="en-US" sz="3600" dirty="0" smtClean="0"/>
              <a:t>or </a:t>
            </a:r>
            <a:r>
              <a:rPr lang="en-US" sz="3600" b="1" dirty="0" smtClean="0">
                <a:solidFill>
                  <a:srgbClr val="FFFF00"/>
                </a:solidFill>
              </a:rPr>
              <a:t>Exit Condition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Variables which are part of the Test condition are called </a:t>
            </a:r>
            <a:r>
              <a:rPr lang="en-US" sz="3600" b="1" dirty="0" smtClean="0">
                <a:solidFill>
                  <a:srgbClr val="FFFF00"/>
                </a:solidFill>
              </a:rPr>
              <a:t>Loop Control Variables </a:t>
            </a:r>
            <a:r>
              <a:rPr lang="en-US" sz="3600" dirty="0"/>
              <a:t>or</a:t>
            </a:r>
            <a:r>
              <a:rPr lang="en-US" sz="3600" b="1" dirty="0" smtClean="0">
                <a:solidFill>
                  <a:srgbClr val="FFFF00"/>
                </a:solidFill>
              </a:rPr>
              <a:t> Iteration Variables</a:t>
            </a:r>
            <a:r>
              <a:rPr lang="en-US" sz="3600" dirty="0" smtClean="0"/>
              <a:t>.</a:t>
            </a:r>
            <a:r>
              <a:rPr lang="en-US" sz="3600" b="1" dirty="0" smtClean="0"/>
              <a:t> </a:t>
            </a:r>
          </a:p>
          <a:p>
            <a:r>
              <a:rPr lang="en-US" sz="3600" dirty="0" smtClean="0"/>
              <a:t>Our goal is to make the Test </a:t>
            </a:r>
            <a:r>
              <a:rPr lang="en-US" sz="3600" dirty="0"/>
              <a:t>condition </a:t>
            </a:r>
            <a:r>
              <a:rPr lang="en-US" sz="3600" dirty="0" smtClean="0"/>
              <a:t>False so that the loop stops. This is accomplished through changing the loop control variable. 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Anatomy of a loop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300" y="950026"/>
            <a:ext cx="3521594" cy="143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Me Code 1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1327" y="18612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Say My Name:</a:t>
            </a:r>
          </a:p>
          <a:p>
            <a:r>
              <a:rPr lang="en-US" sz="4000" dirty="0" smtClean="0"/>
              <a:t>This program will say you name a number of times.</a:t>
            </a:r>
          </a:p>
          <a:p>
            <a:r>
              <a:rPr lang="en-US" sz="4000" dirty="0" smtClean="0"/>
              <a:t>This is an example of a </a:t>
            </a:r>
            <a:r>
              <a:rPr lang="en-US" sz="4000" b="1" dirty="0" smtClean="0">
                <a:solidFill>
                  <a:srgbClr val="FFFF00"/>
                </a:solidFill>
              </a:rPr>
              <a:t>Definite loop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smtClean="0"/>
              <a:t>because the number of iterations are pre-determined.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6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81842"/>
            <a:ext cx="10965873" cy="489982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b="1" dirty="0">
                <a:solidFill>
                  <a:srgbClr val="FFFF00"/>
                </a:solidFill>
              </a:rPr>
              <a:t>F</a:t>
            </a:r>
            <a:r>
              <a:rPr lang="en-US" sz="3600" b="1" dirty="0" smtClean="0">
                <a:solidFill>
                  <a:srgbClr val="FFFF00"/>
                </a:solidFill>
              </a:rPr>
              <a:t>or Loop </a:t>
            </a:r>
            <a:r>
              <a:rPr lang="en-US" sz="3600" dirty="0" smtClean="0"/>
              <a:t>iterates over a python list, string, </a:t>
            </a:r>
            <a:br>
              <a:rPr lang="en-US" sz="3600" dirty="0" smtClean="0"/>
            </a:br>
            <a:r>
              <a:rPr lang="en-US" sz="3600" dirty="0" smtClean="0"/>
              <a:t>or range of numbers. </a:t>
            </a:r>
          </a:p>
          <a:p>
            <a:r>
              <a:rPr lang="en-US" sz="3600" dirty="0" smtClean="0"/>
              <a:t>It is the preferred statement for </a:t>
            </a:r>
            <a:r>
              <a:rPr lang="en-US" sz="3600" b="1" dirty="0">
                <a:solidFill>
                  <a:srgbClr val="FFFF00"/>
                </a:solidFill>
              </a:rPr>
              <a:t>Definite </a:t>
            </a:r>
            <a:r>
              <a:rPr lang="en-US" sz="3600" b="1" dirty="0" smtClean="0">
                <a:solidFill>
                  <a:srgbClr val="FFFF00"/>
                </a:solidFill>
              </a:rPr>
              <a:t>loops</a:t>
            </a:r>
            <a:r>
              <a:rPr lang="en-US" sz="3600" dirty="0" smtClean="0"/>
              <a:t>, where the </a:t>
            </a:r>
            <a:r>
              <a:rPr lang="en-US" sz="3600" dirty="0"/>
              <a:t>number of iterations are pre-determined</a:t>
            </a:r>
            <a:r>
              <a:rPr lang="en-US" sz="3600" dirty="0" smtClean="0"/>
              <a:t>. Definite loops do not require an exit condition.</a:t>
            </a:r>
            <a:endParaRPr lang="en-US" sz="3600" dirty="0"/>
          </a:p>
          <a:p>
            <a:r>
              <a:rPr lang="en-US" sz="3600" dirty="0" smtClean="0"/>
              <a:t>The for loop uses an </a:t>
            </a:r>
            <a:r>
              <a:rPr lang="en-US" sz="3600" b="1" dirty="0" smtClean="0">
                <a:solidFill>
                  <a:srgbClr val="FFFF00"/>
                </a:solidFill>
              </a:rPr>
              <a:t>iterator</a:t>
            </a:r>
            <a:r>
              <a:rPr lang="en-US" sz="3600" b="1" dirty="0" smtClean="0"/>
              <a:t> 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to select each item from the list or range and take action in the loop body. </a:t>
            </a:r>
          </a:p>
          <a:p>
            <a:r>
              <a:rPr lang="en-US" sz="3600" dirty="0" smtClean="0"/>
              <a:t>The </a:t>
            </a:r>
            <a:r>
              <a:rPr lang="en-US" sz="3600" b="1" dirty="0">
                <a:solidFill>
                  <a:srgbClr val="FFFF00"/>
                </a:solidFill>
              </a:rPr>
              <a:t>r</a:t>
            </a:r>
            <a:r>
              <a:rPr lang="en-US" sz="3600" b="1" dirty="0" smtClean="0">
                <a:solidFill>
                  <a:srgbClr val="FFFF00"/>
                </a:solidFill>
              </a:rPr>
              <a:t>ange() </a:t>
            </a:r>
            <a:r>
              <a:rPr lang="en-US" sz="3600" dirty="0" smtClean="0"/>
              <a:t>function is useful for getting an iterator.</a:t>
            </a:r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For Loop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6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Me Code 2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1327" y="18612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Say My Name:</a:t>
            </a:r>
          </a:p>
          <a:p>
            <a:r>
              <a:rPr lang="en-US" sz="4000" dirty="0" smtClean="0"/>
              <a:t>Range() function</a:t>
            </a:r>
          </a:p>
          <a:p>
            <a:r>
              <a:rPr lang="en-US" sz="4000" b="1" i="1" dirty="0" smtClean="0"/>
              <a:t>Refactored </a:t>
            </a:r>
            <a:r>
              <a:rPr lang="en-US" sz="4000" dirty="0" smtClean="0"/>
              <a:t>as a For </a:t>
            </a:r>
            <a:r>
              <a:rPr lang="en-US" sz="4000" dirty="0" smtClean="0"/>
              <a:t>Loop</a:t>
            </a:r>
            <a:r>
              <a:rPr lang="en-US" sz="4000" dirty="0" smtClean="0"/>
              <a:t>.</a:t>
            </a:r>
          </a:p>
          <a:p>
            <a:endParaRPr lang="en-US" sz="40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1573</TotalTime>
  <Words>537</Words>
  <Application>Microsoft Office PowerPoint</Application>
  <PresentationFormat>Widescreen</PresentationFormat>
  <Paragraphs>120</Paragraphs>
  <Slides>17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</vt:lpstr>
      <vt:lpstr>Office Theme</vt:lpstr>
      <vt:lpstr>Lesson 05:  Iterations</vt:lpstr>
      <vt:lpstr>Agenda</vt:lpstr>
      <vt:lpstr>Homework 3 Debrief: What a “5 Looks like…”</vt:lpstr>
      <vt:lpstr>Connect Activity</vt:lpstr>
      <vt:lpstr>Increment and Decrement</vt:lpstr>
      <vt:lpstr>Anatomy of a loop</vt:lpstr>
      <vt:lpstr>Watch Me Code 1</vt:lpstr>
      <vt:lpstr>For Loop</vt:lpstr>
      <vt:lpstr>Watch Me Code 2</vt:lpstr>
      <vt:lpstr>Check Yourself: For Range</vt:lpstr>
      <vt:lpstr>Watch Me Code 3</vt:lpstr>
      <vt:lpstr>Indefinite,Infinite Loops and Break</vt:lpstr>
      <vt:lpstr>Indefinite Loops The Easy Way</vt:lpstr>
      <vt:lpstr>Watch Me Code 4</vt:lpstr>
      <vt:lpstr>Check Yourself: Loop Matching</vt:lpstr>
      <vt:lpstr>End-To-End Example</vt:lpstr>
      <vt:lpstr>Conclusion Activity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A Fudge Jr</cp:lastModifiedBy>
  <cp:revision>76</cp:revision>
  <dcterms:created xsi:type="dcterms:W3CDTF">2016-08-29T17:53:43Z</dcterms:created>
  <dcterms:modified xsi:type="dcterms:W3CDTF">2017-09-11T17:43:15Z</dcterms:modified>
</cp:coreProperties>
</file>