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63" r:id="rId2"/>
    <p:sldId id="315" r:id="rId3"/>
    <p:sldId id="362" r:id="rId4"/>
    <p:sldId id="300" r:id="rId5"/>
    <p:sldId id="346" r:id="rId6"/>
    <p:sldId id="354" r:id="rId7"/>
    <p:sldId id="348" r:id="rId8"/>
    <p:sldId id="364" r:id="rId9"/>
    <p:sldId id="365" r:id="rId10"/>
    <p:sldId id="355" r:id="rId11"/>
    <p:sldId id="356" r:id="rId12"/>
    <p:sldId id="357" r:id="rId13"/>
    <p:sldId id="358" r:id="rId14"/>
    <p:sldId id="349" r:id="rId15"/>
    <p:sldId id="350" r:id="rId16"/>
    <p:sldId id="359" r:id="rId17"/>
    <p:sldId id="351" r:id="rId18"/>
    <p:sldId id="309" r:id="rId19"/>
    <p:sldId id="3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0" autoAdjust="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named</a:t>
            </a:r>
            <a:r>
              <a:rPr lang="en-US" baseline="0" dirty="0" smtClean="0"/>
              <a:t> arguments.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1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named</a:t>
            </a:r>
            <a:r>
              <a:rPr lang="en-US" baseline="0" dirty="0" smtClean="0"/>
              <a:t> arguments.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06: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Functions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21276" y="2409642"/>
            <a:ext cx="11032524" cy="399939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Link: </a:t>
            </a:r>
            <a:r>
              <a:rPr lang="en-US" sz="3600" dirty="0"/>
              <a:t>In Gitter.im </a:t>
            </a:r>
            <a:r>
              <a:rPr lang="en-US" sz="3600" dirty="0">
                <a:latin typeface="Consolas" panose="020B0609020204030204" pitchFamily="49" charset="0"/>
              </a:rPr>
              <a:t>| Code: ????</a:t>
            </a:r>
          </a:p>
          <a:p>
            <a:r>
              <a:rPr lang="en-US" sz="4800" b="1" dirty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http://ist256.participoll.com/</a:t>
            </a:r>
          </a:p>
          <a:p>
            <a:pPr lvl="1"/>
            <a:endParaRPr lang="en-US" sz="36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75570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Python </a:t>
            </a:r>
            <a:r>
              <a:rPr lang="en-US" sz="3600" b="1" dirty="0" smtClean="0">
                <a:solidFill>
                  <a:srgbClr val="FFFF00"/>
                </a:solidFill>
              </a:rPr>
              <a:t>modules </a:t>
            </a:r>
            <a:r>
              <a:rPr lang="en-US" sz="3600" dirty="0" smtClean="0"/>
              <a:t>are separate files of Python functions.</a:t>
            </a:r>
          </a:p>
          <a:p>
            <a:r>
              <a:rPr lang="en-US" sz="3600" dirty="0" smtClean="0"/>
              <a:t>In an object-oriented context functions are called </a:t>
            </a:r>
            <a:r>
              <a:rPr lang="en-US" sz="3600" b="1" dirty="0">
                <a:solidFill>
                  <a:srgbClr val="FFFF00"/>
                </a:solidFill>
              </a:rPr>
              <a:t>Methods</a:t>
            </a:r>
            <a:r>
              <a:rPr lang="en-US" sz="3600" dirty="0"/>
              <a:t>.</a:t>
            </a:r>
            <a:endParaRPr lang="en-US" sz="3600" dirty="0" smtClean="0"/>
          </a:p>
          <a:p>
            <a:r>
              <a:rPr lang="en-US" sz="3600" dirty="0" smtClean="0"/>
              <a:t>When you </a:t>
            </a:r>
            <a:r>
              <a:rPr lang="en-US" sz="3600" b="1" dirty="0">
                <a:solidFill>
                  <a:srgbClr val="FFFF00"/>
                </a:solidFill>
              </a:rPr>
              <a:t>import</a:t>
            </a:r>
            <a:r>
              <a:rPr lang="en-US" sz="3600" b="1" dirty="0" smtClean="0"/>
              <a:t> </a:t>
            </a:r>
            <a:r>
              <a:rPr lang="en-US" sz="3600" dirty="0" smtClean="0"/>
              <a:t>a module, Python executes the and all the variables and methods</a:t>
            </a:r>
            <a:r>
              <a:rPr lang="en-US" sz="3600" smtClean="0"/>
              <a:t>/ functions module </a:t>
            </a:r>
            <a:r>
              <a:rPr lang="en-US" sz="3600" dirty="0" smtClean="0"/>
              <a:t>become available to your program. </a:t>
            </a:r>
          </a:p>
          <a:p>
            <a:r>
              <a:rPr lang="en-US" sz="3600" dirty="0" smtClean="0"/>
              <a:t>The </a:t>
            </a:r>
            <a:r>
              <a:rPr lang="en-US" sz="3600" b="1" dirty="0" err="1" smtClean="0">
                <a:solidFill>
                  <a:srgbClr val="FFFF00"/>
                </a:solidFill>
              </a:rPr>
              <a:t>dir</a:t>
            </a:r>
            <a:r>
              <a:rPr lang="en-US" sz="3600" b="1" dirty="0" smtClean="0">
                <a:solidFill>
                  <a:srgbClr val="FFFF00"/>
                </a:solidFill>
              </a:rPr>
              <a:t>() </a:t>
            </a:r>
            <a:r>
              <a:rPr lang="en-US" sz="3600" dirty="0" smtClean="0"/>
              <a:t>function will display the names defined by the module.</a:t>
            </a:r>
          </a:p>
          <a:p>
            <a:r>
              <a:rPr lang="en-US" sz="3600" dirty="0" smtClean="0"/>
              <a:t>You can get </a:t>
            </a:r>
            <a:r>
              <a:rPr lang="en-US" sz="3600" b="1" dirty="0" smtClean="0">
                <a:solidFill>
                  <a:srgbClr val="FFFF00"/>
                </a:solidFill>
              </a:rPr>
              <a:t>help() </a:t>
            </a:r>
            <a:r>
              <a:rPr lang="en-US" sz="3600" dirty="0" smtClean="0"/>
              <a:t>on any function name to see how to use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Functions &amp; Python Modules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Python language has several modules which are included with the base language: </a:t>
            </a:r>
            <a:r>
              <a:rPr lang="en-US" sz="3600" b="1" dirty="0" smtClean="0">
                <a:solidFill>
                  <a:srgbClr val="FFFF00"/>
                </a:solidFill>
              </a:rPr>
              <a:t>Python Standard Library</a:t>
            </a:r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>
                <a:hlinkClick r:id="rId2"/>
              </a:rPr>
              <a:t>https://docs.python.org/3/library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In addition you can import other libraries found on the Internet. </a:t>
            </a:r>
          </a:p>
          <a:p>
            <a:r>
              <a:rPr lang="en-US" sz="3600" dirty="0" smtClean="0"/>
              <a:t>More on this in a few weeks.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Built in Modules vs. External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1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Import Modules:</a:t>
            </a:r>
          </a:p>
          <a:p>
            <a:r>
              <a:rPr lang="en-US" sz="3600" dirty="0" smtClean="0"/>
              <a:t>Import sys, math and random</a:t>
            </a:r>
          </a:p>
          <a:p>
            <a:r>
              <a:rPr lang="en-US" sz="3600" dirty="0" err="1" smtClean="0"/>
              <a:t>dir</a:t>
            </a:r>
            <a:r>
              <a:rPr lang="en-US" sz="3600" dirty="0" smtClean="0"/>
              <a:t>()</a:t>
            </a:r>
          </a:p>
          <a:p>
            <a:r>
              <a:rPr lang="en-US" sz="3600" dirty="0" smtClean="0"/>
              <a:t>help()</a:t>
            </a:r>
          </a:p>
          <a:p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/>
                </a:solidFill>
              </a:rPr>
              <a:t>User-Defined Functions</a:t>
            </a:r>
            <a:endParaRPr lang="en-US" sz="5400" dirty="0">
              <a:solidFill>
                <a:schemeClr val="accent6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can create out own functions with the </a:t>
            </a:r>
            <a:r>
              <a:rPr lang="en-US" sz="3600" b="1" dirty="0" err="1" smtClean="0">
                <a:solidFill>
                  <a:srgbClr val="FFFF00"/>
                </a:solidFill>
              </a:rPr>
              <a:t>def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statement. </a:t>
            </a:r>
          </a:p>
          <a:p>
            <a:r>
              <a:rPr lang="en-US" sz="3600" dirty="0" smtClean="0"/>
              <a:t>Functions should </a:t>
            </a:r>
            <a:r>
              <a:rPr lang="en-US" sz="3600" b="1" dirty="0" smtClean="0">
                <a:solidFill>
                  <a:srgbClr val="FFFF00"/>
                </a:solidFill>
              </a:rPr>
              <a:t>return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a value.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def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function-name</a:t>
            </a: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arguments</a:t>
            </a: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statements-in-function</a:t>
            </a:r>
            <a:b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</a:rPr>
              <a:t>return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expression</a:t>
            </a:r>
            <a:b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36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2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Area and Perimeter of a rectangle.</a:t>
            </a:r>
          </a:p>
          <a:p>
            <a:pPr>
              <a:buFontTx/>
              <a:buChar char="-"/>
            </a:pPr>
            <a:r>
              <a:rPr lang="en-US" sz="3600" dirty="0" smtClean="0"/>
              <a:t>Functions make code readable</a:t>
            </a:r>
          </a:p>
          <a:p>
            <a:pPr>
              <a:buFontTx/>
              <a:buChar char="-"/>
            </a:pPr>
            <a:r>
              <a:rPr lang="en-US" sz="3600" dirty="0" smtClean="0"/>
              <a:t>Concept: Named Arguments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Variables defined outside any function are </a:t>
            </a:r>
            <a:r>
              <a:rPr lang="en-US" sz="3600" b="1" dirty="0" smtClean="0">
                <a:solidFill>
                  <a:srgbClr val="FFFF00"/>
                </a:solidFill>
              </a:rPr>
              <a:t>Global Variables. </a:t>
            </a:r>
            <a:r>
              <a:rPr lang="en-US" sz="3600" dirty="0" smtClean="0"/>
              <a:t>These  are accessible </a:t>
            </a:r>
            <a:r>
              <a:rPr lang="en-US" sz="3600" b="1" i="1" dirty="0" smtClean="0"/>
              <a:t>from everywhere</a:t>
            </a:r>
            <a:r>
              <a:rPr lang="en-US" sz="3600" dirty="0" smtClean="0"/>
              <a:t> including inside function definitions.</a:t>
            </a:r>
          </a:p>
          <a:p>
            <a:r>
              <a:rPr lang="en-US" sz="3600" dirty="0" smtClean="0"/>
              <a:t>Variables defined inside a function are </a:t>
            </a:r>
            <a:r>
              <a:rPr lang="en-US" sz="3600" b="1" dirty="0" smtClean="0">
                <a:solidFill>
                  <a:srgbClr val="FFFF00"/>
                </a:solidFill>
              </a:rPr>
              <a:t>Local Variables</a:t>
            </a:r>
            <a:r>
              <a:rPr lang="en-US" sz="3600" dirty="0" smtClean="0"/>
              <a:t>, and are only accessible inside the function definition.</a:t>
            </a:r>
          </a:p>
          <a:p>
            <a:r>
              <a:rPr lang="en-US" sz="3600" dirty="0" smtClean="0"/>
              <a:t>Local variables with the same name take precedence over global variables </a:t>
            </a:r>
          </a:p>
          <a:p>
            <a:r>
              <a:rPr lang="en-US" sz="3600" b="1" dirty="0" smtClean="0"/>
              <a:t>Best Practice: </a:t>
            </a:r>
            <a:r>
              <a:rPr lang="en-US" sz="3600" b="1" dirty="0" smtClean="0">
                <a:solidFill>
                  <a:srgbClr val="FFFF00"/>
                </a:solidFill>
              </a:rPr>
              <a:t>Avoid Global Variable Use In Functions!!!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Function Variable Scope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350933"/>
            <a:ext cx="9965267" cy="5418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3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Area and Perimeter of a rectangle.</a:t>
            </a:r>
          </a:p>
          <a:p>
            <a:pPr>
              <a:buFontTx/>
              <a:buChar char="-"/>
            </a:pPr>
            <a:r>
              <a:rPr lang="en-US" sz="3600" dirty="0" smtClean="0"/>
              <a:t>Understanding global variables</a:t>
            </a:r>
          </a:p>
          <a:p>
            <a:pPr>
              <a:buFontTx/>
              <a:buChar char="-"/>
            </a:pPr>
            <a:r>
              <a:rPr lang="en-US" sz="3600" dirty="0" smtClean="0"/>
              <a:t>Avoid their use in functions, use arguments instead.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</a:t>
            </a:r>
            <a:r>
              <a:rPr lang="en-US" sz="4800" dirty="0" smtClean="0"/>
              <a:t>: Understanding Scope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25548" y="1825625"/>
            <a:ext cx="5728252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the value of the variable </a:t>
            </a:r>
            <a:r>
              <a:rPr lang="en-US" sz="4000" b="1" dirty="0" smtClean="0"/>
              <a:t>a</a:t>
            </a:r>
            <a:r>
              <a:rPr lang="en-US" sz="4000" dirty="0" smtClean="0"/>
              <a:t> as printed on line 7</a:t>
            </a:r>
            <a:r>
              <a:rPr lang="en-US" sz="4000" dirty="0" smtClean="0"/>
              <a:t>?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2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0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No Idea!?!?</a:t>
            </a:r>
            <a:endParaRPr 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12" y="1753583"/>
            <a:ext cx="4023654" cy="3810637"/>
          </a:xfrm>
        </p:spPr>
      </p:pic>
      <p:sp>
        <p:nvSpPr>
          <p:cNvPr id="5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letterA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B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answerC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C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Example: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Temperature Conversions as functions</a:t>
            </a:r>
          </a:p>
          <a:p>
            <a:r>
              <a:rPr lang="en-US" sz="4000" dirty="0" smtClean="0"/>
              <a:t>Two functions f2c and c2f:</a:t>
            </a:r>
          </a:p>
          <a:p>
            <a:r>
              <a:rPr lang="en-US" sz="4000" dirty="0" smtClean="0"/>
              <a:t>Write program similar to a previous homework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"One Important Thing"</a:t>
            </a:r>
          </a:p>
          <a:p>
            <a:pPr marL="0" indent="0">
              <a:buNone/>
            </a:pP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Share </a:t>
            </a:r>
            <a:r>
              <a:rPr lang="en-US" sz="5400" b="1" dirty="0" smtClean="0"/>
              <a:t>one important thing </a:t>
            </a:r>
            <a:r>
              <a:rPr lang="en-US" sz="5400" dirty="0" smtClean="0"/>
              <a:t>you learned in class today!</a:t>
            </a:r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U</a:t>
            </a:r>
            <a:r>
              <a:rPr lang="en-US" sz="3600" dirty="0" smtClean="0"/>
              <a:t>sing import for functions from a module.</a:t>
            </a:r>
            <a:endParaRPr lang="en-US" sz="3600" dirty="0"/>
          </a:p>
          <a:p>
            <a:r>
              <a:rPr lang="en-US" sz="3600" dirty="0" smtClean="0"/>
              <a:t>How </a:t>
            </a:r>
            <a:r>
              <a:rPr lang="en-US" sz="3600" dirty="0"/>
              <a:t>to inspect module contents and get help on functions. </a:t>
            </a:r>
          </a:p>
          <a:p>
            <a:r>
              <a:rPr lang="en-US" sz="3600" dirty="0" smtClean="0"/>
              <a:t>User-defined functions</a:t>
            </a:r>
            <a:r>
              <a:rPr lang="en-US" sz="3600" dirty="0"/>
              <a:t>: arguments, named arguments, return values</a:t>
            </a:r>
          </a:p>
          <a:p>
            <a:r>
              <a:rPr lang="en-US" sz="3600" dirty="0" smtClean="0"/>
              <a:t>How </a:t>
            </a:r>
            <a:r>
              <a:rPr lang="en-US" sz="3600" dirty="0"/>
              <a:t>to modularize our code with </a:t>
            </a:r>
            <a:r>
              <a:rPr lang="en-US" sz="3600" dirty="0" smtClean="0"/>
              <a:t>user-defined functions</a:t>
            </a:r>
            <a:r>
              <a:rPr lang="en-US" sz="3600" dirty="0"/>
              <a:t>.</a:t>
            </a: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err="1" smtClean="0"/>
              <a:t>Ch</a:t>
            </a:r>
            <a:r>
              <a:rPr lang="en-US" sz="2600" dirty="0" smtClean="0"/>
              <a:t> 5</a:t>
            </a:r>
          </a:p>
          <a:p>
            <a:pPr lvl="1"/>
            <a:r>
              <a:rPr lang="en-US" sz="2600" dirty="0" smtClean="0"/>
              <a:t>P4E </a:t>
            </a:r>
            <a:r>
              <a:rPr lang="en-US" sz="2600" dirty="0" err="1" smtClean="0"/>
              <a:t>Ch</a:t>
            </a:r>
            <a:r>
              <a:rPr lang="en-US" sz="2600" dirty="0" smtClean="0"/>
              <a:t> 4</a:t>
            </a:r>
            <a:endParaRPr lang="en-US" sz="2600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93027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Student submission of the week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137400" y="1295399"/>
            <a:ext cx="4216399" cy="5473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What </a:t>
            </a:r>
            <a:r>
              <a:rPr lang="en-US" sz="3000" dirty="0"/>
              <a:t>w</a:t>
            </a:r>
            <a:r>
              <a:rPr lang="en-US" sz="3000" dirty="0" smtClean="0"/>
              <a:t>e liked about it:</a:t>
            </a:r>
          </a:p>
          <a:p>
            <a:r>
              <a:rPr lang="en-US" sz="3000" dirty="0" smtClean="0"/>
              <a:t>Student came up with a plan.</a:t>
            </a:r>
          </a:p>
          <a:p>
            <a:r>
              <a:rPr lang="en-US" sz="3000" dirty="0" smtClean="0"/>
              <a:t>Used if to catch grades outside 0-600 range</a:t>
            </a:r>
          </a:p>
          <a:p>
            <a:r>
              <a:rPr lang="en-US" sz="3000" dirty="0" smtClean="0"/>
              <a:t>Used if else ladder to bucket number grades to letter grades</a:t>
            </a:r>
          </a:p>
          <a:p>
            <a:r>
              <a:rPr lang="en-US" sz="3000" dirty="0" smtClean="0"/>
              <a:t>Knows how to use format codes</a:t>
            </a:r>
          </a:p>
          <a:p>
            <a:r>
              <a:rPr lang="en-US" sz="3000" dirty="0" smtClean="0"/>
              <a:t>Used try except to catch bad input!</a:t>
            </a:r>
            <a:endParaRPr lang="en-US" sz="2600" dirty="0"/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998" y="1295399"/>
            <a:ext cx="6477001" cy="547374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3056467" y="1938867"/>
            <a:ext cx="4148666" cy="33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19498" y="2836333"/>
            <a:ext cx="3585635" cy="84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0400" y="3253340"/>
            <a:ext cx="4004734" cy="4275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690533" y="4891641"/>
            <a:ext cx="2514600" cy="1272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006601" y="6375400"/>
            <a:ext cx="5393266" cy="338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99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 smtClean="0"/>
              <a:t>The act of invoking a function is known as a: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run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call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definition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parameter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2"/>
            <a:ext cx="10515600" cy="470170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FFFF00"/>
                </a:solidFill>
              </a:rPr>
              <a:t>Function </a:t>
            </a:r>
            <a:r>
              <a:rPr lang="en-US" sz="3600" dirty="0" smtClean="0"/>
              <a:t>is a named sequence of statements which accomplish a task. They promote modularity, making our code less complex, easier to understand and encourage code-reuse. </a:t>
            </a:r>
          </a:p>
          <a:p>
            <a:r>
              <a:rPr lang="en-US" sz="3600" dirty="0" smtClean="0"/>
              <a:t>When you “run” a defined function it’s known as a </a:t>
            </a:r>
            <a:r>
              <a:rPr lang="en-US" sz="3600" b="1" dirty="0" smtClean="0">
                <a:solidFill>
                  <a:srgbClr val="FFFF00"/>
                </a:solidFill>
              </a:rPr>
              <a:t>function call</a:t>
            </a:r>
            <a:r>
              <a:rPr lang="en-US" sz="3600" dirty="0" smtClean="0"/>
              <a:t>. Functions are designed to be </a:t>
            </a:r>
            <a:r>
              <a:rPr lang="en-US" sz="3600" b="1" i="1" dirty="0" smtClean="0"/>
              <a:t>written once</a:t>
            </a:r>
            <a:r>
              <a:rPr lang="en-US" sz="3600" dirty="0" smtClean="0"/>
              <a:t>, but </a:t>
            </a:r>
            <a:r>
              <a:rPr lang="en-US" sz="3600" b="1" i="1" dirty="0" smtClean="0"/>
              <a:t>called many times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We've seen functions before: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input("Enter Name: ")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random.randint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(1,10)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("9")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/>
                </a:solidFill>
              </a:rPr>
              <a:t>Functions</a:t>
            </a:r>
            <a:endParaRPr lang="en-US" sz="5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76799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Functions are like their own little programs. They take input, which we call the </a:t>
            </a:r>
            <a:r>
              <a:rPr lang="en-US" sz="3600" b="1" dirty="0" smtClean="0">
                <a:solidFill>
                  <a:srgbClr val="FFFF00"/>
                </a:solidFill>
              </a:rPr>
              <a:t>function arguments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</a:rPr>
              <a:t>(or parameters)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and give us back output that we refer to as </a:t>
            </a:r>
            <a:r>
              <a:rPr lang="en-US" sz="3600" b="1" dirty="0" smtClean="0">
                <a:solidFill>
                  <a:srgbClr val="FFFF00"/>
                </a:solidFill>
              </a:rPr>
              <a:t>return values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"Enter 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Name: </a:t>
            </a:r>
            <a:r>
              <a:rPr lang="en-US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 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y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random.</a:t>
            </a:r>
            <a:r>
              <a:rPr lang="en-US" sz="3600" dirty="0" err="1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randint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10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z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"9</a:t>
            </a:r>
            <a:r>
              <a:rPr lang="en-US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sz="3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/>
                </a:solidFill>
              </a:rPr>
              <a:t>Functions, continued</a:t>
            </a:r>
            <a:endParaRPr lang="en-US" sz="5400" dirty="0">
              <a:solidFill>
                <a:schemeClr val="accent6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75919" y="3333808"/>
            <a:ext cx="2158409" cy="8931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Function</a:t>
            </a:r>
            <a:endParaRPr lang="en-US" sz="3600" b="1" dirty="0"/>
          </a:p>
        </p:txBody>
      </p:sp>
      <p:sp>
        <p:nvSpPr>
          <p:cNvPr id="5" name="Right Arrow 4"/>
          <p:cNvSpPr/>
          <p:nvPr/>
        </p:nvSpPr>
        <p:spPr>
          <a:xfrm>
            <a:off x="1815761" y="3333808"/>
            <a:ext cx="2700670" cy="9781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Arguments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7088707" y="3333808"/>
            <a:ext cx="2541182" cy="978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Return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35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</a:t>
            </a:r>
            <a:r>
              <a:rPr lang="en-US" sz="4800" dirty="0" smtClean="0">
                <a:solidFill>
                  <a:srgbClr val="FFFF00"/>
                </a:solidFill>
              </a:rPr>
              <a:t>Yourself 1</a:t>
            </a:r>
            <a:r>
              <a:rPr lang="en-US" sz="4800" dirty="0" smtClean="0"/>
              <a:t>: </a:t>
            </a:r>
            <a:r>
              <a:rPr lang="en-US" sz="4800" dirty="0" smtClean="0"/>
              <a:t>Functions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3674852"/>
            <a:ext cx="5181600" cy="250210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Function Name</a:t>
            </a:r>
            <a:r>
              <a:rPr lang="en-US" sz="4000" dirty="0" smtClean="0"/>
              <a:t>?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3674852"/>
            <a:ext cx="5181600" cy="250211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x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y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8423" y="2282987"/>
            <a:ext cx="4758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x = y(z)</a:t>
            </a:r>
            <a:endParaRPr lang="en-US" sz="7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4348" y="1768285"/>
            <a:ext cx="10199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Match the concept to its object name in the example.</a:t>
            </a:r>
            <a:endParaRPr lang="en-US" sz="3600" dirty="0"/>
          </a:p>
        </p:txBody>
      </p:sp>
      <p:sp>
        <p:nvSpPr>
          <p:cNvPr id="6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0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A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A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answerB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B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answerC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C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0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</a:t>
            </a:r>
            <a:r>
              <a:rPr lang="en-US" sz="4800" dirty="0" smtClean="0">
                <a:solidFill>
                  <a:srgbClr val="FFFF00"/>
                </a:solidFill>
              </a:rPr>
              <a:t>Yourself 2</a:t>
            </a:r>
            <a:r>
              <a:rPr lang="en-US" sz="4800" dirty="0" smtClean="0"/>
              <a:t>: </a:t>
            </a:r>
            <a:r>
              <a:rPr lang="en-US" sz="4800" dirty="0" smtClean="0"/>
              <a:t>Functions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3674852"/>
            <a:ext cx="5181600" cy="250210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Function Name?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Argument?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3674852"/>
            <a:ext cx="5181600" cy="250211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x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y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8423" y="2282987"/>
            <a:ext cx="4758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x = y(z)</a:t>
            </a:r>
            <a:endParaRPr lang="en-US" sz="7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4348" y="1768285"/>
            <a:ext cx="10199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Match the concept to its object name in the example.</a:t>
            </a:r>
            <a:endParaRPr lang="en-US" sz="3600" dirty="0"/>
          </a:p>
        </p:txBody>
      </p:sp>
      <p:sp>
        <p:nvSpPr>
          <p:cNvPr id="6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0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A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A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answerB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B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answerC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C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8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</a:t>
            </a:r>
            <a:r>
              <a:rPr lang="en-US" sz="4800" dirty="0" smtClean="0">
                <a:solidFill>
                  <a:srgbClr val="FFFF00"/>
                </a:solidFill>
              </a:rPr>
              <a:t>Yourself 3</a:t>
            </a:r>
            <a:r>
              <a:rPr lang="en-US" sz="4800" dirty="0" smtClean="0"/>
              <a:t>: </a:t>
            </a:r>
            <a:r>
              <a:rPr lang="en-US" sz="4800" dirty="0" smtClean="0"/>
              <a:t>Functions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3674852"/>
            <a:ext cx="5181600" cy="250210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Function Name?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Argument?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Return Value?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3674852"/>
            <a:ext cx="5181600" cy="250211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x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y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8423" y="2282987"/>
            <a:ext cx="4758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x = y(z)</a:t>
            </a:r>
            <a:endParaRPr lang="en-US" sz="7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4348" y="1768285"/>
            <a:ext cx="10199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Match the concept to its object name in the example.</a:t>
            </a:r>
            <a:endParaRPr lang="en-US" sz="3600" dirty="0"/>
          </a:p>
        </p:txBody>
      </p:sp>
      <p:sp>
        <p:nvSpPr>
          <p:cNvPr id="6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0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A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A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answerB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B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answerC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C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1841</TotalTime>
  <Words>697</Words>
  <Application>Microsoft Office PowerPoint</Application>
  <PresentationFormat>Widescreen</PresentationFormat>
  <Paragraphs>144</Paragraphs>
  <Slides>19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Lesson 06:  Functions</vt:lpstr>
      <vt:lpstr>Agenda</vt:lpstr>
      <vt:lpstr>Student submission of the week</vt:lpstr>
      <vt:lpstr>Connect Activity</vt:lpstr>
      <vt:lpstr>Functions</vt:lpstr>
      <vt:lpstr>Functions, continued</vt:lpstr>
      <vt:lpstr>Check Yourself 1: Functions</vt:lpstr>
      <vt:lpstr>Check Yourself 2: Functions</vt:lpstr>
      <vt:lpstr>Check Yourself 3: Functions</vt:lpstr>
      <vt:lpstr>Functions &amp; Python Modules</vt:lpstr>
      <vt:lpstr>Built in Modules vs. External</vt:lpstr>
      <vt:lpstr>Watch Me Code 1</vt:lpstr>
      <vt:lpstr>User-Defined Functions</vt:lpstr>
      <vt:lpstr>Watch Me Code 2</vt:lpstr>
      <vt:lpstr>Function Variable Scope</vt:lpstr>
      <vt:lpstr>Watch Me Code 3</vt:lpstr>
      <vt:lpstr>Check Yourself: Understanding Scope</vt:lpstr>
      <vt:lpstr>End-To-End Example:</vt:lpstr>
      <vt:lpstr>Conclusion Activity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A Fudge Jr</cp:lastModifiedBy>
  <cp:revision>84</cp:revision>
  <dcterms:created xsi:type="dcterms:W3CDTF">2016-08-29T17:53:43Z</dcterms:created>
  <dcterms:modified xsi:type="dcterms:W3CDTF">2017-10-09T01:14:05Z</dcterms:modified>
</cp:coreProperties>
</file>