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13" r:id="rId2"/>
    <p:sldId id="345" r:id="rId3"/>
    <p:sldId id="300" r:id="rId4"/>
    <p:sldId id="331" r:id="rId5"/>
    <p:sldId id="337" r:id="rId6"/>
    <p:sldId id="304" r:id="rId7"/>
    <p:sldId id="332" r:id="rId8"/>
    <p:sldId id="333" r:id="rId9"/>
    <p:sldId id="339" r:id="rId10"/>
    <p:sldId id="341" r:id="rId11"/>
    <p:sldId id="335" r:id="rId12"/>
    <p:sldId id="343" r:id="rId13"/>
    <p:sldId id="334" r:id="rId14"/>
    <p:sldId id="3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0" autoAdjust="0"/>
  </p:normalViewPr>
  <p:slideViewPr>
    <p:cSldViewPr snapToGrid="0">
      <p:cViewPr varScale="1">
        <p:scale>
          <a:sx n="115" d="100"/>
          <a:sy n="115" d="100"/>
        </p:scale>
        <p:origin x="3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" TargetMode="External"/><Relationship Id="rId2" Type="http://schemas.openxmlformats.org/officeDocument/2006/relationships/hyperlink" Target="https://docs.python.org/3/library/stdtypes.html#text-sequence-type-st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07: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Strings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38407" y="2683054"/>
            <a:ext cx="7679258" cy="13520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Topic: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Introduction to Programming,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Zybook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6, </a:t>
            </a:r>
            <a:r>
              <a:rPr lang="en-US" sz="3200" dirty="0"/>
              <a:t>P4E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6. Slides on website. </a:t>
            </a:r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String Tokenization and Parsing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Tokenization</a:t>
            </a:r>
            <a:r>
              <a:rPr lang="en-US" sz="3600" dirty="0" smtClean="0">
                <a:solidFill>
                  <a:srgbClr val="FFFF00"/>
                </a:solidFill>
              </a:rPr>
              <a:t>  </a:t>
            </a:r>
            <a:r>
              <a:rPr lang="en-US" sz="3600" dirty="0" smtClean="0"/>
              <a:t>is </a:t>
            </a:r>
            <a:r>
              <a:rPr lang="en-US" sz="3600" dirty="0"/>
              <a:t>the process of breaking </a:t>
            </a:r>
            <a:r>
              <a:rPr lang="en-US" sz="3600" dirty="0" smtClean="0"/>
              <a:t>up a string </a:t>
            </a:r>
            <a:r>
              <a:rPr lang="en-US" sz="3600" dirty="0"/>
              <a:t>into words, phrases, </a:t>
            </a:r>
            <a:r>
              <a:rPr lang="en-US" sz="3600" dirty="0" smtClean="0"/>
              <a:t>or symbols. </a:t>
            </a:r>
          </a:p>
          <a:p>
            <a:pPr lvl="1"/>
            <a:r>
              <a:rPr lang="en-US" sz="3200" dirty="0" smtClean="0"/>
              <a:t>Tokenize a sentence into words.</a:t>
            </a:r>
          </a:p>
          <a:p>
            <a:pPr lvl="1"/>
            <a:r>
              <a:rPr lang="en-US" sz="3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"mike is here" </a:t>
            </a:r>
            <a:r>
              <a:rPr lang="en-US" sz="32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['</a:t>
            </a:r>
            <a:r>
              <a:rPr lang="en-US" sz="3200" dirty="0" err="1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mike','is','here</a:t>
            </a:r>
            <a:r>
              <a:rPr lang="en-US" sz="32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']</a:t>
            </a:r>
            <a:endParaRPr lang="en-US" sz="3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rgbClr val="FFFF00"/>
                </a:solidFill>
              </a:rPr>
              <a:t>Parsing</a:t>
            </a:r>
            <a:r>
              <a:rPr lang="en-US" sz="3600" dirty="0" smtClean="0"/>
              <a:t> </a:t>
            </a:r>
            <a:r>
              <a:rPr lang="en-US" sz="3600" dirty="0"/>
              <a:t>is the process of </a:t>
            </a:r>
            <a:r>
              <a:rPr lang="en-US" sz="3600" dirty="0" smtClean="0"/>
              <a:t>extracting meaning from a string. </a:t>
            </a:r>
          </a:p>
          <a:p>
            <a:pPr lvl="1"/>
            <a:r>
              <a:rPr lang="en-US" sz="3200" dirty="0" smtClean="0"/>
              <a:t>Parse text to a numerical value or date.</a:t>
            </a:r>
          </a:p>
          <a:p>
            <a:pPr lvl="1"/>
            <a:r>
              <a:rPr lang="en-US" sz="3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('45') </a:t>
            </a:r>
            <a:r>
              <a:rPr lang="en-US" sz="32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45</a:t>
            </a:r>
            <a:endParaRPr lang="en-US" sz="32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Help them Code:</a:t>
            </a:r>
            <a:br>
              <a:rPr lang="en-US" sz="5400" dirty="0" smtClean="0">
                <a:solidFill>
                  <a:srgbClr val="7030A0"/>
                </a:solidFill>
              </a:rPr>
            </a:br>
            <a:r>
              <a:rPr lang="en-US" sz="5400" dirty="0" smtClean="0">
                <a:solidFill>
                  <a:srgbClr val="7030A0"/>
                </a:solidFill>
              </a:rPr>
              <a:t>Richard Lee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Given a string of digits: e.g. 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'12 45 90</a:t>
            </a:r>
            <a:r>
              <a:rPr lang="en-US" sz="3600" dirty="0" smtClean="0"/>
              <a:t>'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Tokenize into individual strings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Parse into integers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Add them up!</a:t>
            </a:r>
          </a:p>
          <a:p>
            <a:pPr>
              <a:buFontTx/>
              <a:buChar char="-"/>
            </a:pPr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Code Trace 2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What is the output of this program?</a:t>
            </a:r>
            <a:r>
              <a:rPr lang="en-US" sz="4800" b="1" dirty="0" smtClean="0"/>
              <a:t> </a:t>
            </a:r>
            <a:endParaRPr lang="en-US" sz="4800" dirty="0"/>
          </a:p>
          <a:p>
            <a:pPr marL="742950" indent="-742950">
              <a:buFont typeface="+mj-lt"/>
              <a:buAutoNum type="arabicPeriod"/>
            </a:pPr>
            <a:r>
              <a:rPr lang="en-US" sz="48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This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T</a:t>
            </a:r>
            <a:endParaRPr lang="en-US" sz="48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8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Tim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8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mike</a:t>
            </a:r>
            <a:endParaRPr lang="en-US" sz="32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2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25" y="2998857"/>
            <a:ext cx="5461575" cy="15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</a:t>
            </a:r>
            <a:br>
              <a:rPr lang="en-US" sz="5400" dirty="0" smtClean="0">
                <a:solidFill>
                  <a:srgbClr val="00B0F0"/>
                </a:solidFill>
              </a:rPr>
            </a:br>
            <a:r>
              <a:rPr lang="en-US" sz="5400" dirty="0" smtClean="0">
                <a:solidFill>
                  <a:srgbClr val="00B0F0"/>
                </a:solidFill>
              </a:rPr>
              <a:t>Sierra &amp; Monique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Write a function percentage() to input a percentage. Returns the float value</a:t>
            </a:r>
          </a:p>
          <a:p>
            <a:pPr>
              <a:buFontTx/>
              <a:buChar char="-"/>
            </a:pPr>
            <a:r>
              <a:rPr lang="en-US" sz="4000" dirty="0" smtClean="0"/>
              <a:t>0.3 == 0.3</a:t>
            </a:r>
          </a:p>
          <a:p>
            <a:pPr>
              <a:buFontTx/>
              <a:buChar char="-"/>
            </a:pPr>
            <a:r>
              <a:rPr lang="en-US" sz="4000" dirty="0" smtClean="0"/>
              <a:t>30% == 0.3</a:t>
            </a:r>
          </a:p>
          <a:p>
            <a:pPr>
              <a:buFontTx/>
              <a:buChar char="-"/>
            </a:pPr>
            <a:r>
              <a:rPr lang="en-US" sz="4000" dirty="0" smtClean="0"/>
              <a:t>String parsing, finding '%'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In Class Coding Lab: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853968"/>
            <a:ext cx="10317570" cy="40015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</p:txBody>
      </p:sp>
      <p:sp>
        <p:nvSpPr>
          <p:cNvPr id="10" name="AutoShape 6" descr="Image result for jupyter"/>
          <p:cNvSpPr>
            <a:spLocks noChangeAspect="1" noChangeArrowheads="1"/>
          </p:cNvSpPr>
          <p:nvPr/>
        </p:nvSpPr>
        <p:spPr bwMode="auto">
          <a:xfrm>
            <a:off x="155575" y="-1423988"/>
            <a:ext cx="71151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Strings are immutable </a:t>
            </a:r>
            <a:r>
              <a:rPr lang="en-US" sz="3600" dirty="0"/>
              <a:t>sequence of characters.</a:t>
            </a:r>
          </a:p>
          <a:p>
            <a:r>
              <a:rPr lang="en-US" sz="3600" dirty="0" smtClean="0"/>
              <a:t>Index </a:t>
            </a:r>
            <a:r>
              <a:rPr lang="en-US" sz="3600" dirty="0"/>
              <a:t>and Slice notation for retrieving sub-strings.</a:t>
            </a:r>
          </a:p>
          <a:p>
            <a:r>
              <a:rPr lang="en-US" sz="3600" dirty="0" smtClean="0"/>
              <a:t>Built-in </a:t>
            </a:r>
            <a:r>
              <a:rPr lang="en-US" sz="3600" dirty="0"/>
              <a:t>string functions to perform operations on strings.</a:t>
            </a:r>
          </a:p>
          <a:p>
            <a:r>
              <a:rPr lang="en-US" sz="3600" dirty="0" smtClean="0"/>
              <a:t>Techniques </a:t>
            </a:r>
            <a:r>
              <a:rPr lang="en-US" sz="3600" dirty="0"/>
              <a:t>for parsing </a:t>
            </a:r>
            <a:r>
              <a:rPr lang="en-US" sz="3600" dirty="0" smtClean="0"/>
              <a:t>and tokenizing string </a:t>
            </a:r>
            <a:r>
              <a:rPr lang="en-US" sz="3600" dirty="0"/>
              <a:t>data.</a:t>
            </a:r>
          </a:p>
          <a:p>
            <a:r>
              <a:rPr lang="en-US" sz="3600" dirty="0" smtClean="0"/>
              <a:t>How </a:t>
            </a:r>
            <a:r>
              <a:rPr lang="en-US" sz="3600" dirty="0"/>
              <a:t>to sanitize input with string functions.</a:t>
            </a: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smtClean="0"/>
              <a:t>Ch6</a:t>
            </a:r>
          </a:p>
          <a:p>
            <a:pPr lvl="1"/>
            <a:r>
              <a:rPr lang="en-US" sz="2600" dirty="0" smtClean="0"/>
              <a:t>P4E Ch6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To get a substring  from an existing Python string we use?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Strings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are index able sequences of characters. </a:t>
            </a:r>
          </a:p>
          <a:p>
            <a:r>
              <a:rPr lang="en-US" sz="3600" dirty="0" smtClean="0"/>
              <a:t>The characters inside the string are </a:t>
            </a:r>
            <a:r>
              <a:rPr lang="en-US" sz="3600" b="1" dirty="0" smtClean="0">
                <a:solidFill>
                  <a:srgbClr val="FFFF00"/>
                </a:solidFill>
              </a:rPr>
              <a:t>immutable</a:t>
            </a:r>
            <a:r>
              <a:rPr lang="en-US" sz="3600" b="1" dirty="0" smtClean="0"/>
              <a:t>.</a:t>
            </a:r>
          </a:p>
          <a:p>
            <a:r>
              <a:rPr lang="en-US" sz="3600" b="1" dirty="0" smtClean="0"/>
              <a:t>Example:</a:t>
            </a:r>
          </a:p>
          <a:p>
            <a:pPr lvl="1"/>
            <a:r>
              <a:rPr lang="en-US" sz="4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Name = ‘Fudge’</a:t>
            </a:r>
          </a:p>
          <a:p>
            <a:pPr lvl="1"/>
            <a:r>
              <a:rPr lang="en-US" sz="4000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len</a:t>
            </a:r>
            <a:r>
              <a:rPr lang="en-US" sz="4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(Name) == 5</a:t>
            </a:r>
          </a:p>
          <a:p>
            <a:r>
              <a:rPr lang="en-US" sz="3600" dirty="0" smtClean="0"/>
              <a:t>Immutable means we</a:t>
            </a:r>
            <a:br>
              <a:rPr lang="en-US" sz="3600" dirty="0" smtClean="0"/>
            </a:br>
            <a:r>
              <a:rPr lang="en-US" sz="3600" dirty="0" smtClean="0"/>
              <a:t>can’t change part of it:</a:t>
            </a:r>
          </a:p>
          <a:p>
            <a:pPr lvl="1"/>
            <a:r>
              <a:rPr lang="en-US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Name[1] = ‘u’</a:t>
            </a:r>
            <a:endParaRPr lang="en-US" sz="4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4"/>
                </a:solidFill>
              </a:rPr>
              <a:t>Strings are Sequences of Characters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16" y="3156665"/>
            <a:ext cx="4575554" cy="15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Slice Notation </a:t>
            </a:r>
            <a:r>
              <a:rPr lang="en-US" sz="3600" dirty="0" smtClean="0"/>
              <a:t>is used to extract a substring.</a:t>
            </a:r>
          </a:p>
          <a:p>
            <a:r>
              <a:rPr lang="en-US" sz="3600" b="1" dirty="0" smtClean="0"/>
              <a:t>Examples:</a:t>
            </a:r>
          </a:p>
          <a:p>
            <a:pPr lvl="1"/>
            <a:r>
              <a:rPr lang="en-US" sz="4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Name[0:2] == 'Fu'</a:t>
            </a:r>
          </a:p>
          <a:p>
            <a:pPr lvl="1"/>
            <a:r>
              <a:rPr lang="en-US" sz="4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Name[2:5] == '</a:t>
            </a:r>
            <a:r>
              <a:rPr lang="en-US" sz="4000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dge</a:t>
            </a:r>
            <a:r>
              <a:rPr lang="en-US" sz="4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4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Name[:4] == '</a:t>
            </a:r>
            <a:r>
              <a:rPr lang="en-US" sz="4000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Fudg</a:t>
            </a:r>
            <a:r>
              <a:rPr lang="en-US" sz="4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4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Name[:] == 'Fudge'</a:t>
            </a:r>
          </a:p>
          <a:p>
            <a:pPr lvl="1"/>
            <a:r>
              <a:rPr lang="en-US" sz="4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Name[1:-1] == '</a:t>
            </a:r>
            <a:r>
              <a:rPr lang="en-US" sz="4000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udg</a:t>
            </a:r>
            <a:endParaRPr lang="en-US" sz="4000" b="1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4"/>
                </a:solidFill>
              </a:rPr>
              <a:t>Slice Notation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7" t="15608" r="19481" b="11739"/>
          <a:stretch/>
        </p:blipFill>
        <p:spPr>
          <a:xfrm>
            <a:off x="7737893" y="2794959"/>
            <a:ext cx="4119809" cy="13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String Slices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3519577"/>
            <a:ext cx="5181600" cy="265738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x[1:6]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x[2:-1]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x[1:]</a:t>
            </a:r>
            <a:endParaRPr lang="en-US" sz="24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3519577"/>
            <a:ext cx="5181600" cy="2657386"/>
          </a:xfrm>
        </p:spPr>
        <p:txBody>
          <a:bodyPr vert="horz" lIns="91440" tIns="45720" rIns="91440" bIns="45720" rtlCol="0">
            <a:normAutofit/>
          </a:bodyPr>
          <a:lstStyle/>
          <a:p>
            <a:pPr marL="1143000" indent="-1143000">
              <a:buFont typeface="+mj-lt"/>
              <a:buAutoNum type="alphaUcPeriod"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 err="1">
                <a:solidFill>
                  <a:srgbClr val="FFC000"/>
                </a:solidFill>
                <a:latin typeface="Consolas" panose="020B0609020204030204" pitchFamily="49" charset="0"/>
              </a:rPr>
              <a:t>ang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</a:p>
          <a:p>
            <a:pPr marL="1143000" indent="-1143000">
              <a:buFont typeface="+mj-lt"/>
              <a:buAutoNum type="alphaUcPeriod"/>
            </a:pP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'rang'</a:t>
            </a:r>
          </a:p>
          <a:p>
            <a:pPr marL="1143000" indent="-1143000">
              <a:buFont typeface="+mj-lt"/>
              <a:buAutoNum type="alphaUcPeriod"/>
            </a:pPr>
            <a:r>
              <a:rPr lang="en-US" sz="4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endParaRPr lang="en-US" sz="4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762000" y="1690688"/>
            <a:ext cx="10515600" cy="151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Match each string slice to its value for this string:</a:t>
            </a:r>
            <a:br>
              <a:rPr lang="en-US" sz="4000" dirty="0" smtClean="0"/>
            </a:br>
            <a:r>
              <a:rPr lang="en-US" sz="6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 ='orange'</a:t>
            </a:r>
            <a:endParaRPr lang="en-US" sz="40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String functions: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Built In </a:t>
            </a:r>
            <a:r>
              <a:rPr lang="en-US" sz="3600" dirty="0"/>
              <a:t>String </a:t>
            </a:r>
            <a:r>
              <a:rPr lang="en-US" sz="3600" dirty="0" smtClean="0"/>
              <a:t>Functions: </a:t>
            </a:r>
            <a:r>
              <a:rPr lang="en-US" sz="3600" dirty="0">
                <a:hlinkClick r:id="rId2"/>
              </a:rPr>
              <a:t>https://docs.python.org/3/library/stdtypes.html#text-sequence-type-str</a:t>
            </a:r>
            <a:r>
              <a:rPr lang="en-US" sz="3600" dirty="0"/>
              <a:t> </a:t>
            </a:r>
            <a:endParaRPr lang="en-US" sz="3600" dirty="0" smtClean="0"/>
          </a:p>
          <a:p>
            <a:pPr lvl="1"/>
            <a:r>
              <a:rPr lang="en-US" sz="32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dir</a:t>
            </a:r>
            <a:r>
              <a:rPr lang="en-US" sz="32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str</a:t>
            </a:r>
            <a:r>
              <a:rPr lang="en-US" sz="32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32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help(</a:t>
            </a:r>
            <a:r>
              <a:rPr lang="en-US" sz="32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str.upper</a:t>
            </a:r>
            <a:r>
              <a:rPr lang="en-US" sz="32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/>
              <a:t>The Python String </a:t>
            </a:r>
            <a:r>
              <a:rPr lang="en-US" sz="3600" dirty="0"/>
              <a:t>Library: </a:t>
            </a:r>
            <a:r>
              <a:rPr lang="en-US" sz="3600" dirty="0">
                <a:hlinkClick r:id="rId3"/>
              </a:rPr>
              <a:t>https://docs.python.org/3/library/string.html</a:t>
            </a:r>
            <a:endParaRPr lang="en-US" sz="3600" dirty="0"/>
          </a:p>
          <a:p>
            <a:pPr lvl="1"/>
            <a:r>
              <a:rPr lang="en-US" sz="3200" dirty="0" smtClean="0"/>
              <a:t>You must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import String </a:t>
            </a:r>
            <a:r>
              <a:rPr lang="en-US" sz="3200" dirty="0" smtClean="0"/>
              <a:t>before you can use them.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17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Help Them</a:t>
            </a:r>
            <a:r>
              <a:rPr lang="en-US" sz="5400" dirty="0">
                <a:solidFill>
                  <a:srgbClr val="7030A0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Code: </a:t>
            </a:r>
            <a:br>
              <a:rPr lang="en-US" sz="5400" dirty="0" smtClean="0">
                <a:solidFill>
                  <a:srgbClr val="7030A0"/>
                </a:solidFill>
              </a:rPr>
            </a:br>
            <a:r>
              <a:rPr lang="en-US" sz="5400" dirty="0" smtClean="0">
                <a:solidFill>
                  <a:srgbClr val="7030A0"/>
                </a:solidFill>
              </a:rPr>
              <a:t>Siri Chen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Yes or No?</a:t>
            </a:r>
          </a:p>
          <a:p>
            <a:r>
              <a:rPr lang="en-US" sz="3600" dirty="0" smtClean="0"/>
              <a:t>write a function to accept a variety of inputs as "yes" or "no“ and returns True or False</a:t>
            </a:r>
          </a:p>
          <a:p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"yes" 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"y", "Y", "YES", "Yes" </a:t>
            </a:r>
            <a:r>
              <a:rPr lang="en-US" sz="3600" dirty="0" err="1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etc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…</a:t>
            </a:r>
          </a:p>
          <a:p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"no"  "n", "N", "NO", "No", </a:t>
            </a:r>
            <a:r>
              <a:rPr lang="en-US" sz="3600" dirty="0" err="1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etc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…</a:t>
            </a:r>
            <a:endParaRPr lang="en-US" sz="36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Code Trace 1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 smtClean="0"/>
              <a:t>What is the value of the variable </a:t>
            </a:r>
            <a:r>
              <a:rPr lang="en-US" sz="4800" b="1" dirty="0" smtClean="0"/>
              <a:t>y </a:t>
            </a:r>
            <a:br>
              <a:rPr lang="en-US" sz="4800" b="1" dirty="0" smtClean="0"/>
            </a:br>
            <a:r>
              <a:rPr lang="en-US" sz="4800" dirty="0" smtClean="0"/>
              <a:t>on line 2?</a:t>
            </a:r>
            <a:r>
              <a:rPr lang="en-US" sz="4800" b="1" dirty="0" smtClean="0"/>
              <a:t> </a:t>
            </a:r>
            <a:endParaRPr lang="en-US" sz="4800" dirty="0"/>
          </a:p>
          <a:p>
            <a:pPr marL="742950" indent="-742950">
              <a:buFont typeface="+mj-lt"/>
              <a:buAutoNum type="arabicPeriod"/>
            </a:pPr>
            <a:r>
              <a:rPr lang="en-US" sz="48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sz="48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Miie</a:t>
            </a:r>
            <a:r>
              <a:rPr lang="en-US" sz="48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8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'MKKE'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8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'MIIE'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8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sz="48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Mkke</a:t>
            </a:r>
            <a:r>
              <a:rPr lang="en-US" sz="48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endParaRPr lang="en-US" sz="32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65" y="3054581"/>
            <a:ext cx="5768909" cy="10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</TotalTime>
  <Words>436</Words>
  <Application>Microsoft Office PowerPoint</Application>
  <PresentationFormat>Widescreen</PresentationFormat>
  <Paragraphs>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Lesson 07:  Strings</vt:lpstr>
      <vt:lpstr>Agenda</vt:lpstr>
      <vt:lpstr>Connect Activity</vt:lpstr>
      <vt:lpstr>Strings are Sequences of Characters</vt:lpstr>
      <vt:lpstr>Slice Notation</vt:lpstr>
      <vt:lpstr>Check Yourself: String Slices</vt:lpstr>
      <vt:lpstr>String functions:</vt:lpstr>
      <vt:lpstr>Help Them Code:  Siri Chen</vt:lpstr>
      <vt:lpstr>Check Yourself: Code Trace 1</vt:lpstr>
      <vt:lpstr>String Tokenization and Parsing</vt:lpstr>
      <vt:lpstr>Help them Code: Richard Lee</vt:lpstr>
      <vt:lpstr>Check Yourself: Code Trace 2</vt:lpstr>
      <vt:lpstr>End-To-End Example Sierra &amp; Monique</vt:lpstr>
      <vt:lpstr>In Class Coding Lab: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Nick Lyga</cp:lastModifiedBy>
  <cp:revision>78</cp:revision>
  <dcterms:created xsi:type="dcterms:W3CDTF">2016-08-29T17:53:43Z</dcterms:created>
  <dcterms:modified xsi:type="dcterms:W3CDTF">2017-03-20T20:50:08Z</dcterms:modified>
</cp:coreProperties>
</file>