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3" r:id="rId2"/>
    <p:sldId id="315" r:id="rId3"/>
    <p:sldId id="300" r:id="rId4"/>
    <p:sldId id="301" r:id="rId5"/>
    <p:sldId id="330" r:id="rId6"/>
    <p:sldId id="332" r:id="rId7"/>
    <p:sldId id="331" r:id="rId8"/>
    <p:sldId id="305" r:id="rId9"/>
    <p:sldId id="334" r:id="rId10"/>
    <p:sldId id="309" r:id="rId11"/>
    <p:sldId id="3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9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?highlight=list#mutable-sequence-ty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142" y="365125"/>
            <a:ext cx="8955657" cy="180720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09: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Lists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0176" y="2691442"/>
            <a:ext cx="7679258" cy="4166557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</a:rPr>
              <a:t>Topic</a:t>
            </a:r>
            <a:r>
              <a:rPr lang="en-US" sz="3200" b="1" dirty="0" smtClean="0">
                <a:solidFill>
                  <a:srgbClr val="FFFF00"/>
                </a:solidFill>
              </a:rPr>
              <a:t>: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Introduction to Programming,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Zybook</a:t>
            </a:r>
            <a:r>
              <a:rPr lang="en-US" sz="3200" dirty="0"/>
              <a:t>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8, </a:t>
            </a:r>
            <a:r>
              <a:rPr lang="en-US" sz="3200" dirty="0"/>
              <a:t>P4E </a:t>
            </a:r>
            <a:r>
              <a:rPr lang="en-US" sz="3200" dirty="0" err="1"/>
              <a:t>Ch</a:t>
            </a:r>
            <a:r>
              <a:rPr lang="en-US" sz="3200" dirty="0"/>
              <a:t> </a:t>
            </a:r>
            <a:r>
              <a:rPr lang="en-US" sz="3200" dirty="0" smtClean="0"/>
              <a:t>8. Slides on website.</a:t>
            </a:r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End-To-End Example: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Bad Password Checker</a:t>
            </a:r>
          </a:p>
          <a:p>
            <a:r>
              <a:rPr lang="en-US" sz="4000" dirty="0" smtClean="0"/>
              <a:t>Read in list of bad passwords from file</a:t>
            </a:r>
          </a:p>
          <a:p>
            <a:r>
              <a:rPr lang="en-US" sz="4000" dirty="0" smtClean="0"/>
              <a:t>Main program loop checks password  as "good" or "bad" password by checking if it exists in the file this repeats until user enters no password.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In Class Coding Lab: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1853968"/>
            <a:ext cx="10317570" cy="40015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AutoShape 6" descr="Image result for jupyter"/>
          <p:cNvSpPr>
            <a:spLocks noChangeAspect="1" noChangeArrowheads="1"/>
          </p:cNvSpPr>
          <p:nvPr/>
        </p:nvSpPr>
        <p:spPr bwMode="auto">
          <a:xfrm>
            <a:off x="155575" y="-1423988"/>
            <a:ext cx="71151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Lists </a:t>
            </a:r>
            <a:r>
              <a:rPr lang="en-US" sz="3600" dirty="0"/>
              <a:t>as a mutable sequence of values.</a:t>
            </a:r>
          </a:p>
          <a:p>
            <a:r>
              <a:rPr lang="en-US" sz="3600" dirty="0" smtClean="0"/>
              <a:t>Indexing </a:t>
            </a:r>
            <a:r>
              <a:rPr lang="en-US" sz="3600" dirty="0"/>
              <a:t>list values; slice notation.</a:t>
            </a:r>
          </a:p>
          <a:p>
            <a:r>
              <a:rPr lang="en-US" sz="3600" dirty="0" smtClean="0"/>
              <a:t>List </a:t>
            </a:r>
            <a:r>
              <a:rPr lang="en-US" sz="3600" dirty="0"/>
              <a:t>functions and operations like add, remove, update, find</a:t>
            </a:r>
          </a:p>
          <a:p>
            <a:r>
              <a:rPr lang="en-US" sz="3600" dirty="0" smtClean="0"/>
              <a:t>Common </a:t>
            </a:r>
            <a:r>
              <a:rPr lang="en-US" sz="3600" dirty="0"/>
              <a:t>patterns for list management.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Ch8</a:t>
            </a:r>
          </a:p>
          <a:p>
            <a:pPr lvl="1"/>
            <a:r>
              <a:rPr lang="en-US" sz="2600" dirty="0" smtClean="0"/>
              <a:t>P4E Ch8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For x = [0,1,2,3,4,5] what is  x[2:4] ?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[2,3]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[1,2,3]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[1,2]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[2,3,4,5]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4000" dirty="0"/>
              <a:t>Python </a:t>
            </a:r>
            <a:r>
              <a:rPr lang="en-US" sz="4000" dirty="0">
                <a:solidFill>
                  <a:srgbClr val="FFFF00"/>
                </a:solidFill>
              </a:rPr>
              <a:t>lists</a:t>
            </a:r>
            <a:r>
              <a:rPr lang="en-US" sz="4000" dirty="0"/>
              <a:t> are variables which hold a collection of values. They are actually </a:t>
            </a:r>
            <a:r>
              <a:rPr lang="en-US" sz="4000" i="1" dirty="0">
                <a:solidFill>
                  <a:srgbClr val="FFFF00"/>
                </a:solidFill>
              </a:rPr>
              <a:t>sequences of values</a:t>
            </a:r>
            <a:r>
              <a:rPr lang="en-US" sz="4000" dirty="0"/>
              <a:t>.</a:t>
            </a:r>
          </a:p>
          <a:p>
            <a:r>
              <a:rPr lang="en-US" sz="4000" dirty="0"/>
              <a:t>Like strings, you can </a:t>
            </a:r>
            <a:r>
              <a:rPr lang="en-US" sz="4000" dirty="0">
                <a:solidFill>
                  <a:srgbClr val="FFFF00"/>
                </a:solidFill>
              </a:rPr>
              <a:t>index lists </a:t>
            </a:r>
            <a:r>
              <a:rPr lang="en-US" sz="4000" dirty="0"/>
              <a:t>and use </a:t>
            </a:r>
            <a:r>
              <a:rPr lang="en-US" sz="4000" dirty="0">
                <a:solidFill>
                  <a:srgbClr val="FFFF00"/>
                </a:solidFill>
              </a:rPr>
              <a:t>slice notation</a:t>
            </a:r>
            <a:r>
              <a:rPr lang="en-US" sz="4000" dirty="0"/>
              <a:t>.</a:t>
            </a:r>
          </a:p>
          <a:p>
            <a:r>
              <a:rPr lang="en-US" sz="4000" dirty="0"/>
              <a:t>Unlike </a:t>
            </a:r>
            <a:r>
              <a:rPr lang="en-US" sz="4000" dirty="0" smtClean="0"/>
              <a:t>strings, lists </a:t>
            </a:r>
            <a:r>
              <a:rPr lang="en-US" sz="4000" dirty="0"/>
              <a:t>are </a:t>
            </a:r>
            <a:r>
              <a:rPr lang="en-US" sz="4000" dirty="0">
                <a:solidFill>
                  <a:srgbClr val="FFFF00"/>
                </a:solidFill>
              </a:rPr>
              <a:t>mutable </a:t>
            </a:r>
            <a:r>
              <a:rPr lang="en-US" sz="4000" dirty="0"/>
              <a:t>which means </a:t>
            </a:r>
            <a:r>
              <a:rPr lang="en-US" sz="4000" i="1" dirty="0"/>
              <a:t>they can be changed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In Python, type </a:t>
            </a:r>
            <a:r>
              <a:rPr lang="en-US" sz="4000" dirty="0" smtClean="0">
                <a:solidFill>
                  <a:srgbClr val="FFFF00"/>
                </a:solidFill>
              </a:rPr>
              <a:t>list</a:t>
            </a:r>
            <a:r>
              <a:rPr lang="en-US" sz="4000" dirty="0" smtClean="0"/>
              <a:t> is a </a:t>
            </a:r>
            <a:r>
              <a:rPr lang="en-US" sz="4000" i="1" dirty="0" smtClean="0">
                <a:solidFill>
                  <a:srgbClr val="FFFF00"/>
                </a:solidFill>
              </a:rPr>
              <a:t>sequence type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Lists are Sequence Types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1</a:t>
            </a:r>
            <a:endParaRPr lang="en-US" sz="54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List Enumeration and Aggregates</a:t>
            </a:r>
          </a:p>
          <a:p>
            <a:r>
              <a:rPr lang="en-US" sz="4000" dirty="0" smtClean="0"/>
              <a:t>Definite Loops</a:t>
            </a:r>
          </a:p>
          <a:p>
            <a:r>
              <a:rPr lang="en-US" sz="4000" dirty="0" smtClean="0"/>
              <a:t>Indexes / Slices</a:t>
            </a:r>
          </a:p>
          <a:p>
            <a:r>
              <a:rPr lang="en-US" sz="4000" dirty="0" smtClean="0"/>
              <a:t>List mutation</a:t>
            </a:r>
          </a:p>
          <a:p>
            <a:r>
              <a:rPr lang="en-US" sz="4000" dirty="0" smtClean="0"/>
              <a:t>Aggregations</a:t>
            </a:r>
          </a:p>
          <a:p>
            <a:pPr marL="0" indent="0">
              <a:buNone/>
            </a:pPr>
            <a:endParaRPr lang="en-US" sz="4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 fontScale="92500" lnSpcReduction="20000"/>
          </a:bodyPr>
          <a:lstStyle/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What is the value of the expression on line 2?</a:t>
            </a:r>
            <a:br>
              <a:rPr lang="en-US" sz="4000" dirty="0" smtClean="0"/>
            </a:br>
            <a:endParaRPr lang="en-US" sz="4000" dirty="0" smtClean="0"/>
          </a:p>
          <a:p>
            <a:pPr marL="742950" indent="-742950">
              <a:buFont typeface="+mj-lt"/>
              <a:buAutoNum type="alphaUcPeriod"/>
            </a:pPr>
            <a:r>
              <a:rPr lang="en-US" sz="4000" dirty="0">
                <a:latin typeface="Consolas" panose="020B0609020204030204" pitchFamily="49" charset="0"/>
              </a:rPr>
              <a:t>['A','B+','A']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>
                <a:latin typeface="Consolas" panose="020B0609020204030204" pitchFamily="49" charset="0"/>
              </a:rPr>
              <a:t>['A','B+']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>
                <a:latin typeface="Consolas" panose="020B0609020204030204" pitchFamily="49" charset="0"/>
              </a:rPr>
              <a:t>[</a:t>
            </a:r>
            <a:r>
              <a:rPr lang="en-US" sz="4000" dirty="0">
                <a:latin typeface="Consolas" panose="020B0609020204030204" pitchFamily="49" charset="0"/>
              </a:rPr>
              <a:t>'B+','A</a:t>
            </a:r>
            <a:r>
              <a:rPr lang="en-US" sz="4000" dirty="0" smtClean="0">
                <a:latin typeface="Consolas" panose="020B0609020204030204" pitchFamily="49" charset="0"/>
              </a:rPr>
              <a:t>']</a:t>
            </a:r>
          </a:p>
          <a:p>
            <a:pPr marL="742950" indent="-742950">
              <a:buFont typeface="+mj-lt"/>
              <a:buAutoNum type="alphaUcPeriod"/>
            </a:pP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List Indexes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01" y="1955471"/>
            <a:ext cx="6123383" cy="110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5010912"/>
          </a:xfrm>
        </p:spPr>
        <p:txBody>
          <a:bodyPr>
            <a:normAutofit/>
          </a:bodyPr>
          <a:lstStyle/>
          <a:p>
            <a:r>
              <a:rPr lang="en-US" sz="4000" dirty="0"/>
              <a:t>Like strings, Python lists have an assortment of built in </a:t>
            </a:r>
            <a:r>
              <a:rPr lang="en-US" sz="4000" dirty="0" smtClean="0"/>
              <a:t>functions for </a:t>
            </a:r>
            <a:r>
              <a:rPr lang="en-US" sz="4000" i="1" dirty="0">
                <a:solidFill>
                  <a:srgbClr val="FFFF00"/>
                </a:solidFill>
              </a:rPr>
              <a:t>mutable sequence types</a:t>
            </a:r>
            <a:r>
              <a:rPr lang="en-US" sz="4000" i="1" dirty="0"/>
              <a:t>:</a:t>
            </a:r>
          </a:p>
          <a:p>
            <a:pPr marL="0" indent="0">
              <a:buNone/>
            </a:pPr>
            <a:r>
              <a:rPr lang="en-US" sz="4000" i="1" dirty="0"/>
              <a:t/>
            </a:r>
            <a:br>
              <a:rPr lang="en-US" sz="4000" i="1" dirty="0"/>
            </a:br>
            <a:r>
              <a:rPr lang="en-US" sz="4000" dirty="0"/>
              <a:t>For your reference:</a:t>
            </a:r>
          </a:p>
          <a:p>
            <a:pPr marL="0" indent="0">
              <a:buNone/>
            </a:pPr>
            <a:r>
              <a:rPr lang="en-US" sz="4000" dirty="0">
                <a:hlinkClick r:id="rId2"/>
              </a:rPr>
              <a:t>https://docs.python.org/3/library/stdtypes.html?highlight=list#mutable-sequence-types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accent1"/>
                </a:solidFill>
              </a:rPr>
              <a:t>Built-In List Functions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</a:rPr>
              <a:t>Watch Me Code </a:t>
            </a:r>
            <a:r>
              <a:rPr lang="en-US" sz="54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List Basics</a:t>
            </a:r>
          </a:p>
          <a:p>
            <a:r>
              <a:rPr lang="en-US" sz="4000" dirty="0" smtClean="0"/>
              <a:t>Empty Lists</a:t>
            </a:r>
          </a:p>
          <a:p>
            <a:r>
              <a:rPr lang="en-US" sz="4000" dirty="0" smtClean="0"/>
              <a:t>List Item Management</a:t>
            </a:r>
          </a:p>
          <a:p>
            <a:r>
              <a:rPr lang="en-US" sz="4000" dirty="0" smtClean="0"/>
              <a:t>Methods: append, remove, index</a:t>
            </a:r>
          </a:p>
          <a:p>
            <a:pPr marL="0" indent="0">
              <a:buNone/>
            </a:pPr>
            <a:endParaRPr lang="en-US" sz="44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Check Yourself</a:t>
            </a:r>
            <a:r>
              <a:rPr lang="en-US" sz="4800" dirty="0" smtClean="0"/>
              <a:t>: List Function Matching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6"/>
                </a:solidFill>
              </a:rPr>
              <a:t>Match the Definition…</a:t>
            </a:r>
            <a:r>
              <a:rPr lang="en-US" dirty="0" smtClean="0">
                <a:solidFill>
                  <a:schemeClr val="accent6"/>
                </a:solidFill>
              </a:rPr>
              <a:t>	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Add anywhere in the list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Add to the end of the list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Delete item from the list</a:t>
            </a:r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/>
              <a:t>Get index of value in list</a:t>
            </a:r>
            <a:endParaRPr lang="en-US" sz="4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index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insert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remove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append</a:t>
            </a:r>
          </a:p>
          <a:p>
            <a:pPr marL="914400" indent="-914400">
              <a:buFont typeface="+mj-lt"/>
              <a:buAutoNum type="alphaUcPeriod"/>
            </a:pPr>
            <a:r>
              <a:rPr lang="en-US" sz="4000" dirty="0" smtClean="0"/>
              <a:t>delete</a:t>
            </a:r>
            <a:endParaRPr lang="en-US" sz="4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/>
                </a:solidFill>
              </a:rPr>
              <a:t>To its term.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37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2312</TotalTime>
  <Words>295</Words>
  <Application>Microsoft Office PowerPoint</Application>
  <PresentationFormat>Widescreen</PresentationFormat>
  <Paragraphs>63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Office Theme</vt:lpstr>
      <vt:lpstr>Lesson 09:  Lists</vt:lpstr>
      <vt:lpstr>Agenda</vt:lpstr>
      <vt:lpstr>Connect Activity</vt:lpstr>
      <vt:lpstr>Lists are Sequence Types</vt:lpstr>
      <vt:lpstr>Watch Me Code 1</vt:lpstr>
      <vt:lpstr>Check Yourself: List Indexes</vt:lpstr>
      <vt:lpstr>Built-In List Functions</vt:lpstr>
      <vt:lpstr>Watch Me Code 2</vt:lpstr>
      <vt:lpstr>Check Yourself: List Function Matching</vt:lpstr>
      <vt:lpstr>End-To-End Example:</vt:lpstr>
      <vt:lpstr>In Class Coding Lab: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Nick Lyga</cp:lastModifiedBy>
  <cp:revision>75</cp:revision>
  <dcterms:created xsi:type="dcterms:W3CDTF">2016-08-29T17:53:43Z</dcterms:created>
  <dcterms:modified xsi:type="dcterms:W3CDTF">2017-03-20T20:49:17Z</dcterms:modified>
</cp:coreProperties>
</file>