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3" r:id="rId2"/>
    <p:sldId id="315" r:id="rId3"/>
    <p:sldId id="300" r:id="rId4"/>
    <p:sldId id="331" r:id="rId5"/>
    <p:sldId id="322" r:id="rId6"/>
    <p:sldId id="323" r:id="rId7"/>
    <p:sldId id="332" r:id="rId8"/>
    <p:sldId id="325" r:id="rId9"/>
    <p:sldId id="333" r:id="rId10"/>
    <p:sldId id="326" r:id="rId11"/>
    <p:sldId id="328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9766-D8F7-40E2-B91C-29C126600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chool.syr.edu/clas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12: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Data Analysis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Data Analysis,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Readings on website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Data Analysis of Superhero Movies:</a:t>
            </a:r>
          </a:p>
          <a:p>
            <a:r>
              <a:rPr lang="en-US" sz="4400" dirty="0" err="1" smtClean="0"/>
              <a:t>read_csv</a:t>
            </a:r>
            <a:r>
              <a:rPr lang="en-US" sz="4400" dirty="0" smtClean="0"/>
              <a:t> file from web</a:t>
            </a:r>
          </a:p>
          <a:p>
            <a:r>
              <a:rPr lang="en-US" sz="4400" dirty="0" smtClean="0"/>
              <a:t>no column names</a:t>
            </a:r>
          </a:p>
          <a:p>
            <a:r>
              <a:rPr lang="en-US" sz="4400" dirty="0" smtClean="0"/>
              <a:t>head(), sample()</a:t>
            </a:r>
          </a:p>
          <a:p>
            <a:r>
              <a:rPr lang="en-US" sz="4400" dirty="0" err="1" smtClean="0"/>
              <a:t>value_counts</a:t>
            </a:r>
            <a:endParaRPr lang="en-US" sz="4400" dirty="0" smtClean="0"/>
          </a:p>
          <a:p>
            <a:r>
              <a:rPr lang="en-US" sz="4400" dirty="0" smtClean="0"/>
              <a:t>dealing with nulls</a:t>
            </a:r>
          </a:p>
          <a:p>
            <a:r>
              <a:rPr lang="en-US" sz="4400" dirty="0" smtClean="0"/>
              <a:t>Feature engineering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F0"/>
                </a:solidFill>
              </a:rPr>
              <a:t>End-To-End Example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200" dirty="0" smtClean="0"/>
              <a:t>Data Analysis of iSchool Classes</a:t>
            </a:r>
          </a:p>
          <a:p>
            <a:r>
              <a:rPr lang="en-US" sz="3900" dirty="0" smtClean="0"/>
              <a:t>What percentage of the schedule are undergrad?</a:t>
            </a:r>
          </a:p>
          <a:p>
            <a:r>
              <a:rPr lang="en-US" sz="3900" dirty="0" smtClean="0"/>
              <a:t>How many undergrad classes on Friday? or 8AM?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https://</a:t>
            </a:r>
            <a:r>
              <a:rPr lang="en-US" sz="4000" dirty="0" smtClean="0">
                <a:hlinkClick r:id="rId3"/>
              </a:rPr>
              <a:t>ischool.syr.edu/classes</a:t>
            </a:r>
            <a:endParaRPr lang="en-US" sz="4000" dirty="0" smtClean="0"/>
          </a:p>
          <a:p>
            <a:r>
              <a:rPr lang="en-US" sz="4000" dirty="0" err="1" smtClean="0"/>
              <a:t>Read_html</a:t>
            </a:r>
            <a:r>
              <a:rPr lang="en-US" sz="4000" dirty="0" smtClean="0"/>
              <a:t>()</a:t>
            </a:r>
          </a:p>
          <a:p>
            <a:r>
              <a:rPr lang="en-US" sz="4000" dirty="0" smtClean="0"/>
              <a:t>append()</a:t>
            </a:r>
          </a:p>
          <a:p>
            <a:r>
              <a:rPr lang="en-US" sz="4000" dirty="0" smtClean="0"/>
              <a:t>Engineer Grad / Undergrad</a:t>
            </a:r>
          </a:p>
          <a:p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Exit Notes:</a:t>
            </a:r>
          </a:p>
          <a:p>
            <a:r>
              <a:rPr lang="en-US" sz="3600" dirty="0" smtClean="0"/>
              <a:t>Homework is only #3!</a:t>
            </a:r>
          </a:p>
          <a:p>
            <a:r>
              <a:rPr lang="en-US" sz="3600" dirty="0" smtClean="0"/>
              <a:t>Work on your projects!</a:t>
            </a:r>
          </a:p>
          <a:p>
            <a:r>
              <a:rPr lang="en-US" sz="3600" dirty="0" smtClean="0"/>
              <a:t>Next week is visualizations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1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Data Analysis?</a:t>
            </a:r>
          </a:p>
          <a:p>
            <a:r>
              <a:rPr lang="en-US" sz="3600" dirty="0" smtClean="0"/>
              <a:t>What is Pandas?</a:t>
            </a:r>
          </a:p>
          <a:p>
            <a:r>
              <a:rPr lang="en-US" sz="3600" dirty="0" smtClean="0"/>
              <a:t>How to perform data analysis with Pandas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smtClean="0"/>
              <a:t>Readings online.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Question</a:t>
            </a:r>
            <a:r>
              <a:rPr lang="en-US" sz="4800" dirty="0" smtClean="0"/>
              <a:t>: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The process of systematically applying techniques to evaluate data is known as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C000"/>
                </a:solidFill>
              </a:rPr>
              <a:t>Data Analysis: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it?</a:t>
            </a:r>
          </a:p>
          <a:p>
            <a:pPr lvl="1"/>
            <a:r>
              <a:rPr lang="en-US" sz="3600" dirty="0" smtClean="0"/>
              <a:t>Apply logical techniques to</a:t>
            </a:r>
          </a:p>
          <a:p>
            <a:pPr lvl="1"/>
            <a:r>
              <a:rPr lang="en-US" sz="3600" dirty="0" smtClean="0"/>
              <a:t>Describe, condense, recap and evaluate Data and </a:t>
            </a:r>
          </a:p>
          <a:p>
            <a:pPr lvl="1"/>
            <a:r>
              <a:rPr lang="en-US" sz="3600" dirty="0" smtClean="0"/>
              <a:t>Illustrate Information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 of Data Analysis: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Discover useful information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Provide insights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Suggest conclusions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Support Decision Making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55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50"/>
                </a:solidFill>
              </a:rPr>
              <a:t>What is pandas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FFFF00"/>
                </a:solidFill>
              </a:rPr>
              <a:t>P</a:t>
            </a:r>
            <a:r>
              <a:rPr lang="en-US" sz="3200" b="1" i="1" dirty="0" smtClean="0">
                <a:solidFill>
                  <a:srgbClr val="FFFF00"/>
                </a:solidFill>
              </a:rPr>
              <a:t>andas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/>
              <a:t>is </a:t>
            </a:r>
            <a:r>
              <a:rPr lang="en-US" sz="3200" dirty="0" smtClean="0"/>
              <a:t>Python package for </a:t>
            </a:r>
            <a:r>
              <a:rPr lang="en-US" sz="3200" b="1" dirty="0" smtClean="0">
                <a:solidFill>
                  <a:srgbClr val="FFFF00"/>
                </a:solidFill>
              </a:rPr>
              <a:t>data analysis</a:t>
            </a:r>
            <a:r>
              <a:rPr lang="en-US" sz="3200" dirty="0" smtClean="0"/>
              <a:t>. </a:t>
            </a:r>
            <a:endParaRPr lang="en-US" sz="3200" dirty="0"/>
          </a:p>
          <a:p>
            <a:r>
              <a:rPr lang="en-US" sz="3200" dirty="0" smtClean="0"/>
              <a:t>It Provides built-in data structures which simplify the manipulation and analysis of data sets. </a:t>
            </a:r>
          </a:p>
          <a:p>
            <a:r>
              <a:rPr lang="en-US" sz="3200" dirty="0" smtClean="0"/>
              <a:t>Pandas is easy to use and powerful, but “with great power comes great responsibility”</a:t>
            </a:r>
          </a:p>
          <a:p>
            <a:r>
              <a:rPr lang="en-US" sz="3200" dirty="0" smtClean="0"/>
              <a:t>We cannot teach you all things Pandas, we must focus on how it works, so you can figure out the rest on your own.</a:t>
            </a:r>
          </a:p>
          <a:p>
            <a:r>
              <a:rPr lang="en-US" sz="3200" dirty="0">
                <a:hlinkClick r:id="rId2"/>
              </a:rPr>
              <a:t>http://pandas.pydata.org/pandas-docs/stable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60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3"/>
            <a:ext cx="10515600" cy="44951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Series</a:t>
            </a:r>
            <a:r>
              <a:rPr lang="en-US" sz="3600" b="1" dirty="0" smtClean="0"/>
              <a:t> </a:t>
            </a:r>
            <a:r>
              <a:rPr lang="en-US" sz="3600" dirty="0" smtClean="0"/>
              <a:t>is a named Python list (</a:t>
            </a:r>
            <a:r>
              <a:rPr lang="en-US" sz="3600" dirty="0" err="1" smtClean="0"/>
              <a:t>dict</a:t>
            </a:r>
            <a:r>
              <a:rPr lang="en-US" sz="3600" dirty="0"/>
              <a:t> </a:t>
            </a:r>
            <a:r>
              <a:rPr lang="en-US" sz="3600" dirty="0" smtClean="0"/>
              <a:t>with list as value).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 ‘grades’ : [50,90,100,45] }</a:t>
            </a:r>
            <a:b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/>
              <a:t>A </a:t>
            </a:r>
            <a:r>
              <a:rPr lang="en-US" sz="3600" b="1" dirty="0" err="1" smtClean="0">
                <a:solidFill>
                  <a:srgbClr val="FFFF00"/>
                </a:solidFill>
              </a:rPr>
              <a:t>DataFrame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is a dictionary of Series (</a:t>
            </a:r>
            <a:r>
              <a:rPr lang="en-US" sz="3600" dirty="0" err="1" smtClean="0"/>
              <a:t>dict</a:t>
            </a:r>
            <a:r>
              <a:rPr lang="en-US" sz="3600" dirty="0" smtClean="0"/>
              <a:t> of series):</a:t>
            </a:r>
            <a:br>
              <a:rPr lang="en-US" sz="3600" dirty="0" smtClean="0"/>
            </a:br>
            <a:r>
              <a:rPr lang="en-US" sz="3200" dirty="0" smtClean="0">
                <a:solidFill>
                  <a:srgbClr val="00B050"/>
                </a:solidFill>
              </a:rPr>
              <a:t>{    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 ‘names’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[‘</a:t>
            </a:r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bob’,’ken’,’art’,’joe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’]}</a:t>
            </a:r>
            <a:endParaRPr lang="en-US" sz="3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{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‘grades’ : [50,90,100,45]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Pandas: Essential Concepts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29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</a:rPr>
              <a:t>Watch Me Code 1</a:t>
            </a:r>
            <a:endParaRPr lang="en-US" sz="60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Pandas Basics</a:t>
            </a:r>
            <a:endParaRPr lang="en-US" sz="3600" dirty="0"/>
          </a:p>
          <a:p>
            <a:r>
              <a:rPr lang="en-US" sz="3600" dirty="0"/>
              <a:t>Series</a:t>
            </a:r>
          </a:p>
          <a:p>
            <a:r>
              <a:rPr lang="en-US" sz="3600" dirty="0" err="1"/>
              <a:t>DataFrame</a:t>
            </a:r>
            <a:endParaRPr lang="en-US" sz="3600" dirty="0"/>
          </a:p>
          <a:p>
            <a:r>
              <a:rPr lang="en-US" sz="3600" dirty="0"/>
              <a:t>Creating a </a:t>
            </a:r>
            <a:r>
              <a:rPr lang="en-US" sz="3600" dirty="0" err="1"/>
              <a:t>DataFrame</a:t>
            </a:r>
            <a:r>
              <a:rPr lang="en-US" sz="3600" dirty="0"/>
              <a:t> from a </a:t>
            </a:r>
            <a:r>
              <a:rPr lang="en-US" sz="3600" dirty="0" err="1"/>
              <a:t>dict</a:t>
            </a:r>
            <a:endParaRPr lang="en-US" sz="3600" dirty="0"/>
          </a:p>
          <a:p>
            <a:r>
              <a:rPr lang="en-US" sz="3600" dirty="0" smtClean="0"/>
              <a:t>Select columns, Select rows with Boolean indexing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Yourself:</a:t>
            </a:r>
            <a:r>
              <a:rPr lang="en-US" sz="4800" dirty="0" smtClean="0"/>
              <a:t> Series or </a:t>
            </a:r>
            <a:r>
              <a:rPr lang="en-US" sz="4800" dirty="0" err="1" smtClean="0"/>
              <a:t>DataFrame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264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Match the code to the result. One result is a Series, the other a </a:t>
            </a:r>
            <a:r>
              <a:rPr lang="en-US" sz="3600" dirty="0" err="1" smtClean="0"/>
              <a:t>DataFrame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[‘Quarter’]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 [‘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Quarter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’] ]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3498" y="1955471"/>
            <a:ext cx="3560302" cy="43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Yourself:</a:t>
            </a:r>
            <a:r>
              <a:rPr lang="en-US" sz="4800" dirty="0" smtClean="0"/>
              <a:t> Boolean Index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93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Which rows are included in this Boolean index?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4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[‘Sold’] &lt; 110 </a:t>
            </a:r>
            <a: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endParaRPr lang="en-US" sz="4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3498" y="1955471"/>
            <a:ext cx="3560302" cy="43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336</Words>
  <Application>Microsoft Office PowerPoint</Application>
  <PresentationFormat>Widescreen</PresentationFormat>
  <Paragraphs>72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Lesson 12:  Data Analysis</vt:lpstr>
      <vt:lpstr>Agenda</vt:lpstr>
      <vt:lpstr>Connect Activity</vt:lpstr>
      <vt:lpstr>Data Analysis:</vt:lpstr>
      <vt:lpstr>What is pandas ?</vt:lpstr>
      <vt:lpstr>Pandas: Essential Concepts</vt:lpstr>
      <vt:lpstr>Watch Me Code 1</vt:lpstr>
      <vt:lpstr>Check Yourself: Series or DataFrame?</vt:lpstr>
      <vt:lpstr>Check Yourself: Boolean Index</vt:lpstr>
      <vt:lpstr>Watch Me Code 2</vt:lpstr>
      <vt:lpstr>End-To-End Example</vt:lpstr>
      <vt:lpstr>In Class Coding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76</cp:revision>
  <dcterms:created xsi:type="dcterms:W3CDTF">2016-08-29T17:53:43Z</dcterms:created>
  <dcterms:modified xsi:type="dcterms:W3CDTF">2017-04-17T20:56:49Z</dcterms:modified>
</cp:coreProperties>
</file>