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27" r:id="rId2"/>
    <p:sldId id="315" r:id="rId3"/>
    <p:sldId id="330" r:id="rId4"/>
    <p:sldId id="301" r:id="rId5"/>
    <p:sldId id="322" r:id="rId6"/>
    <p:sldId id="318" r:id="rId7"/>
    <p:sldId id="329" r:id="rId8"/>
    <p:sldId id="325" r:id="rId9"/>
    <p:sldId id="328" r:id="rId10"/>
    <p:sldId id="317" r:id="rId11"/>
    <p:sldId id="319" r:id="rId12"/>
    <p:sldId id="320" r:id="rId13"/>
    <p:sldId id="321" r:id="rId14"/>
    <p:sldId id="309" r:id="rId15"/>
    <p:sldId id="32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30" autoAdjust="0"/>
  </p:normalViewPr>
  <p:slideViewPr>
    <p:cSldViewPr snapToGrid="0">
      <p:cViewPr varScale="1">
        <p:scale>
          <a:sx n="48" d="100"/>
          <a:sy n="48" d="100"/>
        </p:scale>
        <p:origin x="53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Last</a:t>
            </a:r>
            <a:r>
              <a:rPr lang="en-US" baseline="0" dirty="0"/>
              <a:t> Period Returns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  <c:pt idx="3">
                  <c:v>December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E2-4E47-A2DA-14A23E00C6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Returns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  <c:pt idx="3">
                  <c:v>December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2.7</c:v>
                </c:pt>
                <c:pt idx="2">
                  <c:v>1.8</c:v>
                </c:pt>
                <c:pt idx="3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E2-4E47-A2DA-14A23E00C67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66285056"/>
        <c:axId val="566278784"/>
      </c:lineChart>
      <c:catAx>
        <c:axId val="56628505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278784"/>
        <c:crosses val="autoZero"/>
        <c:auto val="1"/>
        <c:lblAlgn val="ctr"/>
        <c:lblOffset val="100"/>
        <c:noMultiLvlLbl val="0"/>
      </c:catAx>
      <c:valAx>
        <c:axId val="56627878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285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Last</a:t>
            </a:r>
            <a:r>
              <a:rPr lang="en-US" baseline="0" dirty="0"/>
              <a:t> Period Returns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  <c:pt idx="3">
                  <c:v>December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E8-451A-A195-1BE454F5CD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Returns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  <c:pt idx="3">
                  <c:v>December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2.7</c:v>
                </c:pt>
                <c:pt idx="2">
                  <c:v>1.8</c:v>
                </c:pt>
                <c:pt idx="3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E8-451A-A195-1BE454F5CD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66281920"/>
        <c:axId val="566288192"/>
      </c:lineChart>
      <c:catAx>
        <c:axId val="56628192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288192"/>
        <c:crosses val="autoZero"/>
        <c:auto val="1"/>
        <c:lblAlgn val="ctr"/>
        <c:lblOffset val="100"/>
        <c:noMultiLvlLbl val="0"/>
      </c:catAx>
      <c:valAx>
        <c:axId val="56628819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281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Last</a:t>
            </a:r>
            <a:r>
              <a:rPr lang="en-US" baseline="0" dirty="0"/>
              <a:t> Period Returns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  <c:pt idx="3">
                  <c:v>December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2B-4471-BF18-2CEC54E3BD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Returns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  <c:pt idx="3">
                  <c:v>December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2.7</c:v>
                </c:pt>
                <c:pt idx="2">
                  <c:v>1.8</c:v>
                </c:pt>
                <c:pt idx="3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2B-4471-BF18-2CEC54E3BD8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66285840"/>
        <c:axId val="566280744"/>
      </c:lineChart>
      <c:catAx>
        <c:axId val="56628584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280744"/>
        <c:crosses val="autoZero"/>
        <c:auto val="1"/>
        <c:lblAlgn val="ctr"/>
        <c:lblOffset val="100"/>
        <c:noMultiLvlLbl val="0"/>
      </c:catAx>
      <c:valAx>
        <c:axId val="56628074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285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Last</a:t>
            </a:r>
            <a:r>
              <a:rPr lang="en-US" baseline="0" dirty="0"/>
              <a:t> Period Returns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  <c:pt idx="3">
                  <c:v>December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E7-4896-B93D-850A1EE9E37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Returns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  <c:pt idx="3">
                  <c:v>December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2.7</c:v>
                </c:pt>
                <c:pt idx="2">
                  <c:v>1.8</c:v>
                </c:pt>
                <c:pt idx="3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E7-4896-B93D-850A1EE9E37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56205288"/>
        <c:axId val="556208816"/>
      </c:lineChart>
      <c:catAx>
        <c:axId val="55620528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208816"/>
        <c:crosses val="autoZero"/>
        <c:auto val="1"/>
        <c:lblAlgn val="ctr"/>
        <c:lblOffset val="100"/>
        <c:noMultiLvlLbl val="0"/>
      </c:catAx>
      <c:valAx>
        <c:axId val="55620881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205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 and sweet</a:t>
            </a:r>
            <a:r>
              <a:rPr lang="en-US" baseline="0" dirty="0"/>
              <a:t> demo: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91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 and sweet</a:t>
            </a:r>
            <a:r>
              <a:rPr lang="en-US" baseline="0" dirty="0"/>
              <a:t> demo:</a:t>
            </a:r>
          </a:p>
          <a:p>
            <a:endParaRPr lang="en-US" baseline="0" dirty="0"/>
          </a:p>
          <a:p>
            <a:r>
              <a:rPr lang="en-US" baseline="0" dirty="0"/>
              <a:t>Import pandas as </a:t>
            </a:r>
            <a:r>
              <a:rPr lang="en-US" baseline="0" dirty="0" err="1"/>
              <a:t>pd</a:t>
            </a:r>
            <a:endParaRPr lang="en-US" baseline="0" dirty="0"/>
          </a:p>
          <a:p>
            <a:r>
              <a:rPr lang="en-US" dirty="0"/>
              <a:t>Quarters = Series( [ "Q1","Q2","Q3","Q4" ])</a:t>
            </a:r>
          </a:p>
          <a:p>
            <a:r>
              <a:rPr lang="en-US" dirty="0"/>
              <a:t>Sales = Series( [100, 120, 90, 150] )</a:t>
            </a:r>
          </a:p>
          <a:p>
            <a:r>
              <a:rPr lang="en-US" dirty="0" err="1"/>
              <a:t>Sales_df</a:t>
            </a:r>
            <a:r>
              <a:rPr lang="en-US" dirty="0"/>
              <a:t> = </a:t>
            </a:r>
            <a:r>
              <a:rPr lang="en-US" dirty="0" err="1"/>
              <a:t>DataFrame</a:t>
            </a:r>
            <a:r>
              <a:rPr lang="en-US" dirty="0"/>
              <a:t> ( { "Quarter" : Quarters, "Sold"</a:t>
            </a:r>
            <a:r>
              <a:rPr lang="en-US" baseline="0" dirty="0"/>
              <a:t> </a:t>
            </a:r>
            <a:r>
              <a:rPr lang="en-US" dirty="0"/>
              <a:t>: Sales } )</a:t>
            </a:r>
          </a:p>
          <a:p>
            <a:endParaRPr lang="en-US" dirty="0"/>
          </a:p>
          <a:p>
            <a:r>
              <a:rPr lang="en-US" dirty="0"/>
              <a:t>students= [ {'</a:t>
            </a:r>
            <a:r>
              <a:rPr lang="en-US" dirty="0" err="1"/>
              <a:t>Name':'Tom</a:t>
            </a:r>
            <a:r>
              <a:rPr lang="en-US" dirty="0"/>
              <a:t>', 'GPA':3.4 }, {'</a:t>
            </a:r>
            <a:r>
              <a:rPr lang="en-US" dirty="0" err="1"/>
              <a:t>Name':'Dick</a:t>
            </a:r>
            <a:r>
              <a:rPr lang="en-US" dirty="0"/>
              <a:t>', 'GPA':3.0 }, {'</a:t>
            </a:r>
            <a:r>
              <a:rPr lang="en-US" dirty="0" err="1"/>
              <a:t>Name':'Harry</a:t>
            </a:r>
            <a:r>
              <a:rPr lang="en-US" dirty="0"/>
              <a:t>', 'GPA':4.0 }]</a:t>
            </a:r>
          </a:p>
          <a:p>
            <a:endParaRPr lang="en-US" dirty="0"/>
          </a:p>
          <a:p>
            <a:r>
              <a:rPr lang="en-US" dirty="0" err="1"/>
              <a:t>Students_df</a:t>
            </a:r>
            <a:r>
              <a:rPr lang="en-US" dirty="0"/>
              <a:t> = </a:t>
            </a:r>
            <a:r>
              <a:rPr lang="en-US" dirty="0" err="1"/>
              <a:t>DataFrame</a:t>
            </a:r>
            <a:r>
              <a:rPr lang="en-US" dirty="0"/>
              <a:t>(students)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52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 and sweet</a:t>
            </a:r>
            <a:r>
              <a:rPr lang="en-US" baseline="0" dirty="0"/>
              <a:t> demo:</a:t>
            </a:r>
          </a:p>
          <a:p>
            <a:endParaRPr lang="en-US" baseline="0" dirty="0"/>
          </a:p>
          <a:p>
            <a:r>
              <a:rPr lang="en-US" baseline="0" dirty="0"/>
              <a:t>Import pandas as </a:t>
            </a:r>
            <a:r>
              <a:rPr lang="en-US" baseline="0" dirty="0" err="1"/>
              <a:t>pd</a:t>
            </a:r>
            <a:endParaRPr lang="en-US" baseline="0" dirty="0"/>
          </a:p>
          <a:p>
            <a:r>
              <a:rPr lang="en-US" dirty="0"/>
              <a:t>Quarters = Series( [ "Q1","Q2","Q3","Q4" ])</a:t>
            </a:r>
          </a:p>
          <a:p>
            <a:r>
              <a:rPr lang="en-US" dirty="0"/>
              <a:t>Sales = Series( [100, 120, 90, 150] )</a:t>
            </a:r>
          </a:p>
          <a:p>
            <a:r>
              <a:rPr lang="en-US" dirty="0" err="1"/>
              <a:t>Sales_df</a:t>
            </a:r>
            <a:r>
              <a:rPr lang="en-US" dirty="0"/>
              <a:t> = </a:t>
            </a:r>
            <a:r>
              <a:rPr lang="en-US" dirty="0" err="1"/>
              <a:t>DataFrame</a:t>
            </a:r>
            <a:r>
              <a:rPr lang="en-US" dirty="0"/>
              <a:t> ( { "Quarter" : Quarters, "Sold"</a:t>
            </a:r>
            <a:r>
              <a:rPr lang="en-US" baseline="0" dirty="0"/>
              <a:t> </a:t>
            </a:r>
            <a:r>
              <a:rPr lang="en-US" dirty="0"/>
              <a:t>: Sales } )</a:t>
            </a:r>
          </a:p>
          <a:p>
            <a:endParaRPr lang="en-US" dirty="0"/>
          </a:p>
          <a:p>
            <a:r>
              <a:rPr lang="en-US" dirty="0"/>
              <a:t>students= [ {'</a:t>
            </a:r>
            <a:r>
              <a:rPr lang="en-US" dirty="0" err="1"/>
              <a:t>Name':'Tom</a:t>
            </a:r>
            <a:r>
              <a:rPr lang="en-US" dirty="0"/>
              <a:t>', 'GPA':3.4 }, {'</a:t>
            </a:r>
            <a:r>
              <a:rPr lang="en-US" dirty="0" err="1"/>
              <a:t>Name':'Dick</a:t>
            </a:r>
            <a:r>
              <a:rPr lang="en-US" dirty="0"/>
              <a:t>', 'GPA':3.0 }, {'</a:t>
            </a:r>
            <a:r>
              <a:rPr lang="en-US" dirty="0" err="1"/>
              <a:t>Name':'Harry</a:t>
            </a:r>
            <a:r>
              <a:rPr lang="en-US" dirty="0"/>
              <a:t>', 'GPA':4.0 }]</a:t>
            </a:r>
          </a:p>
          <a:p>
            <a:endParaRPr lang="en-US" dirty="0"/>
          </a:p>
          <a:p>
            <a:r>
              <a:rPr lang="en-US" dirty="0" err="1"/>
              <a:t>Students_df</a:t>
            </a:r>
            <a:r>
              <a:rPr lang="en-US" dirty="0"/>
              <a:t> = </a:t>
            </a:r>
            <a:r>
              <a:rPr lang="en-US" dirty="0" err="1"/>
              <a:t>DataFrame</a:t>
            </a:r>
            <a:r>
              <a:rPr lang="en-US" dirty="0"/>
              <a:t>(students)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5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ipython-notebooks/" TargetMode="External"/><Relationship Id="rId2" Type="http://schemas.openxmlformats.org/officeDocument/2006/relationships/hyperlink" Target="http://matplotlib.org/content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ython-visualization.github.io/folium/" TargetMode="External"/><Relationship Id="rId4" Type="http://schemas.openxmlformats.org/officeDocument/2006/relationships/hyperlink" Target="https://plot.ly/panda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ityofsyracuse.github.io/RoadsChalleng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546" y="365125"/>
            <a:ext cx="9014254" cy="1817902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13: </a:t>
            </a:r>
            <a:br>
              <a:rPr lang="en-US" sz="6000" dirty="0">
                <a:latin typeface="+mn-lt"/>
              </a:rPr>
            </a:br>
            <a:r>
              <a:rPr lang="en-US" sz="6000" dirty="0">
                <a:solidFill>
                  <a:schemeClr val="accent4"/>
                </a:solidFill>
                <a:latin typeface="+mn-lt"/>
              </a:rPr>
              <a:t>Visualizations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21276" y="2409642"/>
            <a:ext cx="11032524" cy="399939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Attendance: 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Link: Gitter.im | Code: ????</a:t>
            </a:r>
          </a:p>
          <a:p>
            <a:r>
              <a:rPr lang="en-US" sz="4800" b="1" dirty="0">
                <a:solidFill>
                  <a:srgbClr val="FFFF00"/>
                </a:solidFill>
              </a:rPr>
              <a:t>Class Chat: 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https://gitter.im/IST256/Fudge </a:t>
            </a:r>
          </a:p>
          <a:p>
            <a:r>
              <a:rPr lang="en-US" sz="4400" b="1" dirty="0">
                <a:solidFill>
                  <a:srgbClr val="FFFF00"/>
                </a:solidFill>
              </a:rPr>
              <a:t>Participation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http://ist256.participoll.com/</a:t>
            </a:r>
          </a:p>
          <a:p>
            <a:pPr lvl="1"/>
            <a:endParaRPr lang="en-US" sz="3600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1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5010912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FF00"/>
                </a:solidFill>
              </a:rPr>
              <a:t>Matplotlib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/>
              <a:t>– Python’s Visualization Library, </a:t>
            </a:r>
            <a:br>
              <a:rPr lang="en-US" sz="3600" dirty="0"/>
            </a:br>
            <a:r>
              <a:rPr lang="en-US" sz="3600" dirty="0"/>
              <a:t>based on MATLAB</a:t>
            </a:r>
          </a:p>
          <a:p>
            <a:pPr lvl="1"/>
            <a:r>
              <a:rPr lang="en-US" sz="3200" dirty="0"/>
              <a:t>Docs: </a:t>
            </a:r>
            <a:r>
              <a:rPr lang="en-US" sz="3200" dirty="0">
                <a:hlinkClick r:id="rId2"/>
              </a:rPr>
              <a:t>http://matplotlib.org/contents.html</a:t>
            </a:r>
            <a:r>
              <a:rPr lang="en-US" sz="3200" dirty="0"/>
              <a:t> </a:t>
            </a:r>
          </a:p>
          <a:p>
            <a:r>
              <a:rPr lang="en-US" sz="3600" dirty="0">
                <a:solidFill>
                  <a:srgbClr val="FFFF00"/>
                </a:solidFill>
              </a:rPr>
              <a:t>Plot.ly </a:t>
            </a:r>
            <a:r>
              <a:rPr lang="en-US" sz="3600" dirty="0"/>
              <a:t>– Cloud Plotting Service uses D3.js </a:t>
            </a:r>
          </a:p>
          <a:p>
            <a:pPr lvl="1"/>
            <a:r>
              <a:rPr lang="en-US" sz="3200" dirty="0" err="1"/>
              <a:t>Jupyter</a:t>
            </a:r>
            <a:r>
              <a:rPr lang="en-US" sz="3200" dirty="0"/>
              <a:t>:  </a:t>
            </a:r>
            <a:r>
              <a:rPr lang="en-US" sz="3200" dirty="0">
                <a:hlinkClick r:id="rId3"/>
              </a:rPr>
              <a:t>https://plot.ly/ipython-notebooks/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Pandas / Cufflinks: </a:t>
            </a:r>
            <a:r>
              <a:rPr lang="en-US" sz="3200" dirty="0">
                <a:hlinkClick r:id="rId4"/>
              </a:rPr>
              <a:t>https://plot.ly/pandas</a:t>
            </a:r>
            <a:r>
              <a:rPr lang="en-US" sz="3200" dirty="0"/>
              <a:t> </a:t>
            </a:r>
          </a:p>
          <a:p>
            <a:r>
              <a:rPr lang="en-US" sz="3600" dirty="0">
                <a:solidFill>
                  <a:srgbClr val="FFFF00"/>
                </a:solidFill>
              </a:rPr>
              <a:t>Folium </a:t>
            </a:r>
            <a:r>
              <a:rPr lang="en-US" sz="3600" dirty="0"/>
              <a:t>– Python Wrapper for </a:t>
            </a:r>
            <a:r>
              <a:rPr lang="en-US" sz="3600" dirty="0" err="1"/>
              <a:t>OpenStreetMap</a:t>
            </a:r>
            <a:r>
              <a:rPr lang="en-US" sz="3600" dirty="0"/>
              <a:t> / Leaflet.js Overlays and Choropleths</a:t>
            </a:r>
          </a:p>
          <a:p>
            <a:pPr lvl="1"/>
            <a:r>
              <a:rPr lang="en-US" sz="3200" dirty="0"/>
              <a:t>Docs: </a:t>
            </a:r>
            <a:r>
              <a:rPr lang="en-US" sz="3200" dirty="0">
                <a:hlinkClick r:id="rId5"/>
              </a:rPr>
              <a:t>http://python-visualization.github.io/folium/</a:t>
            </a:r>
            <a:r>
              <a:rPr lang="en-US" sz="320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accent1"/>
                </a:solidFill>
              </a:rPr>
              <a:t>3 Python Packages for Visualization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93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7030A0"/>
                </a:solidFill>
              </a:rPr>
              <a:t>Watch Me Code 1!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err="1">
                <a:solidFill>
                  <a:srgbClr val="FFFF00"/>
                </a:solidFill>
              </a:rPr>
              <a:t>Matplotlib</a:t>
            </a:r>
            <a:r>
              <a:rPr lang="en-US" sz="6000" dirty="0">
                <a:solidFill>
                  <a:srgbClr val="FFFF00"/>
                </a:solidFill>
              </a:rPr>
              <a:t> basics</a:t>
            </a:r>
          </a:p>
          <a:p>
            <a:r>
              <a:rPr lang="en-US" sz="4400" dirty="0"/>
              <a:t>Standalone</a:t>
            </a:r>
          </a:p>
          <a:p>
            <a:r>
              <a:rPr lang="en-US" sz="4400" dirty="0"/>
              <a:t>With Pandas</a:t>
            </a:r>
          </a:p>
          <a:p>
            <a:endParaRPr lang="en-US" sz="3600" dirty="0">
              <a:latin typeface="Consolas" panose="020B0609020204030204" pitchFamily="49" charset="0"/>
            </a:endParaRPr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2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7030A0"/>
                </a:solidFill>
              </a:rPr>
              <a:t>Watch Me Code 2!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rgbClr val="FFFF00"/>
                </a:solidFill>
              </a:rPr>
              <a:t>Plot.ly basics</a:t>
            </a:r>
          </a:p>
          <a:p>
            <a:r>
              <a:rPr lang="en-US" sz="3600" dirty="0"/>
              <a:t>Sign-Up</a:t>
            </a:r>
          </a:p>
          <a:p>
            <a:r>
              <a:rPr lang="en-US" sz="3600" dirty="0"/>
              <a:t>Normal Plotting</a:t>
            </a:r>
          </a:p>
          <a:p>
            <a:r>
              <a:rPr lang="en-US" sz="3600" dirty="0"/>
              <a:t>With Cufflinks (Pandas-like)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9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7030A0"/>
                </a:solidFill>
              </a:rPr>
              <a:t>Watch Me Code 3!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rgbClr val="FFFF00"/>
                </a:solidFill>
              </a:rPr>
              <a:t>Folium basics</a:t>
            </a:r>
          </a:p>
          <a:p>
            <a:r>
              <a:rPr lang="en-US" sz="3600" dirty="0"/>
              <a:t>Maps, Map </a:t>
            </a:r>
          </a:p>
          <a:p>
            <a:r>
              <a:rPr lang="en-US" sz="3600" dirty="0"/>
              <a:t>Pin Markers </a:t>
            </a:r>
          </a:p>
          <a:p>
            <a:r>
              <a:rPr lang="en-US" sz="3600" dirty="0"/>
              <a:t>Circle Markers</a:t>
            </a:r>
          </a:p>
          <a:p>
            <a:r>
              <a:rPr lang="en-US" sz="3600" dirty="0"/>
              <a:t>Choropleths</a:t>
            </a:r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0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B0F0"/>
                </a:solidFill>
              </a:rPr>
              <a:t>End-To-End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Mapping Potholes</a:t>
            </a:r>
          </a:p>
          <a:p>
            <a:r>
              <a:rPr lang="en-US" sz="3600" dirty="0"/>
              <a:t>This example uses Folium and the data from the civic hackathon</a:t>
            </a:r>
          </a:p>
          <a:p>
            <a:pPr marL="0" indent="0">
              <a:buNone/>
            </a:pPr>
            <a:r>
              <a:rPr lang="en-US" sz="3600" u="sng" dirty="0">
                <a:hlinkClick r:id="rId2"/>
              </a:rPr>
              <a:t>https://cityofsyracuse.github.io/RoadsChallenge/</a:t>
            </a:r>
            <a:r>
              <a:rPr lang="en-US" sz="3600" dirty="0"/>
              <a:t> </a:t>
            </a:r>
          </a:p>
          <a:p>
            <a:pPr marL="0" indent="0">
              <a:buNone/>
            </a:pPr>
            <a:r>
              <a:rPr lang="en-US" sz="3600" dirty="0"/>
              <a:t>to plot potholes on a map!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74" y="98196"/>
            <a:ext cx="1507651" cy="15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74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Conclusion Activity 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chemeClr val="accent2"/>
                </a:solidFill>
              </a:rPr>
              <a:t>"1 Important thing"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6000" dirty="0"/>
              <a:t>Explain one important thing you learned today!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FFFF00"/>
                </a:solidFill>
                <a:latin typeface="Consolas" panose="020B0609020204030204" pitchFamily="49" charset="0"/>
              </a:rPr>
              <a:t>	</a:t>
            </a:r>
            <a:endParaRPr lang="en-US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912" y="172770"/>
            <a:ext cx="1708087" cy="170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2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4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88985" cy="4351338"/>
          </a:xfrm>
        </p:spPr>
        <p:txBody>
          <a:bodyPr>
            <a:normAutofit/>
          </a:bodyPr>
          <a:lstStyle/>
          <a:p>
            <a:r>
              <a:rPr lang="en-US" sz="3600" dirty="0"/>
              <a:t>Introduction to Data Visualization</a:t>
            </a:r>
          </a:p>
          <a:p>
            <a:r>
              <a:rPr lang="en-US" sz="3600" dirty="0" err="1"/>
              <a:t>Matplotlib</a:t>
            </a:r>
            <a:r>
              <a:rPr lang="en-US" sz="3600" dirty="0"/>
              <a:t> Basics</a:t>
            </a:r>
          </a:p>
          <a:p>
            <a:r>
              <a:rPr lang="en-US" sz="3600" dirty="0"/>
              <a:t>Plot.ly Basics</a:t>
            </a:r>
          </a:p>
          <a:p>
            <a:r>
              <a:rPr lang="en-US" sz="3600" dirty="0"/>
              <a:t>Folium Basics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548664" y="1825625"/>
            <a:ext cx="3805135" cy="4351338"/>
          </a:xfrm>
        </p:spPr>
        <p:txBody>
          <a:bodyPr>
            <a:normAutofit/>
          </a:bodyPr>
          <a:lstStyle/>
          <a:p>
            <a:r>
              <a:rPr lang="en-US" sz="3000" dirty="0"/>
              <a:t>You’ve Read:</a:t>
            </a:r>
          </a:p>
          <a:p>
            <a:pPr lvl="1"/>
            <a:r>
              <a:rPr lang="en-US" sz="2600" dirty="0" err="1"/>
              <a:t>Zybook</a:t>
            </a:r>
            <a:r>
              <a:rPr lang="en-US" sz="2600" dirty="0"/>
              <a:t> Ch11</a:t>
            </a:r>
          </a:p>
          <a:p>
            <a:pPr lvl="1"/>
            <a:r>
              <a:rPr lang="en-US" sz="2600" dirty="0"/>
              <a:t>Online Readings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548665" y="3962367"/>
            <a:ext cx="4388796" cy="2214596"/>
            <a:chOff x="6965005" y="1825625"/>
            <a:chExt cx="4388796" cy="2214596"/>
          </a:xfrm>
        </p:grpSpPr>
        <p:sp>
          <p:nvSpPr>
            <p:cNvPr id="7" name="Rounded Rectangle 6"/>
            <p:cNvSpPr/>
            <p:nvPr/>
          </p:nvSpPr>
          <p:spPr>
            <a:xfrm>
              <a:off x="6965005" y="1825625"/>
              <a:ext cx="4388796" cy="2214596"/>
            </a:xfrm>
            <a:prstGeom prst="roundRect">
              <a:avLst/>
            </a:prstGeom>
            <a:solidFill>
              <a:srgbClr val="753A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153070" y="3317413"/>
              <a:ext cx="4014281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/>
                <a:t>https://gitter.im/IST256/Fudge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88495" y="2377046"/>
              <a:ext cx="2743433" cy="9144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81736" y="1988194"/>
              <a:ext cx="4066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Questions? Ask in Our Course Chat!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903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6"/>
                </a:solidFill>
              </a:rPr>
              <a:t>Connect Activity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11249" cy="44104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FFFF00"/>
                </a:solidFill>
              </a:rPr>
              <a:t>Question</a:t>
            </a:r>
            <a:r>
              <a:rPr lang="en-US" sz="4800" dirty="0"/>
              <a:t>: </a:t>
            </a:r>
          </a:p>
          <a:p>
            <a:pPr marL="0" indent="0">
              <a:buNone/>
            </a:pPr>
            <a:r>
              <a:rPr lang="en-US" sz="4800" dirty="0"/>
              <a:t>What is the purpose of a data visualization?</a:t>
            </a:r>
          </a:p>
          <a:p>
            <a:pPr marL="514350" indent="-514350">
              <a:buAutoNum type="alphaUcPeriod"/>
            </a:pPr>
            <a:r>
              <a:rPr lang="en-US" sz="3200" dirty="0"/>
              <a:t>Find relationships in data</a:t>
            </a:r>
          </a:p>
          <a:p>
            <a:pPr marL="514350" indent="-514350">
              <a:buAutoNum type="alphaUcPeriod"/>
            </a:pPr>
            <a:r>
              <a:rPr lang="en-US" sz="3200" dirty="0"/>
              <a:t>Find patterns in data</a:t>
            </a:r>
          </a:p>
          <a:p>
            <a:pPr marL="514350" indent="-514350">
              <a:buAutoNum type="alphaUcPeriod"/>
            </a:pPr>
            <a:r>
              <a:rPr lang="en-US" sz="3200" dirty="0"/>
              <a:t>Discover meaning in data</a:t>
            </a:r>
          </a:p>
          <a:p>
            <a:pPr marL="514350" indent="-514350">
              <a:buAutoNum type="alphaUcPeriod"/>
            </a:pPr>
            <a:r>
              <a:rPr lang="en-US" sz="3200" dirty="0"/>
              <a:t>All of the above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35" y="-76328"/>
            <a:ext cx="1767016" cy="17670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170" y="3468129"/>
            <a:ext cx="5775937" cy="2182898"/>
          </a:xfrm>
          <a:prstGeom prst="rect">
            <a:avLst/>
          </a:prstGeom>
        </p:spPr>
      </p:pic>
      <p:sp>
        <p:nvSpPr>
          <p:cNvPr id="6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</a:p>
        </p:txBody>
      </p:sp>
      <p:sp>
        <p:nvSpPr>
          <p:cNvPr id="7" name="participoll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8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answerA"/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11" name="answerB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  <p:sp>
        <p:nvSpPr>
          <p:cNvPr id="13" name="answerC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</a:p>
        </p:txBody>
      </p:sp>
      <p:sp>
        <p:nvSpPr>
          <p:cNvPr id="15" name="answerD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805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5010912"/>
          </a:xfrm>
        </p:spPr>
        <p:txBody>
          <a:bodyPr>
            <a:normAutofit/>
          </a:bodyPr>
          <a:lstStyle/>
          <a:p>
            <a:r>
              <a:rPr lang="en-US" sz="4800" dirty="0"/>
              <a:t>The study of visual representations of data to reinforce human cognition.</a:t>
            </a:r>
            <a:br>
              <a:rPr lang="en-US" sz="4800" dirty="0"/>
            </a:br>
            <a:r>
              <a:rPr lang="en-US" sz="4800" dirty="0"/>
              <a:t>“Help people understand the, structure, relationships  meaning in data.”</a:t>
            </a:r>
          </a:p>
          <a:p>
            <a:r>
              <a:rPr lang="en-US" sz="4800" dirty="0"/>
              <a:t>Techniques: Charts, Graphs, Maps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accent1"/>
                </a:solidFill>
              </a:rPr>
              <a:t>Information Visualization?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63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92D050"/>
                </a:solidFill>
              </a:rPr>
              <a:t>Anatomy of A Visualization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89899092"/>
              </p:ext>
            </p:extLst>
          </p:nvPr>
        </p:nvGraphicFramePr>
        <p:xfrm>
          <a:off x="221381" y="1825625"/>
          <a:ext cx="8162223" cy="4777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8643485" y="1825625"/>
            <a:ext cx="3022333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Title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X-Axis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Y-Axis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Series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Data Points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2708" y="1896177"/>
            <a:ext cx="30168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15279" y="6331637"/>
            <a:ext cx="30168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74" y="3870596"/>
            <a:ext cx="30168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13939" y="2265509"/>
            <a:ext cx="30168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4760" y="4362213"/>
            <a:ext cx="30168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9914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328" y="0"/>
            <a:ext cx="9476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6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125"/>
            <a:ext cx="10988040" cy="1325563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Check Yourself:</a:t>
            </a:r>
            <a:r>
              <a:rPr lang="en-US" sz="4800" dirty="0">
                <a:solidFill>
                  <a:srgbClr val="92D050"/>
                </a:solidFill>
              </a:rPr>
              <a:t> </a:t>
            </a:r>
            <a:r>
              <a:rPr lang="en-US" sz="4800" dirty="0"/>
              <a:t>Anatomy of A Visualization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221381" y="1825625"/>
          <a:ext cx="8162223" cy="4777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8643485" y="1825625"/>
            <a:ext cx="3022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Which letter corresponds to the X-Axis 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2708" y="1896177"/>
            <a:ext cx="31771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41138" y="6176963"/>
            <a:ext cx="32733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6495" y="4001294"/>
            <a:ext cx="30809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13939" y="2265509"/>
            <a:ext cx="3097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06479" y="3519352"/>
            <a:ext cx="29687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</a:p>
        </p:txBody>
      </p:sp>
      <p:sp>
        <p:nvSpPr>
          <p:cNvPr id="4" name="participoll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5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answerA"/>
          <p:cNvSpPr txBox="1"/>
          <p:nvPr/>
        </p:nvSpPr>
        <p:spPr>
          <a:xfrm>
            <a:off x="8826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letterA"/>
          <p:cNvSpPr txBox="1"/>
          <p:nvPr/>
        </p:nvSpPr>
        <p:spPr>
          <a:xfrm>
            <a:off x="8826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15" name="answerB"/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letterB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  <p:sp>
        <p:nvSpPr>
          <p:cNvPr id="17" name="answerC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8" name="letterC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</a:p>
        </p:txBody>
      </p:sp>
      <p:sp>
        <p:nvSpPr>
          <p:cNvPr id="19" name="answerD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0" name="letterD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</a:p>
        </p:txBody>
      </p:sp>
      <p:sp>
        <p:nvSpPr>
          <p:cNvPr id="21" name="answerE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E86EB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2" name="letterE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E86EB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5189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125"/>
            <a:ext cx="10988040" cy="1325563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Check Yourself:</a:t>
            </a:r>
            <a:r>
              <a:rPr lang="en-US" sz="4800" dirty="0">
                <a:solidFill>
                  <a:srgbClr val="92D050"/>
                </a:solidFill>
              </a:rPr>
              <a:t> </a:t>
            </a:r>
            <a:r>
              <a:rPr lang="en-US" sz="4800" dirty="0"/>
              <a:t>Anatomy of A Visualization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221381" y="1825625"/>
          <a:ext cx="8162223" cy="4777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8643485" y="1825625"/>
            <a:ext cx="3022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Which letter corresponds to a data point?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2708" y="1896177"/>
            <a:ext cx="31771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41138" y="6176963"/>
            <a:ext cx="32733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6495" y="4001294"/>
            <a:ext cx="30809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13939" y="2265509"/>
            <a:ext cx="3097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06479" y="3519352"/>
            <a:ext cx="29687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</a:p>
        </p:txBody>
      </p:sp>
      <p:sp>
        <p:nvSpPr>
          <p:cNvPr id="4" name="participoll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5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answerA"/>
          <p:cNvSpPr txBox="1"/>
          <p:nvPr/>
        </p:nvSpPr>
        <p:spPr>
          <a:xfrm>
            <a:off x="8826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letterA"/>
          <p:cNvSpPr txBox="1"/>
          <p:nvPr/>
        </p:nvSpPr>
        <p:spPr>
          <a:xfrm>
            <a:off x="8826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15" name="answerB"/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letterB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  <p:sp>
        <p:nvSpPr>
          <p:cNvPr id="17" name="answerC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8" name="letterC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</a:p>
        </p:txBody>
      </p:sp>
      <p:sp>
        <p:nvSpPr>
          <p:cNvPr id="19" name="answerD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0" name="letterD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</a:p>
        </p:txBody>
      </p:sp>
      <p:sp>
        <p:nvSpPr>
          <p:cNvPr id="21" name="answerE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E86EB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2" name="letterE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E86EB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6257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125"/>
            <a:ext cx="10988040" cy="1325563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Check Yourself:</a:t>
            </a:r>
            <a:r>
              <a:rPr lang="en-US" sz="4800" dirty="0">
                <a:solidFill>
                  <a:srgbClr val="92D050"/>
                </a:solidFill>
              </a:rPr>
              <a:t> </a:t>
            </a:r>
            <a:r>
              <a:rPr lang="en-US" sz="4800" dirty="0"/>
              <a:t>Anatomy of A Visualization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221381" y="1825625"/>
          <a:ext cx="8162223" cy="4777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8643485" y="1825625"/>
            <a:ext cx="3022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Which letter corresponds to a data series?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2708" y="1896177"/>
            <a:ext cx="31771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41138" y="6176963"/>
            <a:ext cx="32733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6495" y="4001294"/>
            <a:ext cx="30809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13939" y="2265509"/>
            <a:ext cx="3097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06479" y="3519352"/>
            <a:ext cx="29687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</a:p>
        </p:txBody>
      </p:sp>
      <p:sp>
        <p:nvSpPr>
          <p:cNvPr id="4" name="participoll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5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answerA"/>
          <p:cNvSpPr txBox="1"/>
          <p:nvPr/>
        </p:nvSpPr>
        <p:spPr>
          <a:xfrm>
            <a:off x="8826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letterA"/>
          <p:cNvSpPr txBox="1"/>
          <p:nvPr/>
        </p:nvSpPr>
        <p:spPr>
          <a:xfrm>
            <a:off x="8826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15" name="answerB"/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letterB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  <p:sp>
        <p:nvSpPr>
          <p:cNvPr id="17" name="answerC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8" name="letterC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</a:p>
        </p:txBody>
      </p:sp>
      <p:sp>
        <p:nvSpPr>
          <p:cNvPr id="19" name="answerD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0" name="letterD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</a:p>
        </p:txBody>
      </p:sp>
      <p:sp>
        <p:nvSpPr>
          <p:cNvPr id="21" name="answerE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E86EB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2" name="letterE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E86EB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04935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1858</TotalTime>
  <Words>519</Words>
  <Application>Microsoft Office PowerPoint</Application>
  <PresentationFormat>Widescreen</PresentationFormat>
  <Paragraphs>144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Segoe UI</vt:lpstr>
      <vt:lpstr>Office Theme</vt:lpstr>
      <vt:lpstr>Lesson 13:  Visualizations</vt:lpstr>
      <vt:lpstr>Agenda</vt:lpstr>
      <vt:lpstr>Connect Activity</vt:lpstr>
      <vt:lpstr>Information Visualization?</vt:lpstr>
      <vt:lpstr>Anatomy of A Visualization</vt:lpstr>
      <vt:lpstr>PowerPoint Presentation</vt:lpstr>
      <vt:lpstr>Check Yourself: Anatomy of A Visualization</vt:lpstr>
      <vt:lpstr>Check Yourself: Anatomy of A Visualization</vt:lpstr>
      <vt:lpstr>Check Yourself: Anatomy of A Visualization</vt:lpstr>
      <vt:lpstr>3 Python Packages for Visualization</vt:lpstr>
      <vt:lpstr>Watch Me Code 1! </vt:lpstr>
      <vt:lpstr>Watch Me Code 2! </vt:lpstr>
      <vt:lpstr>Watch Me Code 3! </vt:lpstr>
      <vt:lpstr>End-To-End Example:</vt:lpstr>
      <vt:lpstr>Conclusion Activity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Fudge</cp:lastModifiedBy>
  <cp:revision>76</cp:revision>
  <dcterms:created xsi:type="dcterms:W3CDTF">2016-08-29T17:53:43Z</dcterms:created>
  <dcterms:modified xsi:type="dcterms:W3CDTF">2018-11-19T16:17:01Z</dcterms:modified>
</cp:coreProperties>
</file>