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55578"/>
  </p:normalViewPr>
  <p:slideViewPr>
    <p:cSldViewPr snapToGrid="0">
      <p:cViewPr varScale="1">
        <p:scale>
          <a:sx n="68" d="100"/>
          <a:sy n="68" d="100"/>
        </p:scale>
        <p:origin x="28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BE74D4-CD0C-B648-8BE3-B679CC2A68A9}" type="datetimeFigureOut">
              <a:rPr lang="en-US" smtClean="0"/>
              <a:t>3/26/24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8B6874-2E64-4442-BE98-4C66344B96A2}" type="slidenum">
              <a:rPr lang="en-US" smtClean="0"/>
              <a:t>‹#›</a:t>
            </a:fld>
            <a:endParaRPr lang="en-US"/>
          </a:p>
        </p:txBody>
      </p:sp>
    </p:spTree>
    <p:extLst>
      <p:ext uri="{BB962C8B-B14F-4D97-AF65-F5344CB8AC3E}">
        <p14:creationId xmlns:p14="http://schemas.microsoft.com/office/powerpoint/2010/main" val="942313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MLPs can also be used for classification tasks. For a binary classification problem, you just need a single output neuron using the logistic activation function: the output will be a number between 0 and 1, which you can interpret as the estimated </a:t>
            </a:r>
            <a:r>
              <a:rPr lang="en-US" sz="1800" dirty="0" err="1">
                <a:effectLst/>
                <a:latin typeface="MinionPro"/>
              </a:rPr>
              <a:t>probabil</a:t>
            </a:r>
            <a:r>
              <a:rPr lang="en-US" sz="1800" dirty="0">
                <a:effectLst/>
                <a:latin typeface="MinionPro"/>
              </a:rPr>
              <a:t>‐ </a:t>
            </a:r>
            <a:r>
              <a:rPr lang="en-US" sz="1800" dirty="0" err="1">
                <a:effectLst/>
                <a:latin typeface="MinionPro"/>
              </a:rPr>
              <a:t>ity</a:t>
            </a:r>
            <a:r>
              <a:rPr lang="en-US" sz="1800" dirty="0">
                <a:effectLst/>
                <a:latin typeface="MinionPro"/>
              </a:rPr>
              <a:t> of the positive class. Obviously, the estimated probability of the negative class is equal to one minus that number. </a:t>
            </a:r>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MinionPr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Minion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MLPs can also easily handle multilabel binary classification tasks (see </a:t>
            </a:r>
            <a:r>
              <a:rPr lang="en-US" sz="1800" dirty="0">
                <a:solidFill>
                  <a:srgbClr val="990000"/>
                </a:solidFill>
                <a:effectLst/>
                <a:latin typeface="MinionPro"/>
              </a:rPr>
              <a:t>Chapter 3</a:t>
            </a:r>
            <a:r>
              <a:rPr lang="en-US" sz="1800" dirty="0">
                <a:effectLst/>
                <a:latin typeface="MinionPro"/>
              </a:rPr>
              <a:t>). For example, you could have an email classification system that predicts whether each incoming email is ham or spam, and simultaneously predicts whether it is an urgent nor non-urgent email. In this case, you would need two output neurons, both using the logistic activation function: the first would output the probability that the email is spam and the second would output the probability that it is urgent. More generally, you would dedicate one output neuron for each positive class. Note that the output probabilities do not necessarily add up to one. This lets the model output any combination of labels: you can have non-urgent ham, urgent ham, non-urgent spam, and perhaps even urgent spam (although that would probably be an error). </a:t>
            </a:r>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If each instance can belong only to a single class, out of 3 or more possible classes (e.g., classes 0 through 9 for digit image classification), then you need to have one output neuron per class, and you should use the </a:t>
            </a:r>
            <a:r>
              <a:rPr lang="en-US" sz="1800" i="1" dirty="0" err="1">
                <a:effectLst/>
                <a:latin typeface="MinionPro"/>
              </a:rPr>
              <a:t>softmax</a:t>
            </a:r>
            <a:r>
              <a:rPr lang="en-US" sz="1800" i="1" dirty="0">
                <a:effectLst/>
                <a:latin typeface="MinionPro"/>
              </a:rPr>
              <a:t> </a:t>
            </a:r>
            <a:r>
              <a:rPr lang="en-US" sz="1800" dirty="0">
                <a:effectLst/>
                <a:latin typeface="MinionPro"/>
              </a:rPr>
              <a:t>activation function for the whole output layer (see </a:t>
            </a:r>
            <a:r>
              <a:rPr lang="en-US" sz="1800" dirty="0">
                <a:solidFill>
                  <a:srgbClr val="990000"/>
                </a:solidFill>
                <a:effectLst/>
                <a:latin typeface="MinionPro"/>
              </a:rPr>
              <a:t>Figure 10-9</a:t>
            </a:r>
            <a:r>
              <a:rPr lang="en-US" sz="1800" dirty="0">
                <a:effectLst/>
                <a:latin typeface="MinionPro"/>
              </a:rPr>
              <a:t>). The </a:t>
            </a:r>
            <a:r>
              <a:rPr lang="en-US" sz="1800" dirty="0" err="1">
                <a:effectLst/>
                <a:latin typeface="MinionPro"/>
              </a:rPr>
              <a:t>softmax</a:t>
            </a:r>
            <a:r>
              <a:rPr lang="en-US" sz="1800" dirty="0">
                <a:effectLst/>
                <a:latin typeface="MinionPro"/>
              </a:rPr>
              <a:t> function (introduced in </a:t>
            </a:r>
            <a:r>
              <a:rPr lang="en-US" sz="1800" dirty="0">
                <a:solidFill>
                  <a:srgbClr val="990000"/>
                </a:solidFill>
                <a:effectLst/>
                <a:latin typeface="MinionPro"/>
              </a:rPr>
              <a:t>Chapter 4</a:t>
            </a:r>
            <a:r>
              <a:rPr lang="en-US" sz="1800" dirty="0">
                <a:effectLst/>
                <a:latin typeface="MinionPro"/>
              </a:rPr>
              <a:t>) will ensure that all the estimated probabilities are between 0 and 1 and that they add up to one (which is required if the classes are exclusive). This is called multiclass </a:t>
            </a:r>
            <a:r>
              <a:rPr lang="en-US" sz="1800" dirty="0" err="1">
                <a:effectLst/>
                <a:latin typeface="MinionPro"/>
              </a:rPr>
              <a:t>clas</a:t>
            </a:r>
            <a:r>
              <a:rPr lang="en-US" sz="1800" dirty="0">
                <a:effectLst/>
                <a:latin typeface="MinionPro"/>
              </a:rPr>
              <a:t>‐ </a:t>
            </a:r>
            <a:r>
              <a:rPr lang="en-US" sz="1800" dirty="0" err="1">
                <a:effectLst/>
                <a:latin typeface="MinionPro"/>
              </a:rPr>
              <a:t>sification</a:t>
            </a:r>
            <a:r>
              <a:rPr lang="en-US" sz="1800" dirty="0">
                <a:effectLst/>
                <a:latin typeface="MinionPro"/>
              </a:rPr>
              <a:t>. </a:t>
            </a:r>
            <a:endParaRPr lang="en-US" dirty="0"/>
          </a:p>
          <a:p>
            <a:endParaRPr lang="en-US" dirty="0"/>
          </a:p>
        </p:txBody>
      </p:sp>
      <p:sp>
        <p:nvSpPr>
          <p:cNvPr id="4" name="Slide Number Placeholder 3"/>
          <p:cNvSpPr>
            <a:spLocks noGrp="1"/>
          </p:cNvSpPr>
          <p:nvPr>
            <p:ph type="sldNum" sz="quarter" idx="5"/>
          </p:nvPr>
        </p:nvSpPr>
        <p:spPr/>
        <p:txBody>
          <a:bodyPr/>
          <a:lstStyle/>
          <a:p>
            <a:fld id="{498B6874-2E64-4442-BE98-4C66344B96A2}" type="slidenum">
              <a:rPr lang="en-US" smtClean="0"/>
              <a:t>23</a:t>
            </a:fld>
            <a:endParaRPr lang="en-US"/>
          </a:p>
        </p:txBody>
      </p:sp>
    </p:spTree>
    <p:extLst>
      <p:ext uri="{BB962C8B-B14F-4D97-AF65-F5344CB8AC3E}">
        <p14:creationId xmlns:p14="http://schemas.microsoft.com/office/powerpoint/2010/main" val="2125503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MinionPro"/>
              </a:rPr>
              <a:t>For example, if you have already trained a model to recognize faces in pictures, and you now want to train a new neural network to recognize hairstyles, then you can kickstart training by reusing the lower layers of the </a:t>
            </a:r>
            <a:endParaRPr lang="en-US" dirty="0"/>
          </a:p>
        </p:txBody>
      </p:sp>
      <p:sp>
        <p:nvSpPr>
          <p:cNvPr id="4" name="Slide Number Placeholder 3"/>
          <p:cNvSpPr>
            <a:spLocks noGrp="1"/>
          </p:cNvSpPr>
          <p:nvPr>
            <p:ph type="sldNum" sz="quarter" idx="5"/>
          </p:nvPr>
        </p:nvSpPr>
        <p:spPr/>
        <p:txBody>
          <a:bodyPr/>
          <a:lstStyle/>
          <a:p>
            <a:fld id="{498B6874-2E64-4442-BE98-4C66344B96A2}" type="slidenum">
              <a:rPr lang="en-US" smtClean="0"/>
              <a:t>25</a:t>
            </a:fld>
            <a:endParaRPr lang="en-US"/>
          </a:p>
        </p:txBody>
      </p:sp>
    </p:spTree>
    <p:extLst>
      <p:ext uri="{BB962C8B-B14F-4D97-AF65-F5344CB8AC3E}">
        <p14:creationId xmlns:p14="http://schemas.microsoft.com/office/powerpoint/2010/main" val="1579918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inionPro"/>
              </a:rPr>
              <a:t>** For example, the MNIST task requires 28 x 28 = 784 input neurons and 10 output neurons. </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800" dirty="0">
                <a:effectLst/>
                <a:latin typeface="MinionPro"/>
              </a:rPr>
              <a:t>For example, a typical neural network for MNIST may have three hidden layers, the first with 300 neurons, the second with 200, and the third with 100. </a:t>
            </a:r>
            <a:endParaRPr lang="en-US" dirty="0"/>
          </a:p>
          <a:p>
            <a:r>
              <a:rPr lang="en-US" sz="1200" dirty="0">
                <a:effectLst/>
                <a:latin typeface="MinionPro"/>
              </a:rPr>
              <a:t>** For example, all hidden layers could simply have 150 neurons. However, depending on the dataset, it can sometimes help to make the first hidden layer bigger than the others. </a:t>
            </a:r>
          </a:p>
          <a:p>
            <a:endParaRPr lang="en-US" sz="1200" dirty="0">
              <a:effectLst/>
              <a:latin typeface="Minion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In general you will get more bang for the buck by increasing the number of layers than the number of neurons per layer. Unfortunately, as you can see, finding the perfect amount of neurons is still somewhat of a dark art. </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98B6874-2E64-4442-BE98-4C66344B96A2}" type="slidenum">
              <a:rPr lang="en-US" smtClean="0"/>
              <a:t>26</a:t>
            </a:fld>
            <a:endParaRPr lang="en-US"/>
          </a:p>
        </p:txBody>
      </p:sp>
    </p:spTree>
    <p:extLst>
      <p:ext uri="{BB962C8B-B14F-4D97-AF65-F5344CB8AC3E}">
        <p14:creationId xmlns:p14="http://schemas.microsoft.com/office/powerpoint/2010/main" val="416223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D5532-11F2-2BB0-6BB4-A3ECD4B8C7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FCCC5E-FC22-65EB-8EEE-D23F286B3C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6B1FF7-391B-A8DF-C8ED-C0268E60893B}"/>
              </a:ext>
            </a:extLst>
          </p:cNvPr>
          <p:cNvSpPr>
            <a:spLocks noGrp="1"/>
          </p:cNvSpPr>
          <p:nvPr>
            <p:ph type="dt" sz="half" idx="10"/>
          </p:nvPr>
        </p:nvSpPr>
        <p:spPr/>
        <p:txBody>
          <a:bodyPr/>
          <a:lstStyle/>
          <a:p>
            <a:fld id="{ECF1333B-C08C-8E46-8C6E-FDB4A559F1CA}" type="datetimeFigureOut">
              <a:rPr lang="en-US" smtClean="0"/>
              <a:t>3/25/24</a:t>
            </a:fld>
            <a:endParaRPr lang="en-US"/>
          </a:p>
        </p:txBody>
      </p:sp>
      <p:sp>
        <p:nvSpPr>
          <p:cNvPr id="5" name="Footer Placeholder 4">
            <a:extLst>
              <a:ext uri="{FF2B5EF4-FFF2-40B4-BE49-F238E27FC236}">
                <a16:creationId xmlns:a16="http://schemas.microsoft.com/office/drawing/2014/main" id="{2B7B7DEB-13D2-C312-E59C-53F58DAB6C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E1E2C-2747-3956-9715-35CBE686EF5A}"/>
              </a:ext>
            </a:extLst>
          </p:cNvPr>
          <p:cNvSpPr>
            <a:spLocks noGrp="1"/>
          </p:cNvSpPr>
          <p:nvPr>
            <p:ph type="sldNum" sz="quarter" idx="12"/>
          </p:nvPr>
        </p:nvSpPr>
        <p:spPr/>
        <p:txBody>
          <a:bodyPr/>
          <a:lstStyle/>
          <a:p>
            <a:fld id="{D0AC42C0-D76E-3843-B9F3-9D411F66AE28}" type="slidenum">
              <a:rPr lang="en-US" smtClean="0"/>
              <a:t>‹#›</a:t>
            </a:fld>
            <a:endParaRPr lang="en-US"/>
          </a:p>
        </p:txBody>
      </p:sp>
    </p:spTree>
    <p:extLst>
      <p:ext uri="{BB962C8B-B14F-4D97-AF65-F5344CB8AC3E}">
        <p14:creationId xmlns:p14="http://schemas.microsoft.com/office/powerpoint/2010/main" val="2766047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90AAB-580C-49A9-01B0-F97F7185FE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811BE7-ECB0-FABF-EBB0-6F95EFE0F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ABED9-83E5-A6B0-6812-F664AE1F9F5C}"/>
              </a:ext>
            </a:extLst>
          </p:cNvPr>
          <p:cNvSpPr>
            <a:spLocks noGrp="1"/>
          </p:cNvSpPr>
          <p:nvPr>
            <p:ph type="dt" sz="half" idx="10"/>
          </p:nvPr>
        </p:nvSpPr>
        <p:spPr/>
        <p:txBody>
          <a:bodyPr/>
          <a:lstStyle/>
          <a:p>
            <a:fld id="{ECF1333B-C08C-8E46-8C6E-FDB4A559F1CA}" type="datetimeFigureOut">
              <a:rPr lang="en-US" smtClean="0"/>
              <a:t>3/25/24</a:t>
            </a:fld>
            <a:endParaRPr lang="en-US"/>
          </a:p>
        </p:txBody>
      </p:sp>
      <p:sp>
        <p:nvSpPr>
          <p:cNvPr id="5" name="Footer Placeholder 4">
            <a:extLst>
              <a:ext uri="{FF2B5EF4-FFF2-40B4-BE49-F238E27FC236}">
                <a16:creationId xmlns:a16="http://schemas.microsoft.com/office/drawing/2014/main" id="{4AE99225-D384-DA5F-FDC1-9BDEED06B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7E194E-7530-D6DC-1852-C21DE61188FD}"/>
              </a:ext>
            </a:extLst>
          </p:cNvPr>
          <p:cNvSpPr>
            <a:spLocks noGrp="1"/>
          </p:cNvSpPr>
          <p:nvPr>
            <p:ph type="sldNum" sz="quarter" idx="12"/>
          </p:nvPr>
        </p:nvSpPr>
        <p:spPr/>
        <p:txBody>
          <a:bodyPr/>
          <a:lstStyle/>
          <a:p>
            <a:fld id="{D0AC42C0-D76E-3843-B9F3-9D411F66AE28}" type="slidenum">
              <a:rPr lang="en-US" smtClean="0"/>
              <a:t>‹#›</a:t>
            </a:fld>
            <a:endParaRPr lang="en-US"/>
          </a:p>
        </p:txBody>
      </p:sp>
    </p:spTree>
    <p:extLst>
      <p:ext uri="{BB962C8B-B14F-4D97-AF65-F5344CB8AC3E}">
        <p14:creationId xmlns:p14="http://schemas.microsoft.com/office/powerpoint/2010/main" val="2294552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026358-818F-EBDB-EC29-43054FEEBC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208FB0-EC9C-2BF2-349A-89168084F7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E94351-5DB4-5383-EDA0-2DA7ED373522}"/>
              </a:ext>
            </a:extLst>
          </p:cNvPr>
          <p:cNvSpPr>
            <a:spLocks noGrp="1"/>
          </p:cNvSpPr>
          <p:nvPr>
            <p:ph type="dt" sz="half" idx="10"/>
          </p:nvPr>
        </p:nvSpPr>
        <p:spPr/>
        <p:txBody>
          <a:bodyPr/>
          <a:lstStyle/>
          <a:p>
            <a:fld id="{ECF1333B-C08C-8E46-8C6E-FDB4A559F1CA}" type="datetimeFigureOut">
              <a:rPr lang="en-US" smtClean="0"/>
              <a:t>3/25/24</a:t>
            </a:fld>
            <a:endParaRPr lang="en-US"/>
          </a:p>
        </p:txBody>
      </p:sp>
      <p:sp>
        <p:nvSpPr>
          <p:cNvPr id="5" name="Footer Placeholder 4">
            <a:extLst>
              <a:ext uri="{FF2B5EF4-FFF2-40B4-BE49-F238E27FC236}">
                <a16:creationId xmlns:a16="http://schemas.microsoft.com/office/drawing/2014/main" id="{F63F3F6B-F7A0-229E-A31A-F4F764C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B5BE4-AB9C-2C71-EA6D-C93094C7E56A}"/>
              </a:ext>
            </a:extLst>
          </p:cNvPr>
          <p:cNvSpPr>
            <a:spLocks noGrp="1"/>
          </p:cNvSpPr>
          <p:nvPr>
            <p:ph type="sldNum" sz="quarter" idx="12"/>
          </p:nvPr>
        </p:nvSpPr>
        <p:spPr/>
        <p:txBody>
          <a:bodyPr/>
          <a:lstStyle/>
          <a:p>
            <a:fld id="{D0AC42C0-D76E-3843-B9F3-9D411F66AE28}" type="slidenum">
              <a:rPr lang="en-US" smtClean="0"/>
              <a:t>‹#›</a:t>
            </a:fld>
            <a:endParaRPr lang="en-US"/>
          </a:p>
        </p:txBody>
      </p:sp>
    </p:spTree>
    <p:extLst>
      <p:ext uri="{BB962C8B-B14F-4D97-AF65-F5344CB8AC3E}">
        <p14:creationId xmlns:p14="http://schemas.microsoft.com/office/powerpoint/2010/main" val="2060857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15C58-B7DE-981B-AC3B-DBD318CA93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53D30-74E7-A07D-00A9-41904EEC5F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D3DCA5-C998-6424-0770-45755C92D666}"/>
              </a:ext>
            </a:extLst>
          </p:cNvPr>
          <p:cNvSpPr>
            <a:spLocks noGrp="1"/>
          </p:cNvSpPr>
          <p:nvPr>
            <p:ph type="dt" sz="half" idx="10"/>
          </p:nvPr>
        </p:nvSpPr>
        <p:spPr/>
        <p:txBody>
          <a:bodyPr/>
          <a:lstStyle/>
          <a:p>
            <a:fld id="{ECF1333B-C08C-8E46-8C6E-FDB4A559F1CA}" type="datetimeFigureOut">
              <a:rPr lang="en-US" smtClean="0"/>
              <a:t>3/25/24</a:t>
            </a:fld>
            <a:endParaRPr lang="en-US"/>
          </a:p>
        </p:txBody>
      </p:sp>
      <p:sp>
        <p:nvSpPr>
          <p:cNvPr id="5" name="Footer Placeholder 4">
            <a:extLst>
              <a:ext uri="{FF2B5EF4-FFF2-40B4-BE49-F238E27FC236}">
                <a16:creationId xmlns:a16="http://schemas.microsoft.com/office/drawing/2014/main" id="{4E07C734-14BE-7D85-EDD6-FD09EF1FE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ABF779-014A-5B54-60C7-1301C8B74912}"/>
              </a:ext>
            </a:extLst>
          </p:cNvPr>
          <p:cNvSpPr>
            <a:spLocks noGrp="1"/>
          </p:cNvSpPr>
          <p:nvPr>
            <p:ph type="sldNum" sz="quarter" idx="12"/>
          </p:nvPr>
        </p:nvSpPr>
        <p:spPr/>
        <p:txBody>
          <a:bodyPr/>
          <a:lstStyle/>
          <a:p>
            <a:fld id="{D0AC42C0-D76E-3843-B9F3-9D411F66AE28}" type="slidenum">
              <a:rPr lang="en-US" smtClean="0"/>
              <a:t>‹#›</a:t>
            </a:fld>
            <a:endParaRPr lang="en-US"/>
          </a:p>
        </p:txBody>
      </p:sp>
    </p:spTree>
    <p:extLst>
      <p:ext uri="{BB962C8B-B14F-4D97-AF65-F5344CB8AC3E}">
        <p14:creationId xmlns:p14="http://schemas.microsoft.com/office/powerpoint/2010/main" val="4247851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FC757-6523-D27C-38BC-31F4F69671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22B2B8-9D8E-1A4C-F434-098206D070C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B8D64A-92D2-B9B0-A617-DBC0650560A1}"/>
              </a:ext>
            </a:extLst>
          </p:cNvPr>
          <p:cNvSpPr>
            <a:spLocks noGrp="1"/>
          </p:cNvSpPr>
          <p:nvPr>
            <p:ph type="dt" sz="half" idx="10"/>
          </p:nvPr>
        </p:nvSpPr>
        <p:spPr/>
        <p:txBody>
          <a:bodyPr/>
          <a:lstStyle/>
          <a:p>
            <a:fld id="{ECF1333B-C08C-8E46-8C6E-FDB4A559F1CA}" type="datetimeFigureOut">
              <a:rPr lang="en-US" smtClean="0"/>
              <a:t>3/25/24</a:t>
            </a:fld>
            <a:endParaRPr lang="en-US"/>
          </a:p>
        </p:txBody>
      </p:sp>
      <p:sp>
        <p:nvSpPr>
          <p:cNvPr id="5" name="Footer Placeholder 4">
            <a:extLst>
              <a:ext uri="{FF2B5EF4-FFF2-40B4-BE49-F238E27FC236}">
                <a16:creationId xmlns:a16="http://schemas.microsoft.com/office/drawing/2014/main" id="{93774CA7-CA6C-7C7D-E68C-A26476596A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E72E64-4EF7-B137-DC0E-CDEA468524B8}"/>
              </a:ext>
            </a:extLst>
          </p:cNvPr>
          <p:cNvSpPr>
            <a:spLocks noGrp="1"/>
          </p:cNvSpPr>
          <p:nvPr>
            <p:ph type="sldNum" sz="quarter" idx="12"/>
          </p:nvPr>
        </p:nvSpPr>
        <p:spPr/>
        <p:txBody>
          <a:bodyPr/>
          <a:lstStyle/>
          <a:p>
            <a:fld id="{D0AC42C0-D76E-3843-B9F3-9D411F66AE28}" type="slidenum">
              <a:rPr lang="en-US" smtClean="0"/>
              <a:t>‹#›</a:t>
            </a:fld>
            <a:endParaRPr lang="en-US"/>
          </a:p>
        </p:txBody>
      </p:sp>
    </p:spTree>
    <p:extLst>
      <p:ext uri="{BB962C8B-B14F-4D97-AF65-F5344CB8AC3E}">
        <p14:creationId xmlns:p14="http://schemas.microsoft.com/office/powerpoint/2010/main" val="350189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EE51D-30D5-AE72-6827-044C544CF2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D2F663-C7CB-CF47-1EC9-94029D939C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496843-B02F-829C-9804-2056CDBD92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ACC010-9A22-AE7D-F999-CA340A702AF8}"/>
              </a:ext>
            </a:extLst>
          </p:cNvPr>
          <p:cNvSpPr>
            <a:spLocks noGrp="1"/>
          </p:cNvSpPr>
          <p:nvPr>
            <p:ph type="dt" sz="half" idx="10"/>
          </p:nvPr>
        </p:nvSpPr>
        <p:spPr/>
        <p:txBody>
          <a:bodyPr/>
          <a:lstStyle/>
          <a:p>
            <a:fld id="{ECF1333B-C08C-8E46-8C6E-FDB4A559F1CA}" type="datetimeFigureOut">
              <a:rPr lang="en-US" smtClean="0"/>
              <a:t>3/25/24</a:t>
            </a:fld>
            <a:endParaRPr lang="en-US"/>
          </a:p>
        </p:txBody>
      </p:sp>
      <p:sp>
        <p:nvSpPr>
          <p:cNvPr id="6" name="Footer Placeholder 5">
            <a:extLst>
              <a:ext uri="{FF2B5EF4-FFF2-40B4-BE49-F238E27FC236}">
                <a16:creationId xmlns:a16="http://schemas.microsoft.com/office/drawing/2014/main" id="{8595361D-5D32-6CEF-3122-CEE86248A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5BF283-8B4A-1593-DB15-BAF008F5E1E0}"/>
              </a:ext>
            </a:extLst>
          </p:cNvPr>
          <p:cNvSpPr>
            <a:spLocks noGrp="1"/>
          </p:cNvSpPr>
          <p:nvPr>
            <p:ph type="sldNum" sz="quarter" idx="12"/>
          </p:nvPr>
        </p:nvSpPr>
        <p:spPr/>
        <p:txBody>
          <a:bodyPr/>
          <a:lstStyle/>
          <a:p>
            <a:fld id="{D0AC42C0-D76E-3843-B9F3-9D411F66AE28}" type="slidenum">
              <a:rPr lang="en-US" smtClean="0"/>
              <a:t>‹#›</a:t>
            </a:fld>
            <a:endParaRPr lang="en-US"/>
          </a:p>
        </p:txBody>
      </p:sp>
    </p:spTree>
    <p:extLst>
      <p:ext uri="{BB962C8B-B14F-4D97-AF65-F5344CB8AC3E}">
        <p14:creationId xmlns:p14="http://schemas.microsoft.com/office/powerpoint/2010/main" val="914635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9F6E6-ACEF-313A-0B35-DF2234FC09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2736BD-97EF-C5D7-E6D5-2816224105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5DA9BB-4CEB-0FF8-BFC6-D2488E0F4A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0D5C7E-6C09-D36E-AB75-1A53FBB471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4B681E-2FA4-2FC5-C566-9308625B1D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6760D2-4AAB-9197-04BD-4B45114DA08E}"/>
              </a:ext>
            </a:extLst>
          </p:cNvPr>
          <p:cNvSpPr>
            <a:spLocks noGrp="1"/>
          </p:cNvSpPr>
          <p:nvPr>
            <p:ph type="dt" sz="half" idx="10"/>
          </p:nvPr>
        </p:nvSpPr>
        <p:spPr/>
        <p:txBody>
          <a:bodyPr/>
          <a:lstStyle/>
          <a:p>
            <a:fld id="{ECF1333B-C08C-8E46-8C6E-FDB4A559F1CA}" type="datetimeFigureOut">
              <a:rPr lang="en-US" smtClean="0"/>
              <a:t>3/25/24</a:t>
            </a:fld>
            <a:endParaRPr lang="en-US"/>
          </a:p>
        </p:txBody>
      </p:sp>
      <p:sp>
        <p:nvSpPr>
          <p:cNvPr id="8" name="Footer Placeholder 7">
            <a:extLst>
              <a:ext uri="{FF2B5EF4-FFF2-40B4-BE49-F238E27FC236}">
                <a16:creationId xmlns:a16="http://schemas.microsoft.com/office/drawing/2014/main" id="{4E455BBA-3FB7-5348-D577-CD410DC02D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C29AAE-FB89-F97C-ABF2-E59DDF4EC002}"/>
              </a:ext>
            </a:extLst>
          </p:cNvPr>
          <p:cNvSpPr>
            <a:spLocks noGrp="1"/>
          </p:cNvSpPr>
          <p:nvPr>
            <p:ph type="sldNum" sz="quarter" idx="12"/>
          </p:nvPr>
        </p:nvSpPr>
        <p:spPr/>
        <p:txBody>
          <a:bodyPr/>
          <a:lstStyle/>
          <a:p>
            <a:fld id="{D0AC42C0-D76E-3843-B9F3-9D411F66AE28}" type="slidenum">
              <a:rPr lang="en-US" smtClean="0"/>
              <a:t>‹#›</a:t>
            </a:fld>
            <a:endParaRPr lang="en-US"/>
          </a:p>
        </p:txBody>
      </p:sp>
    </p:spTree>
    <p:extLst>
      <p:ext uri="{BB962C8B-B14F-4D97-AF65-F5344CB8AC3E}">
        <p14:creationId xmlns:p14="http://schemas.microsoft.com/office/powerpoint/2010/main" val="3116224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207EE-13CA-A52B-C0F0-D716F8BF94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B62FC6-106D-C446-96AC-5528358AB098}"/>
              </a:ext>
            </a:extLst>
          </p:cNvPr>
          <p:cNvSpPr>
            <a:spLocks noGrp="1"/>
          </p:cNvSpPr>
          <p:nvPr>
            <p:ph type="dt" sz="half" idx="10"/>
          </p:nvPr>
        </p:nvSpPr>
        <p:spPr/>
        <p:txBody>
          <a:bodyPr/>
          <a:lstStyle/>
          <a:p>
            <a:fld id="{ECF1333B-C08C-8E46-8C6E-FDB4A559F1CA}" type="datetimeFigureOut">
              <a:rPr lang="en-US" smtClean="0"/>
              <a:t>3/25/24</a:t>
            </a:fld>
            <a:endParaRPr lang="en-US"/>
          </a:p>
        </p:txBody>
      </p:sp>
      <p:sp>
        <p:nvSpPr>
          <p:cNvPr id="4" name="Footer Placeholder 3">
            <a:extLst>
              <a:ext uri="{FF2B5EF4-FFF2-40B4-BE49-F238E27FC236}">
                <a16:creationId xmlns:a16="http://schemas.microsoft.com/office/drawing/2014/main" id="{7CC20E67-71D3-214B-C833-C7A40FFDFB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FE9FF3-9B4D-90AA-E74B-1AFC55263D78}"/>
              </a:ext>
            </a:extLst>
          </p:cNvPr>
          <p:cNvSpPr>
            <a:spLocks noGrp="1"/>
          </p:cNvSpPr>
          <p:nvPr>
            <p:ph type="sldNum" sz="quarter" idx="12"/>
          </p:nvPr>
        </p:nvSpPr>
        <p:spPr/>
        <p:txBody>
          <a:bodyPr/>
          <a:lstStyle/>
          <a:p>
            <a:fld id="{D0AC42C0-D76E-3843-B9F3-9D411F66AE28}" type="slidenum">
              <a:rPr lang="en-US" smtClean="0"/>
              <a:t>‹#›</a:t>
            </a:fld>
            <a:endParaRPr lang="en-US"/>
          </a:p>
        </p:txBody>
      </p:sp>
    </p:spTree>
    <p:extLst>
      <p:ext uri="{BB962C8B-B14F-4D97-AF65-F5344CB8AC3E}">
        <p14:creationId xmlns:p14="http://schemas.microsoft.com/office/powerpoint/2010/main" val="101080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2370BB-F301-499D-C2F0-96A93A4309A2}"/>
              </a:ext>
            </a:extLst>
          </p:cNvPr>
          <p:cNvSpPr>
            <a:spLocks noGrp="1"/>
          </p:cNvSpPr>
          <p:nvPr>
            <p:ph type="dt" sz="half" idx="10"/>
          </p:nvPr>
        </p:nvSpPr>
        <p:spPr/>
        <p:txBody>
          <a:bodyPr/>
          <a:lstStyle/>
          <a:p>
            <a:fld id="{ECF1333B-C08C-8E46-8C6E-FDB4A559F1CA}" type="datetimeFigureOut">
              <a:rPr lang="en-US" smtClean="0"/>
              <a:t>3/25/24</a:t>
            </a:fld>
            <a:endParaRPr lang="en-US"/>
          </a:p>
        </p:txBody>
      </p:sp>
      <p:sp>
        <p:nvSpPr>
          <p:cNvPr id="3" name="Footer Placeholder 2">
            <a:extLst>
              <a:ext uri="{FF2B5EF4-FFF2-40B4-BE49-F238E27FC236}">
                <a16:creationId xmlns:a16="http://schemas.microsoft.com/office/drawing/2014/main" id="{CAAFE1B5-0A4C-55DB-8F4B-E613FFF561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D60DCF-ED94-15E5-F31D-3CD2073ED89F}"/>
              </a:ext>
            </a:extLst>
          </p:cNvPr>
          <p:cNvSpPr>
            <a:spLocks noGrp="1"/>
          </p:cNvSpPr>
          <p:nvPr>
            <p:ph type="sldNum" sz="quarter" idx="12"/>
          </p:nvPr>
        </p:nvSpPr>
        <p:spPr/>
        <p:txBody>
          <a:bodyPr/>
          <a:lstStyle/>
          <a:p>
            <a:fld id="{D0AC42C0-D76E-3843-B9F3-9D411F66AE28}" type="slidenum">
              <a:rPr lang="en-US" smtClean="0"/>
              <a:t>‹#›</a:t>
            </a:fld>
            <a:endParaRPr lang="en-US"/>
          </a:p>
        </p:txBody>
      </p:sp>
    </p:spTree>
    <p:extLst>
      <p:ext uri="{BB962C8B-B14F-4D97-AF65-F5344CB8AC3E}">
        <p14:creationId xmlns:p14="http://schemas.microsoft.com/office/powerpoint/2010/main" val="357316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2E0B-E5DA-0611-D739-55785B23FC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9F2B1E-1D56-C033-D14F-D0EFB56D2F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C715AA-68D2-2E87-B481-E7CFAEC4E1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97067-72C2-A1C9-29DA-FF7A9390CC32}"/>
              </a:ext>
            </a:extLst>
          </p:cNvPr>
          <p:cNvSpPr>
            <a:spLocks noGrp="1"/>
          </p:cNvSpPr>
          <p:nvPr>
            <p:ph type="dt" sz="half" idx="10"/>
          </p:nvPr>
        </p:nvSpPr>
        <p:spPr/>
        <p:txBody>
          <a:bodyPr/>
          <a:lstStyle/>
          <a:p>
            <a:fld id="{ECF1333B-C08C-8E46-8C6E-FDB4A559F1CA}" type="datetimeFigureOut">
              <a:rPr lang="en-US" smtClean="0"/>
              <a:t>3/25/24</a:t>
            </a:fld>
            <a:endParaRPr lang="en-US"/>
          </a:p>
        </p:txBody>
      </p:sp>
      <p:sp>
        <p:nvSpPr>
          <p:cNvPr id="6" name="Footer Placeholder 5">
            <a:extLst>
              <a:ext uri="{FF2B5EF4-FFF2-40B4-BE49-F238E27FC236}">
                <a16:creationId xmlns:a16="http://schemas.microsoft.com/office/drawing/2014/main" id="{CC533A66-52B6-EA34-DD28-E4538D5470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F17AFC-948A-1398-E04C-086D04BDDB96}"/>
              </a:ext>
            </a:extLst>
          </p:cNvPr>
          <p:cNvSpPr>
            <a:spLocks noGrp="1"/>
          </p:cNvSpPr>
          <p:nvPr>
            <p:ph type="sldNum" sz="quarter" idx="12"/>
          </p:nvPr>
        </p:nvSpPr>
        <p:spPr/>
        <p:txBody>
          <a:bodyPr/>
          <a:lstStyle/>
          <a:p>
            <a:fld id="{D0AC42C0-D76E-3843-B9F3-9D411F66AE28}" type="slidenum">
              <a:rPr lang="en-US" smtClean="0"/>
              <a:t>‹#›</a:t>
            </a:fld>
            <a:endParaRPr lang="en-US"/>
          </a:p>
        </p:txBody>
      </p:sp>
    </p:spTree>
    <p:extLst>
      <p:ext uri="{BB962C8B-B14F-4D97-AF65-F5344CB8AC3E}">
        <p14:creationId xmlns:p14="http://schemas.microsoft.com/office/powerpoint/2010/main" val="2087916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0550-DC43-B5AF-4402-D93957B06A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878FB2-1E2D-D97A-6652-CAC4178CBA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046410-F80D-DC61-4B36-465BD0F42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9E34BF-A730-7C11-12DE-2D1EE6122782}"/>
              </a:ext>
            </a:extLst>
          </p:cNvPr>
          <p:cNvSpPr>
            <a:spLocks noGrp="1"/>
          </p:cNvSpPr>
          <p:nvPr>
            <p:ph type="dt" sz="half" idx="10"/>
          </p:nvPr>
        </p:nvSpPr>
        <p:spPr/>
        <p:txBody>
          <a:bodyPr/>
          <a:lstStyle/>
          <a:p>
            <a:fld id="{ECF1333B-C08C-8E46-8C6E-FDB4A559F1CA}" type="datetimeFigureOut">
              <a:rPr lang="en-US" smtClean="0"/>
              <a:t>3/25/24</a:t>
            </a:fld>
            <a:endParaRPr lang="en-US"/>
          </a:p>
        </p:txBody>
      </p:sp>
      <p:sp>
        <p:nvSpPr>
          <p:cNvPr id="6" name="Footer Placeholder 5">
            <a:extLst>
              <a:ext uri="{FF2B5EF4-FFF2-40B4-BE49-F238E27FC236}">
                <a16:creationId xmlns:a16="http://schemas.microsoft.com/office/drawing/2014/main" id="{A2049014-B66A-1C7D-8AE5-ED93A08C34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F2A9BC-463D-6EC1-3786-05999A44B467}"/>
              </a:ext>
            </a:extLst>
          </p:cNvPr>
          <p:cNvSpPr>
            <a:spLocks noGrp="1"/>
          </p:cNvSpPr>
          <p:nvPr>
            <p:ph type="sldNum" sz="quarter" idx="12"/>
          </p:nvPr>
        </p:nvSpPr>
        <p:spPr/>
        <p:txBody>
          <a:bodyPr/>
          <a:lstStyle/>
          <a:p>
            <a:fld id="{D0AC42C0-D76E-3843-B9F3-9D411F66AE28}" type="slidenum">
              <a:rPr lang="en-US" smtClean="0"/>
              <a:t>‹#›</a:t>
            </a:fld>
            <a:endParaRPr lang="en-US"/>
          </a:p>
        </p:txBody>
      </p:sp>
    </p:spTree>
    <p:extLst>
      <p:ext uri="{BB962C8B-B14F-4D97-AF65-F5344CB8AC3E}">
        <p14:creationId xmlns:p14="http://schemas.microsoft.com/office/powerpoint/2010/main" val="3997028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4228F8-6BB7-CFFA-92E2-AE66ED820E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BA8503-CF64-C100-0713-0980864497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40BA9C-6B0A-14B4-C6CE-2064F78A48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CF1333B-C08C-8E46-8C6E-FDB4A559F1CA}" type="datetimeFigureOut">
              <a:rPr lang="en-US" smtClean="0"/>
              <a:t>3/25/24</a:t>
            </a:fld>
            <a:endParaRPr lang="en-US"/>
          </a:p>
        </p:txBody>
      </p:sp>
      <p:sp>
        <p:nvSpPr>
          <p:cNvPr id="5" name="Footer Placeholder 4">
            <a:extLst>
              <a:ext uri="{FF2B5EF4-FFF2-40B4-BE49-F238E27FC236}">
                <a16:creationId xmlns:a16="http://schemas.microsoft.com/office/drawing/2014/main" id="{6D3C7636-7F93-9A2C-96FC-56FAEE591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A76A445-814D-E2BB-8B57-7BD14FC6FC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0AC42C0-D76E-3843-B9F3-9D411F66AE28}" type="slidenum">
              <a:rPr lang="en-US" smtClean="0"/>
              <a:t>‹#›</a:t>
            </a:fld>
            <a:endParaRPr lang="en-US"/>
          </a:p>
        </p:txBody>
      </p:sp>
    </p:spTree>
    <p:extLst>
      <p:ext uri="{BB962C8B-B14F-4D97-AF65-F5344CB8AC3E}">
        <p14:creationId xmlns:p14="http://schemas.microsoft.com/office/powerpoint/2010/main" val="2284923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7CAF-39FE-7FD2-9BDC-5F52C2D53908}"/>
              </a:ext>
            </a:extLst>
          </p:cNvPr>
          <p:cNvSpPr>
            <a:spLocks noGrp="1"/>
          </p:cNvSpPr>
          <p:nvPr>
            <p:ph type="ctrTitle"/>
          </p:nvPr>
        </p:nvSpPr>
        <p:spPr/>
        <p:txBody>
          <a:bodyPr/>
          <a:lstStyle/>
          <a:p>
            <a:r>
              <a:rPr lang="en-US" dirty="0"/>
              <a:t>IST 707</a:t>
            </a:r>
          </a:p>
        </p:txBody>
      </p:sp>
      <p:sp>
        <p:nvSpPr>
          <p:cNvPr id="3" name="Subtitle 2">
            <a:extLst>
              <a:ext uri="{FF2B5EF4-FFF2-40B4-BE49-F238E27FC236}">
                <a16:creationId xmlns:a16="http://schemas.microsoft.com/office/drawing/2014/main" id="{5D64CCE2-B7BE-0227-FD94-F3FFC0AFA5A2}"/>
              </a:ext>
            </a:extLst>
          </p:cNvPr>
          <p:cNvSpPr>
            <a:spLocks noGrp="1"/>
          </p:cNvSpPr>
          <p:nvPr>
            <p:ph type="subTitle" idx="1"/>
          </p:nvPr>
        </p:nvSpPr>
        <p:spPr/>
        <p:txBody>
          <a:bodyPr/>
          <a:lstStyle/>
          <a:p>
            <a:r>
              <a:rPr lang="en-US" dirty="0"/>
              <a:t>M004</a:t>
            </a:r>
            <a:br>
              <a:rPr lang="en-US" dirty="0"/>
            </a:br>
            <a:r>
              <a:rPr lang="en-US" dirty="0"/>
              <a:t>Week 10</a:t>
            </a:r>
          </a:p>
          <a:p>
            <a:endParaRPr lang="en-US" dirty="0"/>
          </a:p>
        </p:txBody>
      </p:sp>
    </p:spTree>
    <p:extLst>
      <p:ext uri="{BB962C8B-B14F-4D97-AF65-F5344CB8AC3E}">
        <p14:creationId xmlns:p14="http://schemas.microsoft.com/office/powerpoint/2010/main" val="3981080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5CFE3-15BF-FDAD-D4A8-D489FD9E4678}"/>
              </a:ext>
            </a:extLst>
          </p:cNvPr>
          <p:cNvSpPr>
            <a:spLocks noGrp="1"/>
          </p:cNvSpPr>
          <p:nvPr>
            <p:ph type="title"/>
          </p:nvPr>
        </p:nvSpPr>
        <p:spPr/>
        <p:txBody>
          <a:bodyPr/>
          <a:lstStyle/>
          <a:p>
            <a:r>
              <a:rPr lang="en-US" dirty="0"/>
              <a:t>Perceptron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E367BA1-C657-62C5-85B5-8BF71FAD0188}"/>
                  </a:ext>
                </a:extLst>
              </p:cNvPr>
              <p:cNvSpPr>
                <a:spLocks noGrp="1"/>
              </p:cNvSpPr>
              <p:nvPr>
                <p:ph idx="1"/>
              </p:nvPr>
            </p:nvSpPr>
            <p:spPr/>
            <p:txBody>
              <a:bodyPr>
                <a:normAutofit fontScale="92500" lnSpcReduction="20000"/>
              </a:bodyPr>
              <a:lstStyle/>
              <a:p>
                <a:r>
                  <a:rPr lang="en-US" dirty="0"/>
                  <a:t>Simple ANN </a:t>
                </a:r>
                <a:r>
                  <a:rPr lang="en-US" dirty="0" err="1"/>
                  <a:t>architercture</a:t>
                </a:r>
                <a:r>
                  <a:rPr lang="en-US" dirty="0"/>
                  <a:t> invented in 1957 by Frank Rosenblatt.</a:t>
                </a:r>
              </a:p>
              <a:p>
                <a:r>
                  <a:rPr lang="en-US" dirty="0"/>
                  <a:t>Slightly different in that it uses a threshold logic unit (TLU).</a:t>
                </a:r>
              </a:p>
              <a:p>
                <a:r>
                  <a:rPr lang="en-US" dirty="0"/>
                  <a:t>The inputs and outputs are numbers (instead of binary).</a:t>
                </a:r>
              </a:p>
              <a:p>
                <a:r>
                  <a:rPr lang="en-US" dirty="0"/>
                  <a:t>Each input connection is associated with a weight</a:t>
                </a:r>
              </a:p>
              <a:p>
                <a:r>
                  <a:rPr lang="en-US" dirty="0"/>
                  <a:t>TLU computes a linear function of its inputs:</a:t>
                </a:r>
                <a:br>
                  <a:rPr lang="en-US" dirty="0"/>
                </a:br>
                <a:br>
                  <a:rPr lang="en-US" dirty="0"/>
                </a:b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𝑇</m:t>
                        </m:r>
                      </m:sup>
                    </m:sSup>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a:p>
              <a:p>
                <a:r>
                  <a:rPr lang="en-US" dirty="0"/>
                  <a:t>Then it applies a step function to the result:</a:t>
                </a:r>
                <a:br>
                  <a:rPr lang="en-US" dirty="0"/>
                </a:b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𝑤</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𝑠𝑡𝑒𝑝</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oMath>
                </a14:m>
                <a:endParaRPr lang="en-US" dirty="0"/>
              </a:p>
              <a:p>
                <a:r>
                  <a:rPr lang="en-US" dirty="0"/>
                  <a:t>Similar to logistic regression but uses the step function instead of sigmoid.</a:t>
                </a:r>
              </a:p>
              <a:p>
                <a:r>
                  <a:rPr lang="en-US" dirty="0"/>
                  <a:t>The model parameters are the weights in w and the bias term b</a:t>
                </a:r>
              </a:p>
            </p:txBody>
          </p:sp>
        </mc:Choice>
        <mc:Fallback>
          <p:sp>
            <p:nvSpPr>
              <p:cNvPr id="3" name="Content Placeholder 2">
                <a:extLst>
                  <a:ext uri="{FF2B5EF4-FFF2-40B4-BE49-F238E27FC236}">
                    <a16:creationId xmlns:a16="http://schemas.microsoft.com/office/drawing/2014/main" id="{8E367BA1-C657-62C5-85B5-8BF71FAD0188}"/>
                  </a:ext>
                </a:extLst>
              </p:cNvPr>
              <p:cNvSpPr>
                <a:spLocks noGrp="1" noRot="1" noChangeAspect="1" noMove="1" noResize="1" noEditPoints="1" noAdjustHandles="1" noChangeArrowheads="1" noChangeShapeType="1" noTextEdit="1"/>
              </p:cNvSpPr>
              <p:nvPr>
                <p:ph idx="1"/>
              </p:nvPr>
            </p:nvSpPr>
            <p:spPr>
              <a:blipFill>
                <a:blip r:embed="rId2"/>
                <a:stretch>
                  <a:fillRect l="-965" t="-3488" b="-3198"/>
                </a:stretch>
              </a:blipFill>
            </p:spPr>
            <p:txBody>
              <a:bodyPr/>
              <a:lstStyle/>
              <a:p>
                <a:r>
                  <a:rPr lang="en-US">
                    <a:noFill/>
                  </a:rPr>
                  <a:t> </a:t>
                </a:r>
              </a:p>
            </p:txBody>
          </p:sp>
        </mc:Fallback>
      </mc:AlternateContent>
    </p:spTree>
    <p:extLst>
      <p:ext uri="{BB962C8B-B14F-4D97-AF65-F5344CB8AC3E}">
        <p14:creationId xmlns:p14="http://schemas.microsoft.com/office/powerpoint/2010/main" val="898610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FEB6B-C8CF-215B-C2EE-B00629F08125}"/>
              </a:ext>
            </a:extLst>
          </p:cNvPr>
          <p:cNvSpPr>
            <a:spLocks noGrp="1"/>
          </p:cNvSpPr>
          <p:nvPr>
            <p:ph type="title"/>
          </p:nvPr>
        </p:nvSpPr>
        <p:spPr/>
        <p:txBody>
          <a:bodyPr/>
          <a:lstStyle/>
          <a:p>
            <a:r>
              <a:rPr lang="en-US" dirty="0"/>
              <a:t>Perceptron</a:t>
            </a:r>
          </a:p>
        </p:txBody>
      </p:sp>
      <p:pic>
        <p:nvPicPr>
          <p:cNvPr id="5" name="Content Placeholder 4" descr="A diagram of a step function&#10;&#10;Description automatically generated">
            <a:extLst>
              <a:ext uri="{FF2B5EF4-FFF2-40B4-BE49-F238E27FC236}">
                <a16:creationId xmlns:a16="http://schemas.microsoft.com/office/drawing/2014/main" id="{7FF2F5BE-309C-8B66-9741-9A7C3817D90E}"/>
              </a:ext>
            </a:extLst>
          </p:cNvPr>
          <p:cNvPicPr>
            <a:picLocks noGrp="1" noChangeAspect="1"/>
          </p:cNvPicPr>
          <p:nvPr>
            <p:ph idx="1"/>
          </p:nvPr>
        </p:nvPicPr>
        <p:blipFill>
          <a:blip r:embed="rId2"/>
          <a:stretch>
            <a:fillRect/>
          </a:stretch>
        </p:blipFill>
        <p:spPr>
          <a:xfrm>
            <a:off x="1533939" y="1461053"/>
            <a:ext cx="9277984" cy="3159781"/>
          </a:xfrm>
        </p:spPr>
      </p:pic>
      <p:sp>
        <p:nvSpPr>
          <p:cNvPr id="6" name="TextBox 5">
            <a:extLst>
              <a:ext uri="{FF2B5EF4-FFF2-40B4-BE49-F238E27FC236}">
                <a16:creationId xmlns:a16="http://schemas.microsoft.com/office/drawing/2014/main" id="{75FBEB5F-C1F3-8038-FAF1-B63B7F0F9528}"/>
              </a:ext>
            </a:extLst>
          </p:cNvPr>
          <p:cNvSpPr txBox="1"/>
          <p:nvPr/>
        </p:nvSpPr>
        <p:spPr>
          <a:xfrm>
            <a:off x="2276061" y="5108713"/>
            <a:ext cx="6926320" cy="369332"/>
          </a:xfrm>
          <a:prstGeom prst="rect">
            <a:avLst/>
          </a:prstGeom>
          <a:noFill/>
        </p:spPr>
        <p:txBody>
          <a:bodyPr wrap="none" rtlCol="0">
            <a:spAutoFit/>
          </a:bodyPr>
          <a:lstStyle/>
          <a:p>
            <a:r>
              <a:rPr lang="en-US" dirty="0"/>
              <a:t>Most common step function is the </a:t>
            </a:r>
            <a:r>
              <a:rPr lang="en-US" i="1" dirty="0"/>
              <a:t>Heaviside step and sign functions</a:t>
            </a:r>
          </a:p>
        </p:txBody>
      </p:sp>
      <p:pic>
        <p:nvPicPr>
          <p:cNvPr id="8" name="Picture 7" descr="A black square with numbers and a number on it&#10;&#10;Description automatically generated with medium confidence">
            <a:extLst>
              <a:ext uri="{FF2B5EF4-FFF2-40B4-BE49-F238E27FC236}">
                <a16:creationId xmlns:a16="http://schemas.microsoft.com/office/drawing/2014/main" id="{FEF646B7-1CC5-3E53-9520-6B2EE29AA0FB}"/>
              </a:ext>
            </a:extLst>
          </p:cNvPr>
          <p:cNvPicPr>
            <a:picLocks noChangeAspect="1"/>
          </p:cNvPicPr>
          <p:nvPr/>
        </p:nvPicPr>
        <p:blipFill>
          <a:blip r:embed="rId3"/>
          <a:stretch>
            <a:fillRect/>
          </a:stretch>
        </p:blipFill>
        <p:spPr>
          <a:xfrm>
            <a:off x="2276061" y="5716762"/>
            <a:ext cx="2819400" cy="736600"/>
          </a:xfrm>
          <a:prstGeom prst="rect">
            <a:avLst/>
          </a:prstGeom>
        </p:spPr>
      </p:pic>
      <p:pic>
        <p:nvPicPr>
          <p:cNvPr id="10" name="Picture 9" descr="A black and white math equation&#10;&#10;Description automatically generated">
            <a:extLst>
              <a:ext uri="{FF2B5EF4-FFF2-40B4-BE49-F238E27FC236}">
                <a16:creationId xmlns:a16="http://schemas.microsoft.com/office/drawing/2014/main" id="{2030BC61-AAE7-4B42-832A-ED421BABD7D7}"/>
              </a:ext>
            </a:extLst>
          </p:cNvPr>
          <p:cNvPicPr>
            <a:picLocks noChangeAspect="1"/>
          </p:cNvPicPr>
          <p:nvPr/>
        </p:nvPicPr>
        <p:blipFill>
          <a:blip r:embed="rId4"/>
          <a:stretch>
            <a:fillRect/>
          </a:stretch>
        </p:blipFill>
        <p:spPr>
          <a:xfrm>
            <a:off x="6096000" y="5577062"/>
            <a:ext cx="2438400" cy="1016000"/>
          </a:xfrm>
          <a:prstGeom prst="rect">
            <a:avLst/>
          </a:prstGeom>
        </p:spPr>
      </p:pic>
    </p:spTree>
    <p:extLst>
      <p:ext uri="{BB962C8B-B14F-4D97-AF65-F5344CB8AC3E}">
        <p14:creationId xmlns:p14="http://schemas.microsoft.com/office/powerpoint/2010/main" val="3005988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5695E-3578-9F7F-FCBE-3BA2B5ABFB51}"/>
              </a:ext>
            </a:extLst>
          </p:cNvPr>
          <p:cNvSpPr>
            <a:spLocks noGrp="1"/>
          </p:cNvSpPr>
          <p:nvPr>
            <p:ph type="title"/>
          </p:nvPr>
        </p:nvSpPr>
        <p:spPr/>
        <p:txBody>
          <a:bodyPr/>
          <a:lstStyle/>
          <a:p>
            <a:r>
              <a:rPr lang="en-US" dirty="0"/>
              <a:t>TLU</a:t>
            </a:r>
          </a:p>
        </p:txBody>
      </p:sp>
      <p:sp>
        <p:nvSpPr>
          <p:cNvPr id="3" name="Content Placeholder 2">
            <a:extLst>
              <a:ext uri="{FF2B5EF4-FFF2-40B4-BE49-F238E27FC236}">
                <a16:creationId xmlns:a16="http://schemas.microsoft.com/office/drawing/2014/main" id="{F78E0A37-D158-F785-13C0-6A277D2A4452}"/>
              </a:ext>
            </a:extLst>
          </p:cNvPr>
          <p:cNvSpPr>
            <a:spLocks noGrp="1"/>
          </p:cNvSpPr>
          <p:nvPr>
            <p:ph idx="1"/>
          </p:nvPr>
        </p:nvSpPr>
        <p:spPr>
          <a:xfrm>
            <a:off x="580768" y="1825625"/>
            <a:ext cx="5029200" cy="4351338"/>
          </a:xfrm>
        </p:spPr>
        <p:txBody>
          <a:bodyPr>
            <a:normAutofit fontScale="85000" lnSpcReduction="10000"/>
          </a:bodyPr>
          <a:lstStyle/>
          <a:p>
            <a:r>
              <a:rPr lang="en-US" dirty="0"/>
              <a:t>A single TLU can be used for simple linear binary classification.</a:t>
            </a:r>
          </a:p>
          <a:p>
            <a:r>
              <a:rPr lang="en-US" dirty="0"/>
              <a:t>It computes a linear function of its inputs and can emit a 1 (positive label) / -1 (negative label)</a:t>
            </a:r>
          </a:p>
          <a:p>
            <a:r>
              <a:rPr lang="en-US" dirty="0"/>
              <a:t>A perceptron is composed of one of more TLUs in a single layer where every TLU is connected to every input.  (Fully-connected)</a:t>
            </a:r>
          </a:p>
          <a:p>
            <a:r>
              <a:rPr lang="en-US" dirty="0"/>
              <a:t>Inputs are in the input layer.</a:t>
            </a:r>
          </a:p>
          <a:p>
            <a:r>
              <a:rPr lang="en-US" dirty="0"/>
              <a:t>Outputs rare in the output layer</a:t>
            </a:r>
          </a:p>
        </p:txBody>
      </p:sp>
      <p:pic>
        <p:nvPicPr>
          <p:cNvPr id="7" name="Picture 6" descr="A diagram of a neural network&#10;&#10;Description automatically generated">
            <a:extLst>
              <a:ext uri="{FF2B5EF4-FFF2-40B4-BE49-F238E27FC236}">
                <a16:creationId xmlns:a16="http://schemas.microsoft.com/office/drawing/2014/main" id="{87C01CB0-E0D8-2544-3CD6-09403C5089E6}"/>
              </a:ext>
            </a:extLst>
          </p:cNvPr>
          <p:cNvPicPr>
            <a:picLocks noChangeAspect="1"/>
          </p:cNvPicPr>
          <p:nvPr/>
        </p:nvPicPr>
        <p:blipFill>
          <a:blip r:embed="rId2"/>
          <a:stretch>
            <a:fillRect/>
          </a:stretch>
        </p:blipFill>
        <p:spPr>
          <a:xfrm>
            <a:off x="5578732" y="1819447"/>
            <a:ext cx="5775068" cy="3324185"/>
          </a:xfrm>
          <a:prstGeom prst="rect">
            <a:avLst/>
          </a:prstGeom>
        </p:spPr>
      </p:pic>
      <p:sp>
        <p:nvSpPr>
          <p:cNvPr id="8" name="TextBox 7">
            <a:extLst>
              <a:ext uri="{FF2B5EF4-FFF2-40B4-BE49-F238E27FC236}">
                <a16:creationId xmlns:a16="http://schemas.microsoft.com/office/drawing/2014/main" id="{7C077D5B-AF62-A895-3A42-BD5DD4BB680C}"/>
              </a:ext>
            </a:extLst>
          </p:cNvPr>
          <p:cNvSpPr txBox="1"/>
          <p:nvPr/>
        </p:nvSpPr>
        <p:spPr>
          <a:xfrm>
            <a:off x="6474940" y="5530632"/>
            <a:ext cx="5324919" cy="646331"/>
          </a:xfrm>
          <a:prstGeom prst="rect">
            <a:avLst/>
          </a:prstGeom>
          <a:noFill/>
        </p:spPr>
        <p:txBody>
          <a:bodyPr wrap="none" rtlCol="0">
            <a:spAutoFit/>
          </a:bodyPr>
          <a:lstStyle/>
          <a:p>
            <a:r>
              <a:rPr lang="en-US" dirty="0"/>
              <a:t>Perceptron has 2 inputs and 3 outputs.</a:t>
            </a:r>
          </a:p>
          <a:p>
            <a:r>
              <a:rPr lang="en-US" dirty="0"/>
              <a:t>Can classify 2D data into three classes (multi-label)</a:t>
            </a:r>
          </a:p>
        </p:txBody>
      </p:sp>
    </p:spTree>
    <p:extLst>
      <p:ext uri="{BB962C8B-B14F-4D97-AF65-F5344CB8AC3E}">
        <p14:creationId xmlns:p14="http://schemas.microsoft.com/office/powerpoint/2010/main" val="163612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D4D36-38F5-339C-B123-CE7B7C47246D}"/>
              </a:ext>
            </a:extLst>
          </p:cNvPr>
          <p:cNvSpPr>
            <a:spLocks noGrp="1"/>
          </p:cNvSpPr>
          <p:nvPr>
            <p:ph type="title"/>
          </p:nvPr>
        </p:nvSpPr>
        <p:spPr/>
        <p:txBody>
          <a:bodyPr/>
          <a:lstStyle/>
          <a:p>
            <a:r>
              <a:rPr lang="en-US" dirty="0"/>
              <a:t>Computing Outputs</a:t>
            </a:r>
          </a:p>
        </p:txBody>
      </p:sp>
      <p:pic>
        <p:nvPicPr>
          <p:cNvPr id="5" name="Content Placeholder 4" descr="A black math symbol with a white background&#10;&#10;Description automatically generated">
            <a:extLst>
              <a:ext uri="{FF2B5EF4-FFF2-40B4-BE49-F238E27FC236}">
                <a16:creationId xmlns:a16="http://schemas.microsoft.com/office/drawing/2014/main" id="{7EE19402-EC71-1689-1191-672A89289671}"/>
              </a:ext>
            </a:extLst>
          </p:cNvPr>
          <p:cNvPicPr>
            <a:picLocks noGrp="1" noChangeAspect="1"/>
          </p:cNvPicPr>
          <p:nvPr>
            <p:ph idx="1"/>
          </p:nvPr>
        </p:nvPicPr>
        <p:blipFill>
          <a:blip r:embed="rId2"/>
          <a:stretch>
            <a:fillRect/>
          </a:stretch>
        </p:blipFill>
        <p:spPr>
          <a:xfrm>
            <a:off x="4043876" y="1703338"/>
            <a:ext cx="2273300" cy="457200"/>
          </a:xfr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97F587A-88DE-64DB-74E8-7995D69A750D}"/>
                  </a:ext>
                </a:extLst>
              </p:cNvPr>
              <p:cNvSpPr txBox="1"/>
              <p:nvPr/>
            </p:nvSpPr>
            <p:spPr>
              <a:xfrm>
                <a:off x="1257784" y="2630389"/>
                <a:ext cx="9676432" cy="2308324"/>
              </a:xfrm>
              <a:prstGeom prst="rect">
                <a:avLst/>
              </a:prstGeom>
              <a:noFill/>
            </p:spPr>
            <p:txBody>
              <a:bodyPr wrap="none" rtlCol="0">
                <a:spAutoFit/>
              </a:bodyPr>
              <a:lstStyle/>
              <a:p>
                <a:pPr marL="285750" indent="-285750">
                  <a:buFont typeface="Arial" panose="020B0604020202020204" pitchFamily="34" charset="0"/>
                  <a:buChar char="•"/>
                </a:pPr>
                <a:r>
                  <a:rPr lang="en-US" dirty="0"/>
                  <a:t>X is the matrix of input features.  One row per instance and one column per feature.</a:t>
                </a:r>
              </a:p>
              <a:p>
                <a:pPr marL="285750" indent="-285750">
                  <a:buFont typeface="Arial" panose="020B0604020202020204" pitchFamily="34" charset="0"/>
                  <a:buChar char="•"/>
                </a:pPr>
                <a:r>
                  <a:rPr lang="en-US" dirty="0"/>
                  <a:t>W contains the connection weights.  One row per input and one column per neuron.</a:t>
                </a:r>
              </a:p>
              <a:p>
                <a:pPr marL="285750" indent="-285750">
                  <a:buFont typeface="Arial" panose="020B0604020202020204" pitchFamily="34" charset="0"/>
                  <a:buChar char="•"/>
                </a:pPr>
                <a:r>
                  <a:rPr lang="en-US" dirty="0"/>
                  <a:t>The bias vector ‘b’ contains all bias terms: one per neuron.</a:t>
                </a:r>
              </a:p>
              <a:p>
                <a:pPr marL="285750" indent="-285750">
                  <a:buFont typeface="Arial" panose="020B0604020202020204" pitchFamily="34" charset="0"/>
                  <a:buChar char="•"/>
                </a:pPr>
                <a:r>
                  <a:rPr lang="en-US" dirty="0"/>
                  <a:t>The function </a:t>
                </a:r>
                <a14:m>
                  <m:oMath xmlns:m="http://schemas.openxmlformats.org/officeDocument/2006/math">
                    <m:r>
                      <a:rPr lang="en-US" i="1" smtClean="0">
                        <a:latin typeface="Cambria Math" panose="02040503050406030204" pitchFamily="18" charset="0"/>
                        <a:ea typeface="Cambria Math" panose="02040503050406030204" pitchFamily="18" charset="0"/>
                      </a:rPr>
                      <m:t>𝜙</m:t>
                    </m:r>
                  </m:oMath>
                </a14:m>
                <a:r>
                  <a:rPr lang="en-US" dirty="0"/>
                  <a:t> is called the activation function (for TLUs it is the step function).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Note that a matrix + a vector is mathematically undefined but typically used as ‘broadcasting’</a:t>
                </a:r>
              </a:p>
              <a:p>
                <a:pPr marL="285750" indent="-285750">
                  <a:buFont typeface="Arial" panose="020B0604020202020204" pitchFamily="34" charset="0"/>
                  <a:buChar char="•"/>
                </a:pPr>
                <a:r>
                  <a:rPr lang="en-US" dirty="0"/>
                  <a:t>The vector is added to every row in the matrix. </a:t>
                </a:r>
              </a:p>
            </p:txBody>
          </p:sp>
        </mc:Choice>
        <mc:Fallback>
          <p:sp>
            <p:nvSpPr>
              <p:cNvPr id="7" name="TextBox 6">
                <a:extLst>
                  <a:ext uri="{FF2B5EF4-FFF2-40B4-BE49-F238E27FC236}">
                    <a16:creationId xmlns:a16="http://schemas.microsoft.com/office/drawing/2014/main" id="{297F587A-88DE-64DB-74E8-7995D69A750D}"/>
                  </a:ext>
                </a:extLst>
              </p:cNvPr>
              <p:cNvSpPr txBox="1">
                <a:spLocks noRot="1" noChangeAspect="1" noMove="1" noResize="1" noEditPoints="1" noAdjustHandles="1" noChangeArrowheads="1" noChangeShapeType="1" noTextEdit="1"/>
              </p:cNvSpPr>
              <p:nvPr/>
            </p:nvSpPr>
            <p:spPr>
              <a:xfrm>
                <a:off x="1257784" y="2630389"/>
                <a:ext cx="9676432" cy="2308324"/>
              </a:xfrm>
              <a:prstGeom prst="rect">
                <a:avLst/>
              </a:prstGeom>
              <a:blipFill>
                <a:blip r:embed="rId3"/>
                <a:stretch>
                  <a:fillRect l="-262" t="-1093" b="-3825"/>
                </a:stretch>
              </a:blipFill>
            </p:spPr>
            <p:txBody>
              <a:bodyPr/>
              <a:lstStyle/>
              <a:p>
                <a:r>
                  <a:rPr lang="en-US">
                    <a:noFill/>
                  </a:rPr>
                  <a:t> </a:t>
                </a:r>
              </a:p>
            </p:txBody>
          </p:sp>
        </mc:Fallback>
      </mc:AlternateContent>
    </p:spTree>
    <p:extLst>
      <p:ext uri="{BB962C8B-B14F-4D97-AF65-F5344CB8AC3E}">
        <p14:creationId xmlns:p14="http://schemas.microsoft.com/office/powerpoint/2010/main" val="499521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DBF2B-E025-7725-C566-E230DCDBBAFC}"/>
              </a:ext>
            </a:extLst>
          </p:cNvPr>
          <p:cNvSpPr>
            <a:spLocks noGrp="1"/>
          </p:cNvSpPr>
          <p:nvPr>
            <p:ph type="title"/>
          </p:nvPr>
        </p:nvSpPr>
        <p:spPr/>
        <p:txBody>
          <a:bodyPr/>
          <a:lstStyle/>
          <a:p>
            <a:r>
              <a:rPr lang="en-US" dirty="0" err="1"/>
              <a:t>Hebbs</a:t>
            </a:r>
            <a:r>
              <a:rPr lang="en-US" dirty="0"/>
              <a:t> Rule</a:t>
            </a:r>
          </a:p>
        </p:txBody>
      </p:sp>
      <p:sp>
        <p:nvSpPr>
          <p:cNvPr id="3" name="Content Placeholder 2">
            <a:extLst>
              <a:ext uri="{FF2B5EF4-FFF2-40B4-BE49-F238E27FC236}">
                <a16:creationId xmlns:a16="http://schemas.microsoft.com/office/drawing/2014/main" id="{BFA9993D-1B2D-46E0-CDFF-9F3E3CC2A22A}"/>
              </a:ext>
            </a:extLst>
          </p:cNvPr>
          <p:cNvSpPr>
            <a:spLocks noGrp="1"/>
          </p:cNvSpPr>
          <p:nvPr>
            <p:ph idx="1"/>
          </p:nvPr>
        </p:nvSpPr>
        <p:spPr>
          <a:xfrm>
            <a:off x="807829" y="1597025"/>
            <a:ext cx="10515600" cy="3024671"/>
          </a:xfrm>
        </p:spPr>
        <p:txBody>
          <a:bodyPr/>
          <a:lstStyle/>
          <a:p>
            <a:r>
              <a:rPr lang="en-US" dirty="0"/>
              <a:t>When one biological neuron triggers another the connection between these two neurons becomes stronger.</a:t>
            </a:r>
          </a:p>
          <a:p>
            <a:pPr lvl="1"/>
            <a:r>
              <a:rPr lang="en-US" dirty="0"/>
              <a:t>“Cells that fire together, wire together”</a:t>
            </a:r>
          </a:p>
          <a:p>
            <a:r>
              <a:rPr lang="en-US" dirty="0" err="1"/>
              <a:t>Perceptrons</a:t>
            </a:r>
            <a:r>
              <a:rPr lang="en-US" dirty="0"/>
              <a:t> use a variant of this, for every output neuron that produced a wrong prediction it reinforces the connection weights from the inputs that would have contributed to the correct prediction:</a:t>
            </a:r>
          </a:p>
          <a:p>
            <a:endParaRPr lang="en-US" dirty="0"/>
          </a:p>
        </p:txBody>
      </p:sp>
      <p:pic>
        <p:nvPicPr>
          <p:cNvPr id="5" name="Picture 4" descr="A black and white math equation&#10;&#10;Description automatically generated">
            <a:extLst>
              <a:ext uri="{FF2B5EF4-FFF2-40B4-BE49-F238E27FC236}">
                <a16:creationId xmlns:a16="http://schemas.microsoft.com/office/drawing/2014/main" id="{4A3C15E4-E5E7-76C4-82E7-EAEE60067C7A}"/>
              </a:ext>
            </a:extLst>
          </p:cNvPr>
          <p:cNvPicPr>
            <a:picLocks noChangeAspect="1"/>
          </p:cNvPicPr>
          <p:nvPr/>
        </p:nvPicPr>
        <p:blipFill>
          <a:blip r:embed="rId2"/>
          <a:stretch>
            <a:fillRect/>
          </a:stretch>
        </p:blipFill>
        <p:spPr>
          <a:xfrm>
            <a:off x="3637168" y="4268857"/>
            <a:ext cx="3327400" cy="457200"/>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0A349BD-7FAD-3BED-ED29-FB4BE6B903B4}"/>
                  </a:ext>
                </a:extLst>
              </p:cNvPr>
              <p:cNvSpPr txBox="1"/>
              <p:nvPr/>
            </p:nvSpPr>
            <p:spPr>
              <a:xfrm>
                <a:off x="1901134" y="4899992"/>
                <a:ext cx="8328990" cy="1499641"/>
              </a:xfrm>
              <a:prstGeom prst="rect">
                <a:avLst/>
              </a:prstGeom>
              <a:noFill/>
            </p:spPr>
            <p:txBody>
              <a:bodyPr wrap="square" rtlCol="0">
                <a:spAutoFit/>
              </a:bodyPr>
              <a:lstStyle/>
              <a:p>
                <a:pPr marL="285750" indent="-285750">
                  <a:buFont typeface="Arial" panose="020B0604020202020204" pitchFamily="34" charset="0"/>
                  <a:buChar char="•"/>
                </a:pPr>
                <a:r>
                  <a:rPr lang="en-US" dirty="0"/>
                  <a:t>w</a:t>
                </a:r>
                <a:r>
                  <a:rPr lang="en-US" baseline="-25000" dirty="0" err="1"/>
                  <a:t>i,j</a:t>
                </a:r>
                <a:r>
                  <a:rPr lang="en-US" dirty="0"/>
                  <a:t> is the connection weight between the </a:t>
                </a:r>
                <a:r>
                  <a:rPr lang="en-US" dirty="0" err="1"/>
                  <a:t>ith</a:t>
                </a:r>
                <a:r>
                  <a:rPr lang="en-US" dirty="0"/>
                  <a:t> input and </a:t>
                </a:r>
                <a:r>
                  <a:rPr lang="en-US" dirty="0" err="1"/>
                  <a:t>jth</a:t>
                </a:r>
                <a:r>
                  <a:rPr lang="en-US" dirty="0"/>
                  <a:t> neuron</a:t>
                </a:r>
              </a:p>
              <a:p>
                <a:pPr marL="285750" indent="-285750">
                  <a:buFont typeface="Arial" panose="020B0604020202020204" pitchFamily="34" charset="0"/>
                  <a:buChar char="•"/>
                </a:pPr>
                <a:r>
                  <a:rPr lang="en-US" dirty="0"/>
                  <a:t>x</a:t>
                </a:r>
                <a:r>
                  <a:rPr lang="en-US" baseline="-25000" dirty="0"/>
                  <a:t>i</a:t>
                </a:r>
                <a:r>
                  <a:rPr lang="en-US" dirty="0"/>
                  <a:t> is the </a:t>
                </a:r>
                <a:r>
                  <a:rPr lang="en-US" dirty="0" err="1"/>
                  <a:t>ith</a:t>
                </a:r>
                <a:r>
                  <a:rPr lang="en-US" dirty="0"/>
                  <a:t> input value of the current training instance.</a:t>
                </a:r>
              </a:p>
              <a:p>
                <a:pPr marL="285750"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𝑗</m:t>
                        </m:r>
                      </m:sub>
                    </m:sSub>
                  </m:oMath>
                </a14:m>
                <a:r>
                  <a:rPr lang="en-US" dirty="0"/>
                  <a:t>is  the output of the </a:t>
                </a:r>
                <a:r>
                  <a:rPr lang="en-US" dirty="0" err="1"/>
                  <a:t>jth</a:t>
                </a:r>
                <a:r>
                  <a:rPr lang="en-US" dirty="0"/>
                  <a:t> output neuron for the current training instance.</a:t>
                </a:r>
              </a:p>
              <a:p>
                <a:pPr marL="285750" indent="-285750">
                  <a:buFont typeface="Arial" panose="020B0604020202020204" pitchFamily="34" charset="0"/>
                  <a:buChar char="•"/>
                </a:pPr>
                <a:r>
                  <a:rPr lang="en-US" dirty="0" err="1"/>
                  <a:t>y</a:t>
                </a:r>
                <a:r>
                  <a:rPr lang="en-US" baseline="-25000" dirty="0" err="1"/>
                  <a:t>j</a:t>
                </a:r>
                <a:r>
                  <a:rPr lang="en-US" dirty="0"/>
                  <a:t>  is the target output of the </a:t>
                </a:r>
                <a:r>
                  <a:rPr lang="en-US" dirty="0" err="1"/>
                  <a:t>jth</a:t>
                </a:r>
                <a:r>
                  <a:rPr lang="en-US" dirty="0"/>
                  <a:t> output neuron for the current training instance.</a:t>
                </a:r>
              </a:p>
              <a:p>
                <a:pPr marL="285750" indent="-285750">
                  <a:buFont typeface="Arial" panose="020B0604020202020204" pitchFamily="34" charset="0"/>
                  <a:buChar char="•"/>
                </a:pPr>
                <a14:m>
                  <m:oMath xmlns:m="http://schemas.openxmlformats.org/officeDocument/2006/math">
                    <m:r>
                      <a:rPr lang="en-US" i="1" smtClean="0">
                        <a:latin typeface="Cambria Math" panose="02040503050406030204" pitchFamily="18" charset="0"/>
                        <a:ea typeface="Cambria Math" panose="02040503050406030204" pitchFamily="18" charset="0"/>
                      </a:rPr>
                      <m:t>𝜂</m:t>
                    </m:r>
                    <m:r>
                      <a:rPr lang="en-US" b="0" i="1" smtClean="0">
                        <a:latin typeface="Cambria Math" panose="02040503050406030204" pitchFamily="18" charset="0"/>
                        <a:ea typeface="Cambria Math" panose="02040503050406030204" pitchFamily="18" charset="0"/>
                      </a:rPr>
                      <m:t> </m:t>
                    </m:r>
                  </m:oMath>
                </a14:m>
                <a:r>
                  <a:rPr lang="en-US" dirty="0"/>
                  <a:t>is the learning rate.</a:t>
                </a:r>
              </a:p>
            </p:txBody>
          </p:sp>
        </mc:Choice>
        <mc:Fallback>
          <p:sp>
            <p:nvSpPr>
              <p:cNvPr id="6" name="TextBox 5">
                <a:extLst>
                  <a:ext uri="{FF2B5EF4-FFF2-40B4-BE49-F238E27FC236}">
                    <a16:creationId xmlns:a16="http://schemas.microsoft.com/office/drawing/2014/main" id="{30A349BD-7FAD-3BED-ED29-FB4BE6B903B4}"/>
                  </a:ext>
                </a:extLst>
              </p:cNvPr>
              <p:cNvSpPr txBox="1">
                <a:spLocks noRot="1" noChangeAspect="1" noMove="1" noResize="1" noEditPoints="1" noAdjustHandles="1" noChangeArrowheads="1" noChangeShapeType="1" noTextEdit="1"/>
              </p:cNvSpPr>
              <p:nvPr/>
            </p:nvSpPr>
            <p:spPr>
              <a:xfrm>
                <a:off x="1901134" y="4899992"/>
                <a:ext cx="8328990" cy="1499641"/>
              </a:xfrm>
              <a:prstGeom prst="rect">
                <a:avLst/>
              </a:prstGeom>
              <a:blipFill>
                <a:blip r:embed="rId3"/>
                <a:stretch>
                  <a:fillRect l="-457" t="-1667" b="-5000"/>
                </a:stretch>
              </a:blipFill>
            </p:spPr>
            <p:txBody>
              <a:bodyPr/>
              <a:lstStyle/>
              <a:p>
                <a:r>
                  <a:rPr lang="en-US">
                    <a:noFill/>
                  </a:rPr>
                  <a:t> </a:t>
                </a:r>
              </a:p>
            </p:txBody>
          </p:sp>
        </mc:Fallback>
      </mc:AlternateContent>
    </p:spTree>
    <p:extLst>
      <p:ext uri="{BB962C8B-B14F-4D97-AF65-F5344CB8AC3E}">
        <p14:creationId xmlns:p14="http://schemas.microsoft.com/office/powerpoint/2010/main" val="1817971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B66B-FE8E-675A-5927-E792E097695F}"/>
              </a:ext>
            </a:extLst>
          </p:cNvPr>
          <p:cNvSpPr>
            <a:spLocks noGrp="1"/>
          </p:cNvSpPr>
          <p:nvPr>
            <p:ph type="title"/>
          </p:nvPr>
        </p:nvSpPr>
        <p:spPr/>
        <p:txBody>
          <a:bodyPr/>
          <a:lstStyle/>
          <a:p>
            <a:r>
              <a:rPr lang="en-US" dirty="0" err="1"/>
              <a:t>Hebbs</a:t>
            </a:r>
            <a:r>
              <a:rPr lang="en-US" dirty="0"/>
              <a:t> Rule</a:t>
            </a:r>
          </a:p>
        </p:txBody>
      </p:sp>
      <p:sp>
        <p:nvSpPr>
          <p:cNvPr id="3" name="Content Placeholder 2">
            <a:extLst>
              <a:ext uri="{FF2B5EF4-FFF2-40B4-BE49-F238E27FC236}">
                <a16:creationId xmlns:a16="http://schemas.microsoft.com/office/drawing/2014/main" id="{45559DB5-0AF4-67CB-ED33-8C6EC1A54FB1}"/>
              </a:ext>
            </a:extLst>
          </p:cNvPr>
          <p:cNvSpPr>
            <a:spLocks noGrp="1"/>
          </p:cNvSpPr>
          <p:nvPr>
            <p:ph idx="1"/>
          </p:nvPr>
        </p:nvSpPr>
        <p:spPr/>
        <p:txBody>
          <a:bodyPr/>
          <a:lstStyle/>
          <a:p>
            <a:r>
              <a:rPr lang="en-US" dirty="0"/>
              <a:t>Is shown to converge when the training instances are linearly separable.</a:t>
            </a:r>
          </a:p>
          <a:p>
            <a:r>
              <a:rPr lang="en-US" dirty="0"/>
              <a:t>Is very similar to stochastic gradient descent.</a:t>
            </a:r>
          </a:p>
          <a:p>
            <a:r>
              <a:rPr lang="en-US" dirty="0"/>
              <a:t>Was demonstrated it is incapable of solving the XOR classification problem (which any truly linear classifier is also incapable of solving).</a:t>
            </a:r>
          </a:p>
          <a:p>
            <a:r>
              <a:rPr lang="en-US" dirty="0"/>
              <a:t>This led to decades where ANN research was not heavily funded.</a:t>
            </a:r>
          </a:p>
        </p:txBody>
      </p:sp>
    </p:spTree>
    <p:extLst>
      <p:ext uri="{BB962C8B-B14F-4D97-AF65-F5344CB8AC3E}">
        <p14:creationId xmlns:p14="http://schemas.microsoft.com/office/powerpoint/2010/main" val="1212097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9C41-620A-48B1-CDB4-1AAE92108A20}"/>
              </a:ext>
            </a:extLst>
          </p:cNvPr>
          <p:cNvSpPr>
            <a:spLocks noGrp="1"/>
          </p:cNvSpPr>
          <p:nvPr>
            <p:ph type="title"/>
          </p:nvPr>
        </p:nvSpPr>
        <p:spPr/>
        <p:txBody>
          <a:bodyPr/>
          <a:lstStyle/>
          <a:p>
            <a:r>
              <a:rPr lang="en-US" dirty="0"/>
              <a:t>Multilayer Perceptron</a:t>
            </a:r>
          </a:p>
        </p:txBody>
      </p:sp>
      <p:sp>
        <p:nvSpPr>
          <p:cNvPr id="3" name="Content Placeholder 2">
            <a:extLst>
              <a:ext uri="{FF2B5EF4-FFF2-40B4-BE49-F238E27FC236}">
                <a16:creationId xmlns:a16="http://schemas.microsoft.com/office/drawing/2014/main" id="{11079E1A-3B49-F5FE-632B-36928764D729}"/>
              </a:ext>
            </a:extLst>
          </p:cNvPr>
          <p:cNvSpPr>
            <a:spLocks noGrp="1"/>
          </p:cNvSpPr>
          <p:nvPr>
            <p:ph idx="1"/>
          </p:nvPr>
        </p:nvSpPr>
        <p:spPr/>
        <p:txBody>
          <a:bodyPr/>
          <a:lstStyle/>
          <a:p>
            <a:r>
              <a:rPr lang="en-US" dirty="0"/>
              <a:t>You can stack multiple </a:t>
            </a:r>
            <a:r>
              <a:rPr lang="en-US" dirty="0" err="1"/>
              <a:t>perceptrons</a:t>
            </a:r>
            <a:r>
              <a:rPr lang="en-US" dirty="0"/>
              <a:t> into a MLP.</a:t>
            </a:r>
          </a:p>
          <a:p>
            <a:r>
              <a:rPr lang="en-US" dirty="0"/>
              <a:t>An MLP can solve the XOR problem</a:t>
            </a:r>
          </a:p>
        </p:txBody>
      </p:sp>
      <p:pic>
        <p:nvPicPr>
          <p:cNvPr id="5" name="Picture 4" descr="A diagram of a mathematical equation&#10;&#10;Description automatically generated with medium confidence">
            <a:extLst>
              <a:ext uri="{FF2B5EF4-FFF2-40B4-BE49-F238E27FC236}">
                <a16:creationId xmlns:a16="http://schemas.microsoft.com/office/drawing/2014/main" id="{A5A1934D-02D7-12FC-4111-B4C051D52E52}"/>
              </a:ext>
            </a:extLst>
          </p:cNvPr>
          <p:cNvPicPr>
            <a:picLocks noChangeAspect="1"/>
          </p:cNvPicPr>
          <p:nvPr/>
        </p:nvPicPr>
        <p:blipFill>
          <a:blip r:embed="rId2"/>
          <a:stretch>
            <a:fillRect/>
          </a:stretch>
        </p:blipFill>
        <p:spPr>
          <a:xfrm>
            <a:off x="2885302" y="3001963"/>
            <a:ext cx="5334000" cy="3175000"/>
          </a:xfrm>
          <a:prstGeom prst="rect">
            <a:avLst/>
          </a:prstGeom>
        </p:spPr>
      </p:pic>
    </p:spTree>
    <p:extLst>
      <p:ext uri="{BB962C8B-B14F-4D97-AF65-F5344CB8AC3E}">
        <p14:creationId xmlns:p14="http://schemas.microsoft.com/office/powerpoint/2010/main" val="715546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9441A-5AB4-1795-A0CD-C9ED85B906F4}"/>
              </a:ext>
            </a:extLst>
          </p:cNvPr>
          <p:cNvSpPr>
            <a:spLocks noGrp="1"/>
          </p:cNvSpPr>
          <p:nvPr>
            <p:ph type="title"/>
          </p:nvPr>
        </p:nvSpPr>
        <p:spPr/>
        <p:txBody>
          <a:bodyPr/>
          <a:lstStyle/>
          <a:p>
            <a:r>
              <a:rPr lang="en-US" dirty="0"/>
              <a:t>MLPs</a:t>
            </a:r>
          </a:p>
        </p:txBody>
      </p:sp>
      <p:sp>
        <p:nvSpPr>
          <p:cNvPr id="3" name="Content Placeholder 2">
            <a:extLst>
              <a:ext uri="{FF2B5EF4-FFF2-40B4-BE49-F238E27FC236}">
                <a16:creationId xmlns:a16="http://schemas.microsoft.com/office/drawing/2014/main" id="{6DACEAF3-CF97-B160-645F-0AEFDFF06E89}"/>
              </a:ext>
            </a:extLst>
          </p:cNvPr>
          <p:cNvSpPr>
            <a:spLocks noGrp="1"/>
          </p:cNvSpPr>
          <p:nvPr>
            <p:ph idx="1"/>
          </p:nvPr>
        </p:nvSpPr>
        <p:spPr/>
        <p:txBody>
          <a:bodyPr>
            <a:normAutofit lnSpcReduction="10000"/>
          </a:bodyPr>
          <a:lstStyle/>
          <a:p>
            <a:r>
              <a:rPr lang="en-US" sz="1800" dirty="0">
                <a:effectLst/>
                <a:latin typeface="MinionPro"/>
              </a:rPr>
              <a:t>An MLP is composed of:</a:t>
            </a:r>
          </a:p>
          <a:p>
            <a:pPr lvl="1"/>
            <a:r>
              <a:rPr lang="en-US" sz="1400" dirty="0">
                <a:effectLst/>
                <a:latin typeface="MinionPro"/>
              </a:rPr>
              <a:t>one </a:t>
            </a:r>
            <a:r>
              <a:rPr lang="en-US" sz="1400" i="1" dirty="0">
                <a:effectLst/>
                <a:latin typeface="MinionPro"/>
              </a:rPr>
              <a:t>input layer</a:t>
            </a:r>
          </a:p>
          <a:p>
            <a:pPr lvl="1"/>
            <a:r>
              <a:rPr lang="en-US" sz="1400" dirty="0">
                <a:effectLst/>
                <a:latin typeface="MinionPro"/>
              </a:rPr>
              <a:t>one or more layers of TLUs, called </a:t>
            </a:r>
            <a:r>
              <a:rPr lang="en-US" sz="1400" i="1" dirty="0">
                <a:effectLst/>
                <a:latin typeface="MinionPro"/>
              </a:rPr>
              <a:t>hidden layers</a:t>
            </a:r>
            <a:endParaRPr lang="en-US" sz="1400" i="1" dirty="0">
              <a:latin typeface="MinionPro"/>
            </a:endParaRPr>
          </a:p>
          <a:p>
            <a:pPr lvl="1"/>
            <a:r>
              <a:rPr lang="en-US" sz="1400" dirty="0">
                <a:effectLst/>
                <a:latin typeface="MinionPro"/>
              </a:rPr>
              <a:t>one final layer of TLUs, called the </a:t>
            </a:r>
            <a:r>
              <a:rPr lang="en-US" sz="1400" i="1" dirty="0">
                <a:effectLst/>
                <a:latin typeface="MinionPro"/>
              </a:rPr>
              <a:t>output layer </a:t>
            </a:r>
            <a:endParaRPr lang="en-US" sz="1400" i="1" dirty="0">
              <a:latin typeface="MinionPro"/>
            </a:endParaRPr>
          </a:p>
          <a:p>
            <a:pPr marL="457200" lvl="1" indent="0">
              <a:buNone/>
            </a:pPr>
            <a:br>
              <a:rPr lang="en-US" sz="1400" i="1" dirty="0">
                <a:effectLst/>
                <a:latin typeface="MinionPro"/>
              </a:rPr>
            </a:br>
            <a:br>
              <a:rPr lang="en-US" sz="1400" i="1" dirty="0">
                <a:effectLst/>
                <a:latin typeface="MinionPro"/>
              </a:rPr>
            </a:br>
            <a:br>
              <a:rPr lang="en-US" sz="1400" i="1" dirty="0">
                <a:effectLst/>
                <a:latin typeface="MinionPro"/>
              </a:rPr>
            </a:br>
            <a:br>
              <a:rPr lang="en-US" sz="1400" i="1" dirty="0">
                <a:effectLst/>
                <a:latin typeface="MinionPro"/>
              </a:rPr>
            </a:br>
            <a:br>
              <a:rPr lang="en-US" sz="1400" i="1" dirty="0">
                <a:effectLst/>
                <a:latin typeface="MinionPro"/>
              </a:rPr>
            </a:br>
            <a:br>
              <a:rPr lang="en-US" sz="1400" i="1" dirty="0">
                <a:effectLst/>
                <a:latin typeface="MinionPro"/>
              </a:rPr>
            </a:br>
            <a:br>
              <a:rPr lang="en-US" sz="1400" i="1" dirty="0">
                <a:effectLst/>
                <a:latin typeface="MinionPro"/>
              </a:rPr>
            </a:br>
            <a:br>
              <a:rPr lang="en-US" sz="1400" i="1" dirty="0">
                <a:effectLst/>
                <a:latin typeface="MinionPro"/>
              </a:rPr>
            </a:br>
            <a:endParaRPr lang="en-US" sz="1400" i="1" dirty="0">
              <a:effectLst/>
              <a:latin typeface="MinionPro"/>
            </a:endParaRPr>
          </a:p>
          <a:p>
            <a:r>
              <a:rPr lang="en-US" sz="1800" dirty="0">
                <a:effectLst/>
                <a:latin typeface="MinionPro"/>
              </a:rPr>
              <a:t>The layers close to the input layer are usually called the lower layers, and the ones close to the outputs are usually called the upper layers. </a:t>
            </a:r>
          </a:p>
          <a:p>
            <a:r>
              <a:rPr lang="en-US" sz="1800" dirty="0">
                <a:effectLst/>
                <a:latin typeface="MinionPro"/>
              </a:rPr>
              <a:t>Every layer except the output layer includes a bias neuron and is fully connected to the next layer. </a:t>
            </a:r>
          </a:p>
          <a:p>
            <a:r>
              <a:rPr lang="en-US" sz="1800" dirty="0">
                <a:latin typeface="MinionPro"/>
              </a:rPr>
              <a:t>Signals flow in only one direction (feedforward neural network).</a:t>
            </a:r>
          </a:p>
          <a:p>
            <a:r>
              <a:rPr lang="en-US" sz="1800" dirty="0">
                <a:latin typeface="MinionPro"/>
              </a:rPr>
              <a:t>When there are many hidden layers, it is called a Deep neural network (DNN)</a:t>
            </a:r>
            <a:endParaRPr lang="en-US" dirty="0"/>
          </a:p>
          <a:p>
            <a:endParaRPr lang="en-US" dirty="0"/>
          </a:p>
        </p:txBody>
      </p:sp>
      <p:pic>
        <p:nvPicPr>
          <p:cNvPr id="5" name="Picture 4" descr="A diagram of a neural network&#10;&#10;Description automatically generated">
            <a:extLst>
              <a:ext uri="{FF2B5EF4-FFF2-40B4-BE49-F238E27FC236}">
                <a16:creationId xmlns:a16="http://schemas.microsoft.com/office/drawing/2014/main" id="{AD8BEC9C-6211-DAC1-6477-35635121FE1E}"/>
              </a:ext>
            </a:extLst>
          </p:cNvPr>
          <p:cNvPicPr>
            <a:picLocks noChangeAspect="1"/>
          </p:cNvPicPr>
          <p:nvPr/>
        </p:nvPicPr>
        <p:blipFill>
          <a:blip r:embed="rId2"/>
          <a:stretch>
            <a:fillRect/>
          </a:stretch>
        </p:blipFill>
        <p:spPr>
          <a:xfrm>
            <a:off x="5893905" y="869169"/>
            <a:ext cx="4414906" cy="3132125"/>
          </a:xfrm>
          <a:prstGeom prst="rect">
            <a:avLst/>
          </a:prstGeom>
        </p:spPr>
      </p:pic>
    </p:spTree>
    <p:extLst>
      <p:ext uri="{BB962C8B-B14F-4D97-AF65-F5344CB8AC3E}">
        <p14:creationId xmlns:p14="http://schemas.microsoft.com/office/powerpoint/2010/main" val="2501446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1D090-CD40-085C-9BE7-44E78BD299E2}"/>
              </a:ext>
            </a:extLst>
          </p:cNvPr>
          <p:cNvSpPr>
            <a:spLocks noGrp="1"/>
          </p:cNvSpPr>
          <p:nvPr>
            <p:ph type="title"/>
          </p:nvPr>
        </p:nvSpPr>
        <p:spPr/>
        <p:txBody>
          <a:bodyPr/>
          <a:lstStyle/>
          <a:p>
            <a:r>
              <a:rPr lang="en-US" dirty="0"/>
              <a:t>Training MLPs</a:t>
            </a:r>
          </a:p>
        </p:txBody>
      </p:sp>
      <p:sp>
        <p:nvSpPr>
          <p:cNvPr id="3" name="Content Placeholder 2">
            <a:extLst>
              <a:ext uri="{FF2B5EF4-FFF2-40B4-BE49-F238E27FC236}">
                <a16:creationId xmlns:a16="http://schemas.microsoft.com/office/drawing/2014/main" id="{2CB6F4F1-0666-56EF-E453-3C6E4B81A52E}"/>
              </a:ext>
            </a:extLst>
          </p:cNvPr>
          <p:cNvSpPr>
            <a:spLocks noGrp="1"/>
          </p:cNvSpPr>
          <p:nvPr>
            <p:ph idx="1"/>
          </p:nvPr>
        </p:nvSpPr>
        <p:spPr/>
        <p:txBody>
          <a:bodyPr/>
          <a:lstStyle/>
          <a:p>
            <a:r>
              <a:rPr lang="en-US" dirty="0"/>
              <a:t>In 1970 Seppo </a:t>
            </a:r>
            <a:r>
              <a:rPr lang="en-US" dirty="0" err="1"/>
              <a:t>Linnainmaa</a:t>
            </a:r>
            <a:r>
              <a:rPr lang="en-US" dirty="0"/>
              <a:t> created the algorithm reverse-mode automatic differentiation.</a:t>
            </a:r>
          </a:p>
          <a:p>
            <a:r>
              <a:rPr lang="en-US" dirty="0"/>
              <a:t>In two passes through the network (one forward, one backwards) it is able to compute the gradients of the NN error with regard to a ALL model parameters.</a:t>
            </a:r>
          </a:p>
          <a:p>
            <a:r>
              <a:rPr lang="en-US" dirty="0"/>
              <a:t>These gradients can be used in a gradient descent step.  </a:t>
            </a:r>
          </a:p>
          <a:p>
            <a:r>
              <a:rPr lang="en-US" dirty="0"/>
              <a:t>Combining this gradient step and reverse-mode algorithm gives us backpropagation.</a:t>
            </a:r>
          </a:p>
          <a:p>
            <a:r>
              <a:rPr lang="en-US" dirty="0"/>
              <a:t>Wasn’t applied to NN until 1985!</a:t>
            </a:r>
          </a:p>
        </p:txBody>
      </p:sp>
    </p:spTree>
    <p:extLst>
      <p:ext uri="{BB962C8B-B14F-4D97-AF65-F5344CB8AC3E}">
        <p14:creationId xmlns:p14="http://schemas.microsoft.com/office/powerpoint/2010/main" val="1013796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4AD02-237A-DB8F-2022-48A054F29387}"/>
              </a:ext>
            </a:extLst>
          </p:cNvPr>
          <p:cNvSpPr>
            <a:spLocks noGrp="1"/>
          </p:cNvSpPr>
          <p:nvPr>
            <p:ph type="title"/>
          </p:nvPr>
        </p:nvSpPr>
        <p:spPr/>
        <p:txBody>
          <a:bodyPr/>
          <a:lstStyle/>
          <a:p>
            <a:r>
              <a:rPr lang="en-US" dirty="0"/>
              <a:t>Back propagation Forward Pass</a:t>
            </a:r>
          </a:p>
        </p:txBody>
      </p:sp>
      <p:sp>
        <p:nvSpPr>
          <p:cNvPr id="3" name="Content Placeholder 2">
            <a:extLst>
              <a:ext uri="{FF2B5EF4-FFF2-40B4-BE49-F238E27FC236}">
                <a16:creationId xmlns:a16="http://schemas.microsoft.com/office/drawing/2014/main" id="{6576DB80-A669-F492-255C-6E012BDC8BDB}"/>
              </a:ext>
            </a:extLst>
          </p:cNvPr>
          <p:cNvSpPr>
            <a:spLocks noGrp="1"/>
          </p:cNvSpPr>
          <p:nvPr>
            <p:ph idx="1"/>
          </p:nvPr>
        </p:nvSpPr>
        <p:spPr/>
        <p:txBody>
          <a:bodyPr/>
          <a:lstStyle/>
          <a:p>
            <a:r>
              <a:rPr lang="en-US" dirty="0"/>
              <a:t>Takes a mini-batch at a time, but goes through full training set multiple times.  Each pass through full training set is an </a:t>
            </a:r>
            <a:r>
              <a:rPr lang="en-US" i="1" dirty="0"/>
              <a:t>epoch</a:t>
            </a:r>
            <a:r>
              <a:rPr lang="en-US" dirty="0"/>
              <a:t>.</a:t>
            </a:r>
          </a:p>
          <a:p>
            <a:r>
              <a:rPr lang="en-US" dirty="0"/>
              <a:t>Each mini-batch enters the network through the input layer.</a:t>
            </a:r>
          </a:p>
          <a:p>
            <a:r>
              <a:rPr lang="en-US" dirty="0"/>
              <a:t>Then passed to first hidden layer, and the next layer and so on.</a:t>
            </a:r>
          </a:p>
          <a:p>
            <a:r>
              <a:rPr lang="en-US" dirty="0"/>
              <a:t>Algorithm computes the output of every instance in the minibatch.</a:t>
            </a:r>
          </a:p>
          <a:p>
            <a:r>
              <a:rPr lang="en-US" dirty="0"/>
              <a:t>This is the forward pass.  Records all intermediary computations.</a:t>
            </a:r>
          </a:p>
          <a:p>
            <a:r>
              <a:rPr lang="en-US" dirty="0"/>
              <a:t>This is the same way that predictions are made (except we don’t need to record intermediate values)</a:t>
            </a:r>
          </a:p>
        </p:txBody>
      </p:sp>
    </p:spTree>
    <p:extLst>
      <p:ext uri="{BB962C8B-B14F-4D97-AF65-F5344CB8AC3E}">
        <p14:creationId xmlns:p14="http://schemas.microsoft.com/office/powerpoint/2010/main" val="1792688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C7E20-24F7-4AEA-E82D-BDE3628EC87B}"/>
              </a:ext>
            </a:extLst>
          </p:cNvPr>
          <p:cNvSpPr>
            <a:spLocks noGrp="1"/>
          </p:cNvSpPr>
          <p:nvPr>
            <p:ph type="title"/>
          </p:nvPr>
        </p:nvSpPr>
        <p:spPr/>
        <p:txBody>
          <a:bodyPr/>
          <a:lstStyle/>
          <a:p>
            <a:r>
              <a:rPr lang="en-US" dirty="0" err="1"/>
              <a:t>Administrata</a:t>
            </a:r>
            <a:endParaRPr lang="en-US" dirty="0"/>
          </a:p>
        </p:txBody>
      </p:sp>
      <p:sp>
        <p:nvSpPr>
          <p:cNvPr id="3" name="Content Placeholder 2">
            <a:extLst>
              <a:ext uri="{FF2B5EF4-FFF2-40B4-BE49-F238E27FC236}">
                <a16:creationId xmlns:a16="http://schemas.microsoft.com/office/drawing/2014/main" id="{EFE0F1CD-1DB0-364A-983D-08F0F603621B}"/>
              </a:ext>
            </a:extLst>
          </p:cNvPr>
          <p:cNvSpPr>
            <a:spLocks noGrp="1"/>
          </p:cNvSpPr>
          <p:nvPr>
            <p:ph idx="1"/>
          </p:nvPr>
        </p:nvSpPr>
        <p:spPr/>
        <p:txBody>
          <a:bodyPr/>
          <a:lstStyle/>
          <a:p>
            <a:r>
              <a:rPr lang="en-US" dirty="0"/>
              <a:t>Homework 5 (Clustering) is due today with grace period that goes to next class.</a:t>
            </a:r>
          </a:p>
          <a:p>
            <a:r>
              <a:rPr lang="en-US" dirty="0"/>
              <a:t>Checkpoint 2 is due next class (no grace period for this)</a:t>
            </a:r>
          </a:p>
          <a:p>
            <a:r>
              <a:rPr lang="en-US" dirty="0"/>
              <a:t>Checkpoint 1 is returned and graded.</a:t>
            </a:r>
          </a:p>
        </p:txBody>
      </p:sp>
    </p:spTree>
    <p:extLst>
      <p:ext uri="{BB962C8B-B14F-4D97-AF65-F5344CB8AC3E}">
        <p14:creationId xmlns:p14="http://schemas.microsoft.com/office/powerpoint/2010/main" val="1401665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71C79-127D-C734-EE8F-7254F51D07E3}"/>
              </a:ext>
            </a:extLst>
          </p:cNvPr>
          <p:cNvSpPr>
            <a:spLocks noGrp="1"/>
          </p:cNvSpPr>
          <p:nvPr>
            <p:ph type="title"/>
          </p:nvPr>
        </p:nvSpPr>
        <p:spPr/>
        <p:txBody>
          <a:bodyPr/>
          <a:lstStyle/>
          <a:p>
            <a:r>
              <a:rPr lang="en-US" dirty="0"/>
              <a:t>Backpropagation Backward pass</a:t>
            </a:r>
          </a:p>
        </p:txBody>
      </p:sp>
      <p:sp>
        <p:nvSpPr>
          <p:cNvPr id="3" name="Content Placeholder 2">
            <a:extLst>
              <a:ext uri="{FF2B5EF4-FFF2-40B4-BE49-F238E27FC236}">
                <a16:creationId xmlns:a16="http://schemas.microsoft.com/office/drawing/2014/main" id="{9FFB8429-C4DB-544B-A0FC-93589A7B1C51}"/>
              </a:ext>
            </a:extLst>
          </p:cNvPr>
          <p:cNvSpPr>
            <a:spLocks noGrp="1"/>
          </p:cNvSpPr>
          <p:nvPr>
            <p:ph idx="1"/>
          </p:nvPr>
        </p:nvSpPr>
        <p:spPr/>
        <p:txBody>
          <a:bodyPr>
            <a:normAutofit lnSpcReduction="10000"/>
          </a:bodyPr>
          <a:lstStyle/>
          <a:p>
            <a:r>
              <a:rPr lang="en-US" dirty="0"/>
              <a:t>The algorithm measures the networks output error.</a:t>
            </a:r>
          </a:p>
          <a:p>
            <a:r>
              <a:rPr lang="en-US" dirty="0"/>
              <a:t>Computes how much each output bias and each connection </a:t>
            </a:r>
            <a:r>
              <a:rPr lang="en-US" dirty="0" err="1"/>
              <a:t>ot</a:t>
            </a:r>
            <a:r>
              <a:rPr lang="en-US" dirty="0"/>
              <a:t> the output layer contributed to the error.</a:t>
            </a:r>
          </a:p>
          <a:p>
            <a:r>
              <a:rPr lang="en-US" dirty="0"/>
              <a:t>This is done via the chain rule from calculus.</a:t>
            </a:r>
          </a:p>
          <a:p>
            <a:r>
              <a:rPr lang="en-US" dirty="0"/>
              <a:t>Then it measures how much of these error </a:t>
            </a:r>
            <a:r>
              <a:rPr lang="en-US" dirty="0" err="1"/>
              <a:t>contrbituions</a:t>
            </a:r>
            <a:r>
              <a:rPr lang="en-US" dirty="0"/>
              <a:t> came from the layer below again using the chain rule, working backwards until it reaches the input layer.</a:t>
            </a:r>
          </a:p>
          <a:p>
            <a:r>
              <a:rPr lang="en-US" dirty="0"/>
              <a:t>Finally, the gradient descent step is used to tweak all of the connection weights in the network using the error gradients it just computed.</a:t>
            </a:r>
          </a:p>
        </p:txBody>
      </p:sp>
    </p:spTree>
    <p:extLst>
      <p:ext uri="{BB962C8B-B14F-4D97-AF65-F5344CB8AC3E}">
        <p14:creationId xmlns:p14="http://schemas.microsoft.com/office/powerpoint/2010/main" val="4274471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D94C5-90F0-1E2D-BB10-FE4D0F794F32}"/>
              </a:ext>
            </a:extLst>
          </p:cNvPr>
          <p:cNvSpPr>
            <a:spLocks noGrp="1"/>
          </p:cNvSpPr>
          <p:nvPr>
            <p:ph type="title"/>
          </p:nvPr>
        </p:nvSpPr>
        <p:spPr/>
        <p:txBody>
          <a:bodyPr/>
          <a:lstStyle/>
          <a:p>
            <a:r>
              <a:rPr lang="en-US" dirty="0"/>
              <a:t>Back Propagation</a:t>
            </a:r>
          </a:p>
        </p:txBody>
      </p:sp>
      <p:sp>
        <p:nvSpPr>
          <p:cNvPr id="3" name="Content Placeholder 2">
            <a:extLst>
              <a:ext uri="{FF2B5EF4-FFF2-40B4-BE49-F238E27FC236}">
                <a16:creationId xmlns:a16="http://schemas.microsoft.com/office/drawing/2014/main" id="{971BBD71-F471-678B-C1F1-665D3B636A49}"/>
              </a:ext>
            </a:extLst>
          </p:cNvPr>
          <p:cNvSpPr>
            <a:spLocks noGrp="1"/>
          </p:cNvSpPr>
          <p:nvPr>
            <p:ph idx="1"/>
          </p:nvPr>
        </p:nvSpPr>
        <p:spPr>
          <a:xfrm>
            <a:off x="838200" y="1825625"/>
            <a:ext cx="10515600" cy="2239479"/>
          </a:xfrm>
        </p:spPr>
        <p:txBody>
          <a:bodyPr>
            <a:normAutofit fontScale="92500" lnSpcReduction="20000"/>
          </a:bodyPr>
          <a:lstStyle/>
          <a:p>
            <a:r>
              <a:rPr lang="en-US" dirty="0"/>
              <a:t>Hidden layers connection weights have to be initialized randomly.</a:t>
            </a:r>
          </a:p>
          <a:p>
            <a:r>
              <a:rPr lang="en-US" dirty="0"/>
              <a:t>Step function must be replaced with the logistic function (sigmoid).</a:t>
            </a:r>
          </a:p>
          <a:p>
            <a:r>
              <a:rPr lang="en-US" dirty="0"/>
              <a:t>Step function has no gradients (for gradient descent).</a:t>
            </a:r>
          </a:p>
          <a:p>
            <a:r>
              <a:rPr lang="en-US" dirty="0"/>
              <a:t>Many popular activation functions:</a:t>
            </a:r>
          </a:p>
          <a:p>
            <a:pPr lvl="1"/>
            <a:r>
              <a:rPr lang="en-US" dirty="0"/>
              <a:t>tanh (hyperbolic tangent function):</a:t>
            </a:r>
          </a:p>
          <a:p>
            <a:pPr lvl="1"/>
            <a:r>
              <a:rPr lang="en-US" dirty="0" err="1"/>
              <a:t>ReLU</a:t>
            </a:r>
            <a:r>
              <a:rPr lang="en-US" dirty="0"/>
              <a:t> (rectified linear unit):</a:t>
            </a:r>
          </a:p>
        </p:txBody>
      </p:sp>
      <p:pic>
        <p:nvPicPr>
          <p:cNvPr id="5" name="Picture 4">
            <a:extLst>
              <a:ext uri="{FF2B5EF4-FFF2-40B4-BE49-F238E27FC236}">
                <a16:creationId xmlns:a16="http://schemas.microsoft.com/office/drawing/2014/main" id="{DCC6AC84-0B3E-06F7-E735-11AAD5130DF1}"/>
              </a:ext>
            </a:extLst>
          </p:cNvPr>
          <p:cNvPicPr>
            <a:picLocks noChangeAspect="1"/>
          </p:cNvPicPr>
          <p:nvPr/>
        </p:nvPicPr>
        <p:blipFill>
          <a:blip r:embed="rId2"/>
          <a:stretch>
            <a:fillRect/>
          </a:stretch>
        </p:blipFill>
        <p:spPr>
          <a:xfrm>
            <a:off x="5844209" y="3369366"/>
            <a:ext cx="2455150" cy="277666"/>
          </a:xfrm>
          <a:prstGeom prst="rect">
            <a:avLst/>
          </a:prstGeom>
        </p:spPr>
      </p:pic>
      <p:pic>
        <p:nvPicPr>
          <p:cNvPr id="7" name="Picture 6">
            <a:extLst>
              <a:ext uri="{FF2B5EF4-FFF2-40B4-BE49-F238E27FC236}">
                <a16:creationId xmlns:a16="http://schemas.microsoft.com/office/drawing/2014/main" id="{254D04FE-4CFD-77FB-4D95-148D96352167}"/>
              </a:ext>
            </a:extLst>
          </p:cNvPr>
          <p:cNvPicPr>
            <a:picLocks noChangeAspect="1"/>
          </p:cNvPicPr>
          <p:nvPr/>
        </p:nvPicPr>
        <p:blipFill>
          <a:blip r:embed="rId3"/>
          <a:stretch>
            <a:fillRect/>
          </a:stretch>
        </p:blipFill>
        <p:spPr>
          <a:xfrm>
            <a:off x="4885175" y="3692664"/>
            <a:ext cx="2186609" cy="247295"/>
          </a:xfrm>
          <a:prstGeom prst="rect">
            <a:avLst/>
          </a:prstGeom>
        </p:spPr>
      </p:pic>
      <p:pic>
        <p:nvPicPr>
          <p:cNvPr id="9" name="Picture 8" descr="A graph of a step and tanh&#10;&#10;Description automatically generated with medium confidence">
            <a:extLst>
              <a:ext uri="{FF2B5EF4-FFF2-40B4-BE49-F238E27FC236}">
                <a16:creationId xmlns:a16="http://schemas.microsoft.com/office/drawing/2014/main" id="{882E855D-4B05-7E95-7524-FCBCEDE9149E}"/>
              </a:ext>
            </a:extLst>
          </p:cNvPr>
          <p:cNvPicPr>
            <a:picLocks noChangeAspect="1"/>
          </p:cNvPicPr>
          <p:nvPr/>
        </p:nvPicPr>
        <p:blipFill>
          <a:blip r:embed="rId4"/>
          <a:stretch>
            <a:fillRect/>
          </a:stretch>
        </p:blipFill>
        <p:spPr>
          <a:xfrm>
            <a:off x="2050684" y="4063963"/>
            <a:ext cx="6765510" cy="2428912"/>
          </a:xfrm>
          <a:prstGeom prst="rect">
            <a:avLst/>
          </a:prstGeom>
        </p:spPr>
      </p:pic>
    </p:spTree>
    <p:extLst>
      <p:ext uri="{BB962C8B-B14F-4D97-AF65-F5344CB8AC3E}">
        <p14:creationId xmlns:p14="http://schemas.microsoft.com/office/powerpoint/2010/main" val="3504345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30AC3-F016-1876-A79E-E2002D760A67}"/>
              </a:ext>
            </a:extLst>
          </p:cNvPr>
          <p:cNvSpPr>
            <a:spLocks noGrp="1"/>
          </p:cNvSpPr>
          <p:nvPr>
            <p:ph type="title"/>
          </p:nvPr>
        </p:nvSpPr>
        <p:spPr/>
        <p:txBody>
          <a:bodyPr/>
          <a:lstStyle/>
          <a:p>
            <a:r>
              <a:rPr lang="en-US" dirty="0"/>
              <a:t>NN for Regression</a:t>
            </a:r>
          </a:p>
        </p:txBody>
      </p:sp>
      <p:sp>
        <p:nvSpPr>
          <p:cNvPr id="3" name="Content Placeholder 2">
            <a:extLst>
              <a:ext uri="{FF2B5EF4-FFF2-40B4-BE49-F238E27FC236}">
                <a16:creationId xmlns:a16="http://schemas.microsoft.com/office/drawing/2014/main" id="{A8BE22B0-BF97-486D-B6D1-BAC1A63E6899}"/>
              </a:ext>
            </a:extLst>
          </p:cNvPr>
          <p:cNvSpPr>
            <a:spLocks noGrp="1"/>
          </p:cNvSpPr>
          <p:nvPr>
            <p:ph idx="1"/>
          </p:nvPr>
        </p:nvSpPr>
        <p:spPr>
          <a:xfrm>
            <a:off x="659296" y="1464158"/>
            <a:ext cx="10432774" cy="2082870"/>
          </a:xfrm>
        </p:spPr>
        <p:txBody>
          <a:bodyPr>
            <a:normAutofit fontScale="77500" lnSpcReduction="20000"/>
          </a:bodyPr>
          <a:lstStyle/>
          <a:p>
            <a:pPr>
              <a:lnSpc>
                <a:spcPct val="120000"/>
              </a:lnSpc>
              <a:spcBef>
                <a:spcPts val="0"/>
              </a:spcBef>
            </a:pPr>
            <a:r>
              <a:rPr lang="en-US" sz="1800" b="1" dirty="0">
                <a:effectLst/>
                <a:latin typeface="MinionPro"/>
              </a:rPr>
              <a:t>You need one output neuron per prediction.</a:t>
            </a:r>
            <a:r>
              <a:rPr lang="en-US" sz="1800" dirty="0">
                <a:effectLst/>
                <a:latin typeface="MinionPro"/>
              </a:rPr>
              <a:t>  For example, to locate the center of an object on an image, you need to predict 2D coordinates, so you need two output neurons.  If you also want to place a bounding box around the object, then you need two more numbers: the width and the height of the object. </a:t>
            </a:r>
          </a:p>
          <a:p>
            <a:pPr>
              <a:lnSpc>
                <a:spcPct val="120000"/>
              </a:lnSpc>
              <a:spcBef>
                <a:spcPts val="0"/>
              </a:spcBef>
            </a:pPr>
            <a:r>
              <a:rPr lang="en-US" sz="1800" dirty="0">
                <a:effectLst/>
                <a:latin typeface="MinionPro"/>
              </a:rPr>
              <a:t>Do not want to use any activation function for the output neurons, unless  you want to guarantee that the output will always be positive, then you can use the </a:t>
            </a:r>
            <a:r>
              <a:rPr lang="en-US" sz="1800" dirty="0" err="1">
                <a:effectLst/>
                <a:latin typeface="MinionPro"/>
              </a:rPr>
              <a:t>ReLU</a:t>
            </a:r>
            <a:r>
              <a:rPr lang="en-US" sz="1800" dirty="0">
                <a:effectLst/>
                <a:latin typeface="MinionPro"/>
              </a:rPr>
              <a:t> activation function, or the </a:t>
            </a:r>
            <a:r>
              <a:rPr lang="en-US" sz="1800" i="1" dirty="0" err="1">
                <a:effectLst/>
                <a:latin typeface="MinionPro"/>
              </a:rPr>
              <a:t>softplus</a:t>
            </a:r>
            <a:r>
              <a:rPr lang="en-US" sz="1800" i="1" dirty="0">
                <a:effectLst/>
                <a:latin typeface="MinionPro"/>
              </a:rPr>
              <a:t> </a:t>
            </a:r>
            <a:r>
              <a:rPr lang="en-US" sz="1800" dirty="0">
                <a:effectLst/>
                <a:latin typeface="MinionPro"/>
              </a:rPr>
              <a:t>activation function in the output layer. </a:t>
            </a:r>
          </a:p>
          <a:p>
            <a:pPr>
              <a:lnSpc>
                <a:spcPct val="120000"/>
              </a:lnSpc>
              <a:spcBef>
                <a:spcPts val="0"/>
              </a:spcBef>
            </a:pPr>
            <a:r>
              <a:rPr lang="en-US" sz="1800" dirty="0">
                <a:effectLst/>
                <a:latin typeface="MinionPro"/>
              </a:rPr>
              <a:t>To guarantee that the predictions will fall within a given range of values, then use the logistic function or the hyperbolic tangent, and scale the labels to the appropriate range: 0 to 1 for the logistic function, or –1 to 1 for the hyperbolic tangent. </a:t>
            </a:r>
          </a:p>
          <a:p>
            <a:pPr>
              <a:lnSpc>
                <a:spcPct val="120000"/>
              </a:lnSpc>
              <a:spcBef>
                <a:spcPts val="0"/>
              </a:spcBef>
            </a:pPr>
            <a:r>
              <a:rPr lang="en-US" sz="1800" dirty="0">
                <a:effectLst/>
                <a:latin typeface="MinionPro"/>
              </a:rPr>
              <a:t>Regression typically uses mean squared error, but if you have a lot of outliers in the training set, you may prefer to use the mean absolute error instead.  Alternatively, you can use the Huber loss, which is a combination of both. </a:t>
            </a:r>
            <a:endParaRPr lang="en-US" dirty="0"/>
          </a:p>
        </p:txBody>
      </p:sp>
      <p:pic>
        <p:nvPicPr>
          <p:cNvPr id="5" name="Picture 4" descr="A red and white card with black text&#10;&#10;Description automatically generated">
            <a:extLst>
              <a:ext uri="{FF2B5EF4-FFF2-40B4-BE49-F238E27FC236}">
                <a16:creationId xmlns:a16="http://schemas.microsoft.com/office/drawing/2014/main" id="{A08FC9F3-4750-B1DC-F85F-25D4B9AF6BFF}"/>
              </a:ext>
            </a:extLst>
          </p:cNvPr>
          <p:cNvPicPr>
            <a:picLocks noChangeAspect="1"/>
          </p:cNvPicPr>
          <p:nvPr/>
        </p:nvPicPr>
        <p:blipFill>
          <a:blip r:embed="rId2"/>
          <a:stretch>
            <a:fillRect/>
          </a:stretch>
        </p:blipFill>
        <p:spPr>
          <a:xfrm>
            <a:off x="2037520" y="3766930"/>
            <a:ext cx="7331422" cy="2725945"/>
          </a:xfrm>
          <a:prstGeom prst="rect">
            <a:avLst/>
          </a:prstGeom>
        </p:spPr>
      </p:pic>
    </p:spTree>
    <p:extLst>
      <p:ext uri="{BB962C8B-B14F-4D97-AF65-F5344CB8AC3E}">
        <p14:creationId xmlns:p14="http://schemas.microsoft.com/office/powerpoint/2010/main" val="4149857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B5261-550E-215C-71A4-B9050DE1CED3}"/>
              </a:ext>
            </a:extLst>
          </p:cNvPr>
          <p:cNvSpPr>
            <a:spLocks noGrp="1"/>
          </p:cNvSpPr>
          <p:nvPr>
            <p:ph type="title"/>
          </p:nvPr>
        </p:nvSpPr>
        <p:spPr/>
        <p:txBody>
          <a:bodyPr/>
          <a:lstStyle/>
          <a:p>
            <a:r>
              <a:rPr lang="en-US" dirty="0"/>
              <a:t>NN for Classification</a:t>
            </a:r>
          </a:p>
        </p:txBody>
      </p:sp>
      <p:sp>
        <p:nvSpPr>
          <p:cNvPr id="3" name="Content Placeholder 2">
            <a:extLst>
              <a:ext uri="{FF2B5EF4-FFF2-40B4-BE49-F238E27FC236}">
                <a16:creationId xmlns:a16="http://schemas.microsoft.com/office/drawing/2014/main" id="{EA142E59-F0B0-AEEA-9A8F-47ADE86D956A}"/>
              </a:ext>
            </a:extLst>
          </p:cNvPr>
          <p:cNvSpPr>
            <a:spLocks noGrp="1"/>
          </p:cNvSpPr>
          <p:nvPr>
            <p:ph idx="1"/>
          </p:nvPr>
        </p:nvSpPr>
        <p:spPr>
          <a:xfrm>
            <a:off x="202096" y="1690688"/>
            <a:ext cx="5771322" cy="4351338"/>
          </a:xfrm>
        </p:spPr>
        <p:txBody>
          <a:bodyPr>
            <a:normAutofit/>
          </a:bodyPr>
          <a:lstStyle/>
          <a:p>
            <a:r>
              <a:rPr lang="en-US" sz="1800" b="1" dirty="0"/>
              <a:t>Binary Classification: </a:t>
            </a:r>
            <a:r>
              <a:rPr lang="en-US" sz="1800" dirty="0"/>
              <a:t>You just need a single output neuron using the logistic activation function: the output will be a number between 0 and 1</a:t>
            </a:r>
          </a:p>
          <a:p>
            <a:r>
              <a:rPr lang="en-US" sz="1800" b="1" dirty="0"/>
              <a:t>Multi-label Classification:</a:t>
            </a:r>
            <a:r>
              <a:rPr lang="en-US" sz="1800" dirty="0"/>
              <a:t> One output neuron for each positive class. Note that the output probabilities do not necessarily add up to one. </a:t>
            </a:r>
          </a:p>
          <a:p>
            <a:r>
              <a:rPr lang="en-US" sz="1800" b="1" dirty="0">
                <a:effectLst/>
                <a:latin typeface="MinionPro"/>
              </a:rPr>
              <a:t>Multi-class:</a:t>
            </a:r>
            <a:r>
              <a:rPr lang="en-US" sz="1800" dirty="0">
                <a:effectLst/>
                <a:latin typeface="MinionPro"/>
              </a:rPr>
              <a:t> each instance can belong only to a single class, out of 3 or more possible classes (e.g., classes 0 through 9 for digit image classification), then you need to have one output neuron per class, and you should use the </a:t>
            </a:r>
            <a:r>
              <a:rPr lang="en-US" sz="1800" i="1" dirty="0" err="1">
                <a:effectLst/>
                <a:latin typeface="MinionPro"/>
              </a:rPr>
              <a:t>softmax</a:t>
            </a:r>
            <a:r>
              <a:rPr lang="en-US" sz="1800" i="1" dirty="0">
                <a:effectLst/>
                <a:latin typeface="MinionPro"/>
              </a:rPr>
              <a:t> </a:t>
            </a:r>
            <a:r>
              <a:rPr lang="en-US" sz="1800" dirty="0">
                <a:effectLst/>
                <a:latin typeface="MinionPro"/>
              </a:rPr>
              <a:t>activation function for the whole output. </a:t>
            </a:r>
          </a:p>
          <a:p>
            <a:r>
              <a:rPr lang="en-US" sz="1800" dirty="0">
                <a:effectLst/>
                <a:latin typeface="MinionPro"/>
              </a:rPr>
              <a:t>The </a:t>
            </a:r>
            <a:r>
              <a:rPr lang="en-US" sz="1800" dirty="0" err="1">
                <a:effectLst/>
                <a:latin typeface="MinionPro"/>
              </a:rPr>
              <a:t>softmax</a:t>
            </a:r>
            <a:r>
              <a:rPr lang="en-US" sz="1800" dirty="0">
                <a:effectLst/>
                <a:latin typeface="MinionPro"/>
              </a:rPr>
              <a:t> function will ensure that all the estimated probabilities are between 0 and 1 and that they add up to one (which is required if the classes are exclusive). </a:t>
            </a:r>
          </a:p>
        </p:txBody>
      </p:sp>
      <p:pic>
        <p:nvPicPr>
          <p:cNvPr id="7" name="Picture 6" descr="A diagram of a softmax algorithm&#10;&#10;Description automatically generated">
            <a:extLst>
              <a:ext uri="{FF2B5EF4-FFF2-40B4-BE49-F238E27FC236}">
                <a16:creationId xmlns:a16="http://schemas.microsoft.com/office/drawing/2014/main" id="{3C9ABAE9-AC67-BD46-7EED-C29B3686935B}"/>
              </a:ext>
            </a:extLst>
          </p:cNvPr>
          <p:cNvPicPr>
            <a:picLocks noChangeAspect="1"/>
          </p:cNvPicPr>
          <p:nvPr/>
        </p:nvPicPr>
        <p:blipFill>
          <a:blip r:embed="rId3"/>
          <a:stretch>
            <a:fillRect/>
          </a:stretch>
        </p:blipFill>
        <p:spPr>
          <a:xfrm>
            <a:off x="5885898" y="1362213"/>
            <a:ext cx="6184900" cy="4292600"/>
          </a:xfrm>
          <a:prstGeom prst="rect">
            <a:avLst/>
          </a:prstGeom>
        </p:spPr>
      </p:pic>
    </p:spTree>
    <p:extLst>
      <p:ext uri="{BB962C8B-B14F-4D97-AF65-F5344CB8AC3E}">
        <p14:creationId xmlns:p14="http://schemas.microsoft.com/office/powerpoint/2010/main" val="3377508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D3EC1-E77F-7FF9-297B-F002D91338D2}"/>
              </a:ext>
            </a:extLst>
          </p:cNvPr>
          <p:cNvSpPr>
            <a:spLocks noGrp="1"/>
          </p:cNvSpPr>
          <p:nvPr>
            <p:ph type="title"/>
          </p:nvPr>
        </p:nvSpPr>
        <p:spPr/>
        <p:txBody>
          <a:bodyPr/>
          <a:lstStyle/>
          <a:p>
            <a:r>
              <a:rPr lang="en-US" dirty="0"/>
              <a:t>Hidden Layers</a:t>
            </a:r>
          </a:p>
        </p:txBody>
      </p:sp>
      <p:sp>
        <p:nvSpPr>
          <p:cNvPr id="3" name="Content Placeholder 2">
            <a:extLst>
              <a:ext uri="{FF2B5EF4-FFF2-40B4-BE49-F238E27FC236}">
                <a16:creationId xmlns:a16="http://schemas.microsoft.com/office/drawing/2014/main" id="{13AD4CE0-2D70-7F86-06B5-DD0A863A0084}"/>
              </a:ext>
            </a:extLst>
          </p:cNvPr>
          <p:cNvSpPr>
            <a:spLocks noGrp="1"/>
          </p:cNvSpPr>
          <p:nvPr>
            <p:ph idx="1"/>
          </p:nvPr>
        </p:nvSpPr>
        <p:spPr/>
        <p:txBody>
          <a:bodyPr>
            <a:normAutofit fontScale="92500" lnSpcReduction="10000"/>
          </a:bodyPr>
          <a:lstStyle/>
          <a:p>
            <a:r>
              <a:rPr lang="en-US" dirty="0"/>
              <a:t>A single hidden layer can get reasonable results for most problems, given enough neurons.</a:t>
            </a:r>
          </a:p>
          <a:p>
            <a:r>
              <a:rPr lang="en-US" dirty="0"/>
              <a:t>For complex problems deeper networks have much better parameter efficiency than shallow ones: they can model complex problems with exponentially fewer neurons.</a:t>
            </a:r>
          </a:p>
          <a:p>
            <a:r>
              <a:rPr lang="en-US" dirty="0"/>
              <a:t>Real world data is often structured hierarchically.</a:t>
            </a:r>
          </a:p>
          <a:p>
            <a:r>
              <a:rPr lang="en-US" dirty="0"/>
              <a:t>Lower hidden layers model low-level structures (e.g. line segments)</a:t>
            </a:r>
          </a:p>
          <a:p>
            <a:r>
              <a:rPr lang="en-US" dirty="0"/>
              <a:t>Intermediate hidden layers combine these low-level structures to model intermediate level structures (e.g. circles, squares)</a:t>
            </a:r>
          </a:p>
          <a:p>
            <a:r>
              <a:rPr lang="en-US" dirty="0"/>
              <a:t>High hidden layers combine intermediate structures to model high-level structures (e.g. faces).</a:t>
            </a:r>
          </a:p>
        </p:txBody>
      </p:sp>
    </p:spTree>
    <p:extLst>
      <p:ext uri="{BB962C8B-B14F-4D97-AF65-F5344CB8AC3E}">
        <p14:creationId xmlns:p14="http://schemas.microsoft.com/office/powerpoint/2010/main" val="720278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F51E-79FD-98A6-E1E5-048FBAADDE38}"/>
              </a:ext>
            </a:extLst>
          </p:cNvPr>
          <p:cNvSpPr>
            <a:spLocks noGrp="1"/>
          </p:cNvSpPr>
          <p:nvPr>
            <p:ph type="title"/>
          </p:nvPr>
        </p:nvSpPr>
        <p:spPr/>
        <p:txBody>
          <a:bodyPr/>
          <a:lstStyle/>
          <a:p>
            <a:r>
              <a:rPr lang="en-US" dirty="0"/>
              <a:t>Transfer Learning</a:t>
            </a:r>
          </a:p>
        </p:txBody>
      </p:sp>
      <p:sp>
        <p:nvSpPr>
          <p:cNvPr id="3" name="Content Placeholder 2">
            <a:extLst>
              <a:ext uri="{FF2B5EF4-FFF2-40B4-BE49-F238E27FC236}">
                <a16:creationId xmlns:a16="http://schemas.microsoft.com/office/drawing/2014/main" id="{C5EC6A09-5744-5121-CFEB-10A62C1C1B2E}"/>
              </a:ext>
            </a:extLst>
          </p:cNvPr>
          <p:cNvSpPr>
            <a:spLocks noGrp="1"/>
          </p:cNvSpPr>
          <p:nvPr>
            <p:ph idx="1"/>
          </p:nvPr>
        </p:nvSpPr>
        <p:spPr/>
        <p:txBody>
          <a:bodyPr>
            <a:normAutofit/>
          </a:bodyPr>
          <a:lstStyle/>
          <a:p>
            <a:r>
              <a:rPr lang="en-US" sz="2400" dirty="0">
                <a:effectLst/>
                <a:latin typeface="MinionPro"/>
              </a:rPr>
              <a:t>This hierarchical natural also improves NN’s ability to generalize to new datasets.</a:t>
            </a:r>
          </a:p>
          <a:p>
            <a:r>
              <a:rPr lang="en-US" sz="2400" dirty="0">
                <a:effectLst/>
                <a:latin typeface="MinionPro"/>
              </a:rPr>
              <a:t>We can kickstart training by reusing the lower layers of an existing network!</a:t>
            </a:r>
          </a:p>
          <a:p>
            <a:r>
              <a:rPr lang="en-US" sz="2400" dirty="0">
                <a:effectLst/>
                <a:latin typeface="MinionPro"/>
              </a:rPr>
              <a:t>Instead of randomly initializing the weights and biases of the first few layers of the new neural network, we can initialize them to the value of the weights and biases of the lower layers of the first network.</a:t>
            </a:r>
          </a:p>
          <a:p>
            <a:r>
              <a:rPr lang="en-US" sz="2400" dirty="0">
                <a:effectLst/>
                <a:latin typeface="MinionPro"/>
              </a:rPr>
              <a:t>This way the network will not have to learn from scratch all the low-level structures that occur in most pictures; it will only have to learn the higher-level structures (e.g., hairstyles). </a:t>
            </a:r>
          </a:p>
          <a:p>
            <a:r>
              <a:rPr lang="en-US" sz="2400" dirty="0">
                <a:effectLst/>
                <a:latin typeface="MinionPro"/>
              </a:rPr>
              <a:t>This is called </a:t>
            </a:r>
            <a:r>
              <a:rPr lang="en-US" sz="2400" b="1" i="1" dirty="0">
                <a:effectLst/>
                <a:latin typeface="MinionPro"/>
              </a:rPr>
              <a:t>transfer learning</a:t>
            </a:r>
            <a:r>
              <a:rPr lang="en-US" sz="2400" b="1" dirty="0">
                <a:effectLst/>
                <a:latin typeface="MinionPro"/>
              </a:rPr>
              <a:t>. </a:t>
            </a:r>
            <a:endParaRPr lang="en-US" sz="2400" b="1" dirty="0"/>
          </a:p>
        </p:txBody>
      </p:sp>
    </p:spTree>
    <p:extLst>
      <p:ext uri="{BB962C8B-B14F-4D97-AF65-F5344CB8AC3E}">
        <p14:creationId xmlns:p14="http://schemas.microsoft.com/office/powerpoint/2010/main" val="1347943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419A6-52AA-48A0-FAB0-F572F4E96982}"/>
              </a:ext>
            </a:extLst>
          </p:cNvPr>
          <p:cNvSpPr>
            <a:spLocks noGrp="1"/>
          </p:cNvSpPr>
          <p:nvPr>
            <p:ph type="title"/>
          </p:nvPr>
        </p:nvSpPr>
        <p:spPr/>
        <p:txBody>
          <a:bodyPr/>
          <a:lstStyle/>
          <a:p>
            <a:r>
              <a:rPr lang="en-US" dirty="0"/>
              <a:t>Neurons per Layer</a:t>
            </a:r>
          </a:p>
        </p:txBody>
      </p:sp>
      <p:sp>
        <p:nvSpPr>
          <p:cNvPr id="3" name="Content Placeholder 2">
            <a:extLst>
              <a:ext uri="{FF2B5EF4-FFF2-40B4-BE49-F238E27FC236}">
                <a16:creationId xmlns:a16="http://schemas.microsoft.com/office/drawing/2014/main" id="{F915A50B-4B8E-6D88-D427-0FAE6C2F8373}"/>
              </a:ext>
            </a:extLst>
          </p:cNvPr>
          <p:cNvSpPr>
            <a:spLocks noGrp="1"/>
          </p:cNvSpPr>
          <p:nvPr>
            <p:ph idx="1"/>
          </p:nvPr>
        </p:nvSpPr>
        <p:spPr/>
        <p:txBody>
          <a:bodyPr>
            <a:normAutofit/>
          </a:bodyPr>
          <a:lstStyle/>
          <a:p>
            <a:r>
              <a:rPr lang="en-US" sz="2400" dirty="0">
                <a:effectLst/>
                <a:latin typeface="MinionPro"/>
              </a:rPr>
              <a:t>The number of neurons in the input and output layers is determined by the type of input and output your task requires.</a:t>
            </a:r>
          </a:p>
          <a:p>
            <a:r>
              <a:rPr lang="en-US" sz="2400" dirty="0">
                <a:effectLst/>
                <a:latin typeface="MinionPro"/>
              </a:rPr>
              <a:t>Hidden layers, it used to be a common practice to size them to form a pyramid, with fewer and fewer neurons at each layer the rationale being that many low-level features can coalesce into far fewer high-level features. </a:t>
            </a:r>
            <a:endParaRPr lang="en-US" sz="2400" dirty="0"/>
          </a:p>
          <a:p>
            <a:r>
              <a:rPr lang="en-US" sz="2400" dirty="0">
                <a:effectLst/>
                <a:latin typeface="MinionPro"/>
              </a:rPr>
              <a:t>The pyramid practice has been largely abandoned now.  Using the same number of neurons in all hidden layers performs just as well in most cases, or even better,.</a:t>
            </a:r>
          </a:p>
          <a:p>
            <a:r>
              <a:rPr lang="en-US" sz="2400" dirty="0">
                <a:effectLst/>
                <a:latin typeface="MinionPro"/>
              </a:rPr>
              <a:t>There is just one hyperparameter to tune instead of one per layer</a:t>
            </a:r>
          </a:p>
          <a:p>
            <a:r>
              <a:rPr lang="en-US" sz="1800" dirty="0">
                <a:effectLst/>
                <a:latin typeface="MinionPro"/>
              </a:rPr>
              <a:t>Try increasing the number of neurons gradually until the network starts overfitting. </a:t>
            </a:r>
            <a:endParaRPr lang="en-US" sz="1600" dirty="0"/>
          </a:p>
          <a:p>
            <a:endParaRPr lang="en-US" sz="2400" dirty="0"/>
          </a:p>
        </p:txBody>
      </p:sp>
    </p:spTree>
    <p:extLst>
      <p:ext uri="{BB962C8B-B14F-4D97-AF65-F5344CB8AC3E}">
        <p14:creationId xmlns:p14="http://schemas.microsoft.com/office/powerpoint/2010/main" val="3337868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5371-3A72-81D3-60B2-6809866FC42C}"/>
              </a:ext>
            </a:extLst>
          </p:cNvPr>
          <p:cNvSpPr>
            <a:spLocks noGrp="1"/>
          </p:cNvSpPr>
          <p:nvPr>
            <p:ph type="title"/>
          </p:nvPr>
        </p:nvSpPr>
        <p:spPr/>
        <p:txBody>
          <a:bodyPr/>
          <a:lstStyle/>
          <a:p>
            <a:r>
              <a:rPr lang="en-US" dirty="0"/>
              <a:t>Learning Rate</a:t>
            </a:r>
          </a:p>
        </p:txBody>
      </p:sp>
      <p:sp>
        <p:nvSpPr>
          <p:cNvPr id="3" name="Content Placeholder 2">
            <a:extLst>
              <a:ext uri="{FF2B5EF4-FFF2-40B4-BE49-F238E27FC236}">
                <a16:creationId xmlns:a16="http://schemas.microsoft.com/office/drawing/2014/main" id="{338E6EEF-645C-B962-36B1-86AC1CA46F23}"/>
              </a:ext>
            </a:extLst>
          </p:cNvPr>
          <p:cNvSpPr>
            <a:spLocks noGrp="1"/>
          </p:cNvSpPr>
          <p:nvPr>
            <p:ph idx="1"/>
          </p:nvPr>
        </p:nvSpPr>
        <p:spPr/>
        <p:txBody>
          <a:bodyPr/>
          <a:lstStyle/>
          <a:p>
            <a:r>
              <a:rPr lang="en-US" sz="1800" dirty="0">
                <a:effectLst/>
                <a:latin typeface="MinionPro"/>
              </a:rPr>
              <a:t>In general, the optimal learning rate is about half of the maximum learning rate (i.e., the </a:t>
            </a:r>
            <a:r>
              <a:rPr lang="en-US" sz="1800" dirty="0" err="1">
                <a:effectLst/>
                <a:latin typeface="MinionPro"/>
              </a:rPr>
              <a:t>learnng</a:t>
            </a:r>
            <a:r>
              <a:rPr lang="en-US" sz="1800" dirty="0">
                <a:effectLst/>
                <a:latin typeface="MinionPro"/>
              </a:rPr>
              <a:t> rate above which the training algorithm diverges). </a:t>
            </a:r>
          </a:p>
          <a:p>
            <a:r>
              <a:rPr lang="en-US" sz="1800" dirty="0">
                <a:effectLst/>
                <a:latin typeface="MinionPro"/>
              </a:rPr>
              <a:t>A simple approach for tuning the learning rate is to start with a large value that makes the training algorithm diverge, then divide this value by 3 and try again, and repeat until the training algorithm stops diverging. </a:t>
            </a:r>
          </a:p>
          <a:p>
            <a:r>
              <a:rPr lang="en-US" sz="1800" dirty="0">
                <a:effectLst/>
                <a:latin typeface="MinionPro"/>
              </a:rPr>
              <a:t>At that point, you generally won’t be too far from the optimal learning rate. That said, it is sometimes </a:t>
            </a:r>
            <a:r>
              <a:rPr lang="en-US" sz="1800">
                <a:effectLst/>
                <a:latin typeface="MinionPro"/>
              </a:rPr>
              <a:t>useful .</a:t>
            </a:r>
            <a:endParaRPr lang="en-US" dirty="0"/>
          </a:p>
          <a:p>
            <a:endParaRPr lang="en-US" dirty="0"/>
          </a:p>
        </p:txBody>
      </p:sp>
    </p:spTree>
    <p:extLst>
      <p:ext uri="{BB962C8B-B14F-4D97-AF65-F5344CB8AC3E}">
        <p14:creationId xmlns:p14="http://schemas.microsoft.com/office/powerpoint/2010/main" val="3165836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CD68C-A38E-2860-EA00-2F648F719428}"/>
              </a:ext>
            </a:extLst>
          </p:cNvPr>
          <p:cNvSpPr>
            <a:spLocks noGrp="1"/>
          </p:cNvSpPr>
          <p:nvPr>
            <p:ph type="title"/>
          </p:nvPr>
        </p:nvSpPr>
        <p:spPr/>
        <p:txBody>
          <a:bodyPr/>
          <a:lstStyle/>
          <a:p>
            <a:r>
              <a:rPr lang="en-US" dirty="0"/>
              <a:t>Artificial Neural Networks</a:t>
            </a:r>
          </a:p>
        </p:txBody>
      </p:sp>
      <p:sp>
        <p:nvSpPr>
          <p:cNvPr id="3" name="Text Placeholder 2">
            <a:extLst>
              <a:ext uri="{FF2B5EF4-FFF2-40B4-BE49-F238E27FC236}">
                <a16:creationId xmlns:a16="http://schemas.microsoft.com/office/drawing/2014/main" id="{435F7076-44B1-1E04-8848-A6F6FF54CB7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8099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754B-4794-0762-284C-D18069D1FCB2}"/>
              </a:ext>
            </a:extLst>
          </p:cNvPr>
          <p:cNvSpPr>
            <a:spLocks noGrp="1"/>
          </p:cNvSpPr>
          <p:nvPr>
            <p:ph type="title"/>
          </p:nvPr>
        </p:nvSpPr>
        <p:spPr/>
        <p:txBody>
          <a:bodyPr/>
          <a:lstStyle/>
          <a:p>
            <a:r>
              <a:rPr lang="en-US" dirty="0"/>
              <a:t>ANN</a:t>
            </a:r>
          </a:p>
        </p:txBody>
      </p:sp>
      <p:sp>
        <p:nvSpPr>
          <p:cNvPr id="3" name="Content Placeholder 2">
            <a:extLst>
              <a:ext uri="{FF2B5EF4-FFF2-40B4-BE49-F238E27FC236}">
                <a16:creationId xmlns:a16="http://schemas.microsoft.com/office/drawing/2014/main" id="{B2F7B7E6-E089-2C15-F1FA-85C369D5C1C0}"/>
              </a:ext>
            </a:extLst>
          </p:cNvPr>
          <p:cNvSpPr>
            <a:spLocks noGrp="1"/>
          </p:cNvSpPr>
          <p:nvPr>
            <p:ph idx="1"/>
          </p:nvPr>
        </p:nvSpPr>
        <p:spPr/>
        <p:txBody>
          <a:bodyPr/>
          <a:lstStyle/>
          <a:p>
            <a:r>
              <a:rPr lang="en-US" dirty="0"/>
              <a:t>Artificial Neural Network (ANN): inspired by networks of biological neurons found in organic brains.</a:t>
            </a:r>
          </a:p>
          <a:p>
            <a:r>
              <a:rPr lang="en-US" dirty="0"/>
              <a:t>Gradually ANNs have become less and less similar to organic neurons.</a:t>
            </a:r>
          </a:p>
          <a:p>
            <a:r>
              <a:rPr lang="en-US" dirty="0"/>
              <a:t>Core unit of deep-learning</a:t>
            </a:r>
          </a:p>
        </p:txBody>
      </p:sp>
    </p:spTree>
    <p:extLst>
      <p:ext uri="{BB962C8B-B14F-4D97-AF65-F5344CB8AC3E}">
        <p14:creationId xmlns:p14="http://schemas.microsoft.com/office/powerpoint/2010/main" val="1886736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7221B-95CF-F00F-0030-2A1ABFB336E5}"/>
              </a:ext>
            </a:extLst>
          </p:cNvPr>
          <p:cNvSpPr>
            <a:spLocks noGrp="1"/>
          </p:cNvSpPr>
          <p:nvPr>
            <p:ph type="title"/>
          </p:nvPr>
        </p:nvSpPr>
        <p:spPr/>
        <p:txBody>
          <a:bodyPr/>
          <a:lstStyle/>
          <a:p>
            <a:r>
              <a:rPr lang="en-US" dirty="0"/>
              <a:t>History</a:t>
            </a:r>
          </a:p>
        </p:txBody>
      </p:sp>
      <p:sp>
        <p:nvSpPr>
          <p:cNvPr id="3" name="Content Placeholder 2">
            <a:extLst>
              <a:ext uri="{FF2B5EF4-FFF2-40B4-BE49-F238E27FC236}">
                <a16:creationId xmlns:a16="http://schemas.microsoft.com/office/drawing/2014/main" id="{5A0B1906-E0BB-A501-F464-F383E587FC02}"/>
              </a:ext>
            </a:extLst>
          </p:cNvPr>
          <p:cNvSpPr>
            <a:spLocks noGrp="1"/>
          </p:cNvSpPr>
          <p:nvPr>
            <p:ph idx="1"/>
          </p:nvPr>
        </p:nvSpPr>
        <p:spPr/>
        <p:txBody>
          <a:bodyPr/>
          <a:lstStyle/>
          <a:p>
            <a:r>
              <a:rPr lang="en-US" dirty="0"/>
              <a:t>First introduced in 1943 by Warren McCulloch and Walter Pitts “A logical calculus of ideas immanent in nervous activity”.</a:t>
            </a:r>
          </a:p>
          <a:p>
            <a:r>
              <a:rPr lang="en-US" dirty="0"/>
              <a:t>Suggested a simplified computational model for biological neurons based on propositional logic.</a:t>
            </a:r>
          </a:p>
          <a:p>
            <a:r>
              <a:rPr lang="en-US" dirty="0"/>
              <a:t>Early success led to wide-spread belief we would soon be talking with truly intelligent computers.</a:t>
            </a:r>
          </a:p>
          <a:p>
            <a:r>
              <a:rPr lang="en-US" dirty="0"/>
              <a:t>A long funding winter followed a book called “</a:t>
            </a:r>
            <a:r>
              <a:rPr lang="en-US" dirty="0" err="1"/>
              <a:t>Perceptrons</a:t>
            </a:r>
            <a:r>
              <a:rPr lang="en-US" dirty="0"/>
              <a:t>” that pointed out limits of the ANNs.  No one at the time new how to train complex networks.</a:t>
            </a:r>
          </a:p>
          <a:p>
            <a:endParaRPr lang="en-US" dirty="0"/>
          </a:p>
        </p:txBody>
      </p:sp>
    </p:spTree>
    <p:extLst>
      <p:ext uri="{BB962C8B-B14F-4D97-AF65-F5344CB8AC3E}">
        <p14:creationId xmlns:p14="http://schemas.microsoft.com/office/powerpoint/2010/main" val="3902579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631B5-45E2-233A-E4B7-D8AFE4D97AD1}"/>
              </a:ext>
            </a:extLst>
          </p:cNvPr>
          <p:cNvSpPr>
            <a:spLocks noGrp="1"/>
          </p:cNvSpPr>
          <p:nvPr>
            <p:ph type="title"/>
          </p:nvPr>
        </p:nvSpPr>
        <p:spPr/>
        <p:txBody>
          <a:bodyPr/>
          <a:lstStyle/>
          <a:p>
            <a:r>
              <a:rPr lang="en-US" dirty="0"/>
              <a:t>Biological Neurons</a:t>
            </a:r>
          </a:p>
        </p:txBody>
      </p:sp>
      <p:sp>
        <p:nvSpPr>
          <p:cNvPr id="3" name="Content Placeholder 2">
            <a:extLst>
              <a:ext uri="{FF2B5EF4-FFF2-40B4-BE49-F238E27FC236}">
                <a16:creationId xmlns:a16="http://schemas.microsoft.com/office/drawing/2014/main" id="{ED419B53-13F7-13AE-7936-13E459410821}"/>
              </a:ext>
            </a:extLst>
          </p:cNvPr>
          <p:cNvSpPr>
            <a:spLocks noGrp="1"/>
          </p:cNvSpPr>
          <p:nvPr>
            <p:ph idx="1"/>
          </p:nvPr>
        </p:nvSpPr>
        <p:spPr>
          <a:xfrm>
            <a:off x="108514" y="1927654"/>
            <a:ext cx="10515599" cy="4915802"/>
          </a:xfrm>
        </p:spPr>
        <p:txBody>
          <a:bodyPr>
            <a:normAutofit/>
          </a:bodyPr>
          <a:lstStyle/>
          <a:p>
            <a:r>
              <a:rPr lang="en-US" sz="1800" dirty="0"/>
              <a:t>A biological neuron is composed of </a:t>
            </a:r>
          </a:p>
          <a:p>
            <a:pPr lvl="1"/>
            <a:r>
              <a:rPr lang="en-US" sz="1800" dirty="0"/>
              <a:t>a cell-body (contains nucleus)</a:t>
            </a:r>
          </a:p>
          <a:p>
            <a:pPr lvl="1"/>
            <a:r>
              <a:rPr lang="en-US" sz="1800" dirty="0"/>
              <a:t>many branches called dendrites</a:t>
            </a:r>
          </a:p>
          <a:p>
            <a:pPr lvl="1"/>
            <a:r>
              <a:rPr lang="en-US" sz="1800" dirty="0"/>
              <a:t>a long extension called the axon</a:t>
            </a:r>
            <a:br>
              <a:rPr lang="en-US" sz="1800" dirty="0"/>
            </a:br>
            <a:br>
              <a:rPr lang="en-US" sz="1800" dirty="0"/>
            </a:br>
            <a:br>
              <a:rPr lang="en-US" sz="1800" dirty="0"/>
            </a:br>
            <a:endParaRPr lang="en-US" sz="1800" dirty="0"/>
          </a:p>
          <a:p>
            <a:r>
              <a:rPr lang="en-US" sz="1800" dirty="0"/>
              <a:t>The axon can be tens of thousands of times longer than the cell body.</a:t>
            </a:r>
          </a:p>
          <a:p>
            <a:r>
              <a:rPr lang="en-US" sz="1800" dirty="0"/>
              <a:t>Axon splits into </a:t>
            </a:r>
            <a:r>
              <a:rPr lang="en-US" sz="1800" dirty="0" err="1"/>
              <a:t>telodendria</a:t>
            </a:r>
            <a:r>
              <a:rPr lang="en-US" sz="1800" dirty="0"/>
              <a:t>, at the tip of the branches are synaptic terminals (synapses) connected to the dendrites of other neurons.</a:t>
            </a:r>
          </a:p>
          <a:p>
            <a:r>
              <a:rPr lang="en-US" sz="1800" dirty="0"/>
              <a:t>Produce electrical impulses called action potentials (signals)</a:t>
            </a:r>
          </a:p>
          <a:p>
            <a:r>
              <a:rPr lang="en-US" sz="1800" dirty="0"/>
              <a:t>These signals travel along the axon and make synapses release chemical signals called neurotransmitters.</a:t>
            </a:r>
          </a:p>
          <a:p>
            <a:r>
              <a:rPr lang="en-US" sz="1800" dirty="0"/>
              <a:t>When a neuron receives a sufficient amount of neurotransmitters in  given short period of time it fires its own electrical impulse. (Some neurotransmitters impeded the signal).</a:t>
            </a:r>
          </a:p>
        </p:txBody>
      </p:sp>
      <p:pic>
        <p:nvPicPr>
          <p:cNvPr id="5" name="Picture 4" descr="A diagram of a nervous system&#10;&#10;Description automatically generated">
            <a:extLst>
              <a:ext uri="{FF2B5EF4-FFF2-40B4-BE49-F238E27FC236}">
                <a16:creationId xmlns:a16="http://schemas.microsoft.com/office/drawing/2014/main" id="{29913EEA-AFB6-10DA-493E-9528EAE8F045}"/>
              </a:ext>
            </a:extLst>
          </p:cNvPr>
          <p:cNvPicPr>
            <a:picLocks noChangeAspect="1"/>
          </p:cNvPicPr>
          <p:nvPr/>
        </p:nvPicPr>
        <p:blipFill>
          <a:blip r:embed="rId2"/>
          <a:stretch>
            <a:fillRect/>
          </a:stretch>
        </p:blipFill>
        <p:spPr>
          <a:xfrm>
            <a:off x="6082797" y="0"/>
            <a:ext cx="6000689" cy="3869244"/>
          </a:xfrm>
          <a:prstGeom prst="rect">
            <a:avLst/>
          </a:prstGeom>
        </p:spPr>
      </p:pic>
    </p:spTree>
    <p:extLst>
      <p:ext uri="{BB962C8B-B14F-4D97-AF65-F5344CB8AC3E}">
        <p14:creationId xmlns:p14="http://schemas.microsoft.com/office/powerpoint/2010/main" val="2382649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2EFF5-CA01-C0ED-CE02-66B83F89D7B4}"/>
              </a:ext>
            </a:extLst>
          </p:cNvPr>
          <p:cNvSpPr>
            <a:spLocks noGrp="1"/>
          </p:cNvSpPr>
          <p:nvPr>
            <p:ph type="title"/>
          </p:nvPr>
        </p:nvSpPr>
        <p:spPr/>
        <p:txBody>
          <a:bodyPr/>
          <a:lstStyle/>
          <a:p>
            <a:r>
              <a:rPr lang="en-US" dirty="0"/>
              <a:t>Biological Neurons</a:t>
            </a:r>
          </a:p>
        </p:txBody>
      </p:sp>
      <p:sp>
        <p:nvSpPr>
          <p:cNvPr id="3" name="Content Placeholder 2">
            <a:extLst>
              <a:ext uri="{FF2B5EF4-FFF2-40B4-BE49-F238E27FC236}">
                <a16:creationId xmlns:a16="http://schemas.microsoft.com/office/drawing/2014/main" id="{3A9EFBFE-34E9-957E-C682-958B19ED9293}"/>
              </a:ext>
            </a:extLst>
          </p:cNvPr>
          <p:cNvSpPr>
            <a:spLocks noGrp="1"/>
          </p:cNvSpPr>
          <p:nvPr>
            <p:ph idx="1"/>
          </p:nvPr>
        </p:nvSpPr>
        <p:spPr/>
        <p:txBody>
          <a:bodyPr>
            <a:normAutofit fontScale="85000" lnSpcReduction="20000"/>
          </a:bodyPr>
          <a:lstStyle/>
          <a:p>
            <a:r>
              <a:rPr lang="en-US" dirty="0"/>
              <a:t>Individual neurons behavior in a somewhat simple way</a:t>
            </a:r>
          </a:p>
          <a:p>
            <a:r>
              <a:rPr lang="en-US" dirty="0"/>
              <a:t>But organized in a network of billions in multiple layers.</a:t>
            </a:r>
          </a:p>
          <a:p>
            <a:r>
              <a:rPr lang="en-US" dirty="0"/>
              <a:t>Each neuron is connected to thousands of other neurons.</a:t>
            </a:r>
          </a:p>
          <a:p>
            <a:r>
              <a:rPr lang="en-US" dirty="0"/>
              <a:t>Humans have 86 Billion neurons</a:t>
            </a:r>
          </a:p>
          <a:p>
            <a:r>
              <a:rPr lang="en-US" dirty="0"/>
              <a:t>African Elephant has 257 billion</a:t>
            </a:r>
          </a:p>
          <a:p>
            <a:r>
              <a:rPr lang="en-US" dirty="0"/>
              <a:t>Pilot whale has 128 billion</a:t>
            </a:r>
          </a:p>
          <a:p>
            <a:r>
              <a:rPr lang="en-US" dirty="0"/>
              <a:t>Chimpanzee has 28 billion</a:t>
            </a:r>
          </a:p>
          <a:p>
            <a:r>
              <a:rPr lang="en-US" dirty="0"/>
              <a:t>Dogs have around 2 billion</a:t>
            </a:r>
          </a:p>
          <a:p>
            <a:r>
              <a:rPr lang="en-US" dirty="0"/>
              <a:t>Cats have about 760 million</a:t>
            </a:r>
          </a:p>
          <a:p>
            <a:r>
              <a:rPr lang="en-US" dirty="0"/>
              <a:t>Painted turtle has 12 million</a:t>
            </a:r>
          </a:p>
          <a:p>
            <a:r>
              <a:rPr lang="en-US" dirty="0"/>
              <a:t>Ant has 250 thousand</a:t>
            </a:r>
          </a:p>
        </p:txBody>
      </p:sp>
      <p:pic>
        <p:nvPicPr>
          <p:cNvPr id="5" name="Picture 4" descr="A barbed wire fence with many small holes&#10;&#10;Description automatically generated">
            <a:extLst>
              <a:ext uri="{FF2B5EF4-FFF2-40B4-BE49-F238E27FC236}">
                <a16:creationId xmlns:a16="http://schemas.microsoft.com/office/drawing/2014/main" id="{81314BFB-DAC7-5C11-A1C2-2606B94C4874}"/>
              </a:ext>
            </a:extLst>
          </p:cNvPr>
          <p:cNvPicPr>
            <a:picLocks noChangeAspect="1"/>
          </p:cNvPicPr>
          <p:nvPr/>
        </p:nvPicPr>
        <p:blipFill>
          <a:blip r:embed="rId2"/>
          <a:stretch>
            <a:fillRect/>
          </a:stretch>
        </p:blipFill>
        <p:spPr>
          <a:xfrm>
            <a:off x="5155078" y="3818237"/>
            <a:ext cx="6561874" cy="2110603"/>
          </a:xfrm>
          <a:prstGeom prst="rect">
            <a:avLst/>
          </a:prstGeom>
        </p:spPr>
      </p:pic>
    </p:spTree>
    <p:extLst>
      <p:ext uri="{BB962C8B-B14F-4D97-AF65-F5344CB8AC3E}">
        <p14:creationId xmlns:p14="http://schemas.microsoft.com/office/powerpoint/2010/main" val="3338795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5169-FC88-1ABD-6A72-6DBBDD6980FF}"/>
              </a:ext>
            </a:extLst>
          </p:cNvPr>
          <p:cNvSpPr>
            <a:spLocks noGrp="1"/>
          </p:cNvSpPr>
          <p:nvPr>
            <p:ph type="title"/>
          </p:nvPr>
        </p:nvSpPr>
        <p:spPr/>
        <p:txBody>
          <a:bodyPr/>
          <a:lstStyle/>
          <a:p>
            <a:r>
              <a:rPr lang="en-US" dirty="0"/>
              <a:t>ANN Model</a:t>
            </a:r>
          </a:p>
        </p:txBody>
      </p:sp>
      <p:sp>
        <p:nvSpPr>
          <p:cNvPr id="3" name="Content Placeholder 2">
            <a:extLst>
              <a:ext uri="{FF2B5EF4-FFF2-40B4-BE49-F238E27FC236}">
                <a16:creationId xmlns:a16="http://schemas.microsoft.com/office/drawing/2014/main" id="{81729981-6F3F-F12C-3F58-97953375FC5C}"/>
              </a:ext>
            </a:extLst>
          </p:cNvPr>
          <p:cNvSpPr>
            <a:spLocks noGrp="1"/>
          </p:cNvSpPr>
          <p:nvPr>
            <p:ph idx="1"/>
          </p:nvPr>
        </p:nvSpPr>
        <p:spPr>
          <a:xfrm>
            <a:off x="838200" y="1644758"/>
            <a:ext cx="10515600" cy="3977566"/>
          </a:xfrm>
        </p:spPr>
        <p:txBody>
          <a:bodyPr>
            <a:normAutofit/>
          </a:bodyPr>
          <a:lstStyle/>
          <a:p>
            <a:r>
              <a:rPr lang="en-US" dirty="0"/>
              <a:t>Early model was very simple</a:t>
            </a:r>
          </a:p>
          <a:p>
            <a:r>
              <a:rPr lang="en-US" dirty="0"/>
              <a:t>It has one or more binary (on/off)</a:t>
            </a:r>
          </a:p>
          <a:p>
            <a:r>
              <a:rPr lang="en-US" dirty="0"/>
              <a:t>A single binary output</a:t>
            </a:r>
          </a:p>
          <a:p>
            <a:r>
              <a:rPr lang="en-US" dirty="0"/>
              <a:t>The neuron activates when more than a certain number of its inputs are active.</a:t>
            </a:r>
          </a:p>
          <a:p>
            <a:r>
              <a:rPr lang="en-US" dirty="0"/>
              <a:t>Neurons can impede consumer as well</a:t>
            </a:r>
          </a:p>
          <a:p>
            <a:r>
              <a:rPr lang="en-US" dirty="0"/>
              <a:t>Using this simple model we can build a network of any logical proposition.</a:t>
            </a:r>
          </a:p>
        </p:txBody>
      </p:sp>
    </p:spTree>
    <p:extLst>
      <p:ext uri="{BB962C8B-B14F-4D97-AF65-F5344CB8AC3E}">
        <p14:creationId xmlns:p14="http://schemas.microsoft.com/office/powerpoint/2010/main" val="266933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E6042-7B47-7B8D-788A-BF6CD56B178D}"/>
              </a:ext>
            </a:extLst>
          </p:cNvPr>
          <p:cNvSpPr>
            <a:spLocks noGrp="1"/>
          </p:cNvSpPr>
          <p:nvPr>
            <p:ph type="title"/>
          </p:nvPr>
        </p:nvSpPr>
        <p:spPr/>
        <p:txBody>
          <a:bodyPr/>
          <a:lstStyle/>
          <a:p>
            <a:r>
              <a:rPr lang="en-US" dirty="0"/>
              <a:t>Calculus of ANNs</a:t>
            </a:r>
          </a:p>
        </p:txBody>
      </p:sp>
      <p:pic>
        <p:nvPicPr>
          <p:cNvPr id="4" name="Content Placeholder 3" descr="A diagram of a connection&#10;&#10;Description automatically generated">
            <a:extLst>
              <a:ext uri="{FF2B5EF4-FFF2-40B4-BE49-F238E27FC236}">
                <a16:creationId xmlns:a16="http://schemas.microsoft.com/office/drawing/2014/main" id="{FC490BB8-74E6-444B-4B5B-7DB118CEAD21}"/>
              </a:ext>
            </a:extLst>
          </p:cNvPr>
          <p:cNvPicPr>
            <a:picLocks noGrp="1" noChangeAspect="1"/>
          </p:cNvPicPr>
          <p:nvPr>
            <p:ph idx="1"/>
          </p:nvPr>
        </p:nvPicPr>
        <p:blipFill>
          <a:blip r:embed="rId2"/>
          <a:stretch>
            <a:fillRect/>
          </a:stretch>
        </p:blipFill>
        <p:spPr>
          <a:xfrm>
            <a:off x="1351349" y="1909119"/>
            <a:ext cx="8204200" cy="2387600"/>
          </a:xfrm>
          <a:prstGeom prst="rect">
            <a:avLst/>
          </a:prstGeom>
        </p:spPr>
      </p:pic>
      <p:sp>
        <p:nvSpPr>
          <p:cNvPr id="5" name="TextBox 4">
            <a:extLst>
              <a:ext uri="{FF2B5EF4-FFF2-40B4-BE49-F238E27FC236}">
                <a16:creationId xmlns:a16="http://schemas.microsoft.com/office/drawing/2014/main" id="{91D772F8-DAC1-83CD-5520-F06FD579745A}"/>
              </a:ext>
            </a:extLst>
          </p:cNvPr>
          <p:cNvSpPr txBox="1"/>
          <p:nvPr/>
        </p:nvSpPr>
        <p:spPr>
          <a:xfrm>
            <a:off x="976184" y="4905632"/>
            <a:ext cx="948998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First is the identity function: If neuron A is activated then neuron C gets activated as well.  </a:t>
            </a:r>
          </a:p>
          <a:p>
            <a:pPr marL="285750" indent="-285750">
              <a:buFont typeface="Arial" panose="020B0604020202020204" pitchFamily="34" charset="0"/>
              <a:buChar char="•"/>
            </a:pPr>
            <a:r>
              <a:rPr lang="en-US" dirty="0"/>
              <a:t>Conjunction (AND): C is only on if A and B are both on.</a:t>
            </a:r>
          </a:p>
          <a:p>
            <a:pPr marL="285750" indent="-285750">
              <a:buFont typeface="Arial" panose="020B0604020202020204" pitchFamily="34" charset="0"/>
              <a:buChar char="•"/>
            </a:pPr>
            <a:r>
              <a:rPr lang="en-US" dirty="0"/>
              <a:t>Disjunction (OR):  Neuron C is activated if either A or B are activated (or both).</a:t>
            </a:r>
          </a:p>
          <a:p>
            <a:pPr marL="285750" indent="-285750">
              <a:buFont typeface="Arial" panose="020B0604020202020204" pitchFamily="34" charset="0"/>
              <a:buChar char="•"/>
            </a:pPr>
            <a:r>
              <a:rPr lang="en-US" dirty="0"/>
              <a:t>A and ~B: Only if A is activated and not B is activated (assuming B can impede).</a:t>
            </a:r>
          </a:p>
          <a:p>
            <a:pPr marL="285750" indent="-285750">
              <a:buFont typeface="Arial" panose="020B0604020202020204" pitchFamily="34" charset="0"/>
              <a:buChar char="•"/>
            </a:pPr>
            <a:r>
              <a:rPr lang="en-US" dirty="0"/>
              <a:t>These can be combined to create complex logical expressions.</a:t>
            </a:r>
          </a:p>
        </p:txBody>
      </p:sp>
    </p:spTree>
    <p:extLst>
      <p:ext uri="{BB962C8B-B14F-4D97-AF65-F5344CB8AC3E}">
        <p14:creationId xmlns:p14="http://schemas.microsoft.com/office/powerpoint/2010/main" val="1782995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1771</TotalTime>
  <Words>2734</Words>
  <Application>Microsoft Macintosh PowerPoint</Application>
  <PresentationFormat>Widescreen</PresentationFormat>
  <Paragraphs>182</Paragraphs>
  <Slides>27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Aptos</vt:lpstr>
      <vt:lpstr>Aptos Display</vt:lpstr>
      <vt:lpstr>Arial</vt:lpstr>
      <vt:lpstr>Cambria Math</vt:lpstr>
      <vt:lpstr>MinionPro</vt:lpstr>
      <vt:lpstr>Office Theme</vt:lpstr>
      <vt:lpstr>IST 707</vt:lpstr>
      <vt:lpstr>Administrata</vt:lpstr>
      <vt:lpstr>Artificial Neural Networks</vt:lpstr>
      <vt:lpstr>ANN</vt:lpstr>
      <vt:lpstr>History</vt:lpstr>
      <vt:lpstr>Biological Neurons</vt:lpstr>
      <vt:lpstr>Biological Neurons</vt:lpstr>
      <vt:lpstr>ANN Model</vt:lpstr>
      <vt:lpstr>Calculus of ANNs</vt:lpstr>
      <vt:lpstr>Perceptron</vt:lpstr>
      <vt:lpstr>Perceptron</vt:lpstr>
      <vt:lpstr>TLU</vt:lpstr>
      <vt:lpstr>Computing Outputs</vt:lpstr>
      <vt:lpstr>Hebbs Rule</vt:lpstr>
      <vt:lpstr>Hebbs Rule</vt:lpstr>
      <vt:lpstr>Multilayer Perceptron</vt:lpstr>
      <vt:lpstr>MLPs</vt:lpstr>
      <vt:lpstr>Training MLPs</vt:lpstr>
      <vt:lpstr>Back propagation Forward Pass</vt:lpstr>
      <vt:lpstr>Backpropagation Backward pass</vt:lpstr>
      <vt:lpstr>Back Propagation</vt:lpstr>
      <vt:lpstr>NN for Regression</vt:lpstr>
      <vt:lpstr>NN for Classification</vt:lpstr>
      <vt:lpstr>Hidden Layers</vt:lpstr>
      <vt:lpstr>Transfer Learning</vt:lpstr>
      <vt:lpstr>Neurons per Layer</vt:lpstr>
      <vt:lpstr>Learning Rate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707</dc:title>
  <dc:creator>Patrick J McSweeney</dc:creator>
  <cp:lastModifiedBy>Patrick J McSweeney</cp:lastModifiedBy>
  <cp:revision>21</cp:revision>
  <dcterms:created xsi:type="dcterms:W3CDTF">2024-03-25T12:52:28Z</dcterms:created>
  <dcterms:modified xsi:type="dcterms:W3CDTF">2024-03-26T18:23:29Z</dcterms:modified>
</cp:coreProperties>
</file>