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79" r:id="rId22"/>
    <p:sldId id="280" r:id="rId23"/>
    <p:sldId id="261"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70"/>
    <p:restoredTop sz="72789"/>
  </p:normalViewPr>
  <p:slideViewPr>
    <p:cSldViewPr snapToGrid="0">
      <p:cViewPr varScale="1">
        <p:scale>
          <a:sx n="91" d="100"/>
          <a:sy n="91" d="100"/>
        </p:scale>
        <p:origin x="29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36448-76EE-1F4C-883D-8912370E57D4}" type="datetimeFigureOut">
              <a:rPr lang="en-US" smtClean="0"/>
              <a:t>5/22/24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06F82-EB66-B648-ABD9-EB1A3793424D}" type="slidenum">
              <a:rPr lang="en-US" smtClean="0"/>
              <a:t>‹#›</a:t>
            </a:fld>
            <a:endParaRPr lang="en-US"/>
          </a:p>
        </p:txBody>
      </p:sp>
    </p:spTree>
    <p:extLst>
      <p:ext uri="{BB962C8B-B14F-4D97-AF65-F5344CB8AC3E}">
        <p14:creationId xmlns:p14="http://schemas.microsoft.com/office/powerpoint/2010/main" val="391461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MinionPro"/>
              </a:rPr>
              <a:t>as you can see in </a:t>
            </a:r>
            <a:r>
              <a:rPr lang="en-US" sz="1200" dirty="0">
                <a:solidFill>
                  <a:srgbClr val="990000"/>
                </a:solidFill>
                <a:effectLst/>
                <a:latin typeface="MinionPro"/>
              </a:rPr>
              <a:t>Figure 11-6 </a:t>
            </a:r>
            <a:r>
              <a:rPr lang="en-US" sz="1200" dirty="0">
                <a:effectLst/>
                <a:latin typeface="MinionPro"/>
              </a:rPr>
              <a:t>(where </a:t>
            </a:r>
            <a:r>
              <a:rPr lang="en-US" sz="1200" dirty="0">
                <a:effectLst/>
                <a:latin typeface="Symbola"/>
              </a:rPr>
              <a:t>∇</a:t>
            </a:r>
            <a:r>
              <a:rPr lang="en-US" sz="1200" dirty="0">
                <a:effectLst/>
                <a:latin typeface="MinionPro"/>
              </a:rPr>
              <a:t>1 represents the gradient of the cost function measured at the starting point </a:t>
            </a:r>
            <a:r>
              <a:rPr lang="el-GR" sz="1200" b="1" dirty="0">
                <a:effectLst/>
                <a:latin typeface="MinionPro"/>
              </a:rPr>
              <a:t>θ</a:t>
            </a:r>
            <a:r>
              <a:rPr lang="el-GR" sz="1200" dirty="0">
                <a:effectLst/>
                <a:latin typeface="MinionPro"/>
              </a:rPr>
              <a:t>, </a:t>
            </a:r>
            <a:r>
              <a:rPr lang="en-US" sz="1200" dirty="0">
                <a:effectLst/>
                <a:latin typeface="MinionPro"/>
              </a:rPr>
              <a:t>and </a:t>
            </a:r>
            <a:r>
              <a:rPr lang="en-US" sz="1200" dirty="0">
                <a:effectLst/>
                <a:latin typeface="Symbola"/>
              </a:rPr>
              <a:t>∇</a:t>
            </a:r>
            <a:r>
              <a:rPr lang="en-US" sz="1200" dirty="0">
                <a:effectLst/>
                <a:latin typeface="MinionPro"/>
              </a:rPr>
              <a:t>2 represents the gradient at the point located at </a:t>
            </a:r>
            <a:r>
              <a:rPr lang="el-GR" sz="1200" b="1" dirty="0">
                <a:effectLst/>
                <a:latin typeface="MinionPro"/>
              </a:rPr>
              <a:t>θ </a:t>
            </a:r>
            <a:r>
              <a:rPr lang="el-GR" sz="1200" dirty="0">
                <a:effectLst/>
                <a:latin typeface="MinionPro"/>
              </a:rPr>
              <a:t>+ </a:t>
            </a:r>
            <a:r>
              <a:rPr lang="el-GR" sz="1200" i="1" dirty="0">
                <a:effectLst/>
                <a:latin typeface="MinionPro"/>
              </a:rPr>
              <a:t>β</a:t>
            </a:r>
            <a:r>
              <a:rPr lang="en-US" sz="1200" b="1" dirty="0">
                <a:effectLst/>
                <a:latin typeface="MinionPro"/>
              </a:rPr>
              <a:t>m</a:t>
            </a:r>
            <a:r>
              <a:rPr lang="en-US" sz="1200" dirty="0">
                <a:effectLst/>
                <a:latin typeface="MinionPro"/>
              </a:rPr>
              <a:t>). As you can see, the </a:t>
            </a:r>
            <a:r>
              <a:rPr lang="en-US" sz="1200" dirty="0" err="1">
                <a:effectLst/>
                <a:latin typeface="MinionPro"/>
              </a:rPr>
              <a:t>Nesterov</a:t>
            </a:r>
            <a:r>
              <a:rPr lang="en-US" sz="1200" dirty="0">
                <a:effectLst/>
                <a:latin typeface="MinionPro"/>
              </a:rPr>
              <a:t> update ends up slightly closer to the optimum. After a while, these small improvements add up and NAG ends up being significantly faster than regular Momentum optimization. Moreover, note that when the momentum pushes the weights across a valley, </a:t>
            </a:r>
            <a:r>
              <a:rPr lang="en-US" sz="1200" dirty="0">
                <a:effectLst/>
                <a:latin typeface="Symbola"/>
              </a:rPr>
              <a:t>∇</a:t>
            </a:r>
            <a:r>
              <a:rPr lang="en-US" sz="1200" dirty="0">
                <a:effectLst/>
                <a:latin typeface="MinionPro"/>
              </a:rPr>
              <a:t>1 continues to push further across the valley, while </a:t>
            </a:r>
            <a:r>
              <a:rPr lang="en-US" sz="1200" dirty="0">
                <a:effectLst/>
                <a:latin typeface="Symbola"/>
              </a:rPr>
              <a:t>∇</a:t>
            </a:r>
            <a:r>
              <a:rPr lang="en-US" sz="1200" dirty="0">
                <a:effectLst/>
                <a:latin typeface="MinionPro"/>
              </a:rPr>
              <a:t>2 pushes back toward the bottom of the valley. This helps reduce oscillations and thus converges faster.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5906F82-EB66-B648-ABD9-EB1A3793424D}" type="slidenum">
              <a:rPr lang="en-US" smtClean="0"/>
              <a:t>12</a:t>
            </a:fld>
            <a:endParaRPr lang="en-US"/>
          </a:p>
        </p:txBody>
      </p:sp>
    </p:spTree>
    <p:extLst>
      <p:ext uri="{BB962C8B-B14F-4D97-AF65-F5344CB8AC3E}">
        <p14:creationId xmlns:p14="http://schemas.microsoft.com/office/powerpoint/2010/main" val="199041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In short, this algorithm decays the learning rate, but it does so faster for steep </a:t>
            </a:r>
            <a:r>
              <a:rPr lang="en-US" sz="1800" dirty="0" err="1">
                <a:effectLst/>
                <a:latin typeface="MinionPro"/>
              </a:rPr>
              <a:t>dimen</a:t>
            </a:r>
            <a:r>
              <a:rPr lang="en-US" sz="1800" dirty="0">
                <a:effectLst/>
                <a:latin typeface="MinionPro"/>
              </a:rPr>
              <a:t>‐ </a:t>
            </a:r>
            <a:r>
              <a:rPr lang="en-US" sz="1800" dirty="0" err="1">
                <a:effectLst/>
                <a:latin typeface="MinionPro"/>
              </a:rPr>
              <a:t>sions</a:t>
            </a:r>
            <a:r>
              <a:rPr lang="en-US" sz="1800" dirty="0">
                <a:effectLst/>
                <a:latin typeface="MinionPro"/>
              </a:rPr>
              <a:t> than for dimensions with gentler slopes. This is called an </a:t>
            </a:r>
            <a:r>
              <a:rPr lang="en-US" sz="1800" i="1" dirty="0">
                <a:effectLst/>
                <a:latin typeface="MinionPro"/>
              </a:rPr>
              <a:t>adaptive learning rate</a:t>
            </a:r>
            <a:r>
              <a:rPr lang="en-US" sz="1800" dirty="0">
                <a:effectLst/>
                <a:latin typeface="MinionPro"/>
              </a:rPr>
              <a:t>. It helps point the resulting updates more directly toward the global optimum (see </a:t>
            </a:r>
            <a:r>
              <a:rPr lang="en-US" sz="1800" dirty="0">
                <a:solidFill>
                  <a:srgbClr val="990000"/>
                </a:solidFill>
                <a:effectLst/>
                <a:latin typeface="MinionPro"/>
              </a:rPr>
              <a:t>Figure 11-7</a:t>
            </a:r>
            <a:r>
              <a:rPr lang="en-US" sz="1800" dirty="0">
                <a:effectLst/>
                <a:latin typeface="MinionPro"/>
              </a:rPr>
              <a:t>). One additional benefit is that it requires much less tuning of the learning rate hyperparameter </a:t>
            </a:r>
            <a:r>
              <a:rPr lang="el-GR" sz="1800" i="1" dirty="0">
                <a:effectLst/>
                <a:latin typeface="MinionPro"/>
              </a:rPr>
              <a:t>η</a:t>
            </a:r>
            <a:r>
              <a:rPr lang="el-GR" sz="1800" dirty="0">
                <a:effectLst/>
                <a:latin typeface="MinionPro"/>
              </a:rPr>
              <a:t>.</a:t>
            </a: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MinionPro"/>
              </a:rPr>
              <a:t>AdaGrad</a:t>
            </a:r>
            <a:r>
              <a:rPr lang="en-US" sz="1800" dirty="0">
                <a:effectLst/>
                <a:latin typeface="MinionPro"/>
              </a:rPr>
              <a:t> often performs well for simple quadratic problems, but unfortunately it often stops too early when training neural networks. The learning rate gets scaled down so much that the algorithm ends up stopping entirely before reaching the global optimum. So even though </a:t>
            </a:r>
            <a:r>
              <a:rPr lang="en-US" sz="1800" dirty="0" err="1">
                <a:effectLst/>
                <a:latin typeface="MinionPro"/>
              </a:rPr>
              <a:t>Keras</a:t>
            </a:r>
            <a:r>
              <a:rPr lang="en-US" sz="1800" dirty="0">
                <a:effectLst/>
                <a:latin typeface="MinionPro"/>
              </a:rPr>
              <a:t> has an </a:t>
            </a:r>
            <a:r>
              <a:rPr lang="en-US" sz="1800" dirty="0" err="1">
                <a:effectLst/>
                <a:latin typeface="UbuntuMono"/>
              </a:rPr>
              <a:t>Adagrad</a:t>
            </a:r>
            <a:r>
              <a:rPr lang="en-US" sz="1800" dirty="0">
                <a:effectLst/>
                <a:latin typeface="UbuntuMono"/>
              </a:rPr>
              <a:t> </a:t>
            </a:r>
            <a:r>
              <a:rPr lang="en-US" sz="1800" dirty="0">
                <a:effectLst/>
                <a:latin typeface="MinionPro"/>
              </a:rPr>
              <a:t>optimizer, you should not use it to train deep neural networks (it may be efficient for simpler tasks such as Linear Regression, though). However, understanding </a:t>
            </a:r>
            <a:r>
              <a:rPr lang="en-US" sz="1800" dirty="0" err="1">
                <a:effectLst/>
                <a:latin typeface="MinionPro"/>
              </a:rPr>
              <a:t>Adagrad</a:t>
            </a:r>
            <a:r>
              <a:rPr lang="en-US" sz="1800" dirty="0">
                <a:effectLst/>
                <a:latin typeface="MinionPro"/>
              </a:rPr>
              <a:t> is helpful to grasp the other adaptive learning rate optimizers.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MinionPro"/>
              </a:rPr>
              <a:t> </a:t>
            </a:r>
            <a:endParaRPr lang="el-GR" dirty="0"/>
          </a:p>
          <a:p>
            <a:endParaRPr lang="en-US" dirty="0"/>
          </a:p>
        </p:txBody>
      </p:sp>
      <p:sp>
        <p:nvSpPr>
          <p:cNvPr id="4" name="Slide Number Placeholder 3"/>
          <p:cNvSpPr>
            <a:spLocks noGrp="1"/>
          </p:cNvSpPr>
          <p:nvPr>
            <p:ph type="sldNum" sz="quarter" idx="5"/>
          </p:nvPr>
        </p:nvSpPr>
        <p:spPr/>
        <p:txBody>
          <a:bodyPr/>
          <a:lstStyle/>
          <a:p>
            <a:fld id="{35906F82-EB66-B648-ABD9-EB1A3793424D}" type="slidenum">
              <a:rPr lang="en-US" smtClean="0"/>
              <a:t>15</a:t>
            </a:fld>
            <a:endParaRPr lang="en-US"/>
          </a:p>
        </p:txBody>
      </p:sp>
    </p:spTree>
    <p:extLst>
      <p:ext uri="{BB962C8B-B14F-4D97-AF65-F5344CB8AC3E}">
        <p14:creationId xmlns:p14="http://schemas.microsoft.com/office/powerpoint/2010/main" val="325527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inionPro"/>
              </a:rPr>
              <a:t>Another hyperparameter, but default value often works well.</a:t>
            </a:r>
          </a:p>
          <a:p>
            <a:endParaRPr lang="en-US" dirty="0"/>
          </a:p>
        </p:txBody>
      </p:sp>
      <p:sp>
        <p:nvSpPr>
          <p:cNvPr id="4" name="Slide Number Placeholder 3"/>
          <p:cNvSpPr>
            <a:spLocks noGrp="1"/>
          </p:cNvSpPr>
          <p:nvPr>
            <p:ph type="sldNum" sz="quarter" idx="5"/>
          </p:nvPr>
        </p:nvSpPr>
        <p:spPr/>
        <p:txBody>
          <a:bodyPr/>
          <a:lstStyle/>
          <a:p>
            <a:fld id="{35906F82-EB66-B648-ABD9-EB1A3793424D}" type="slidenum">
              <a:rPr lang="en-US" smtClean="0"/>
              <a:t>16</a:t>
            </a:fld>
            <a:endParaRPr lang="en-US"/>
          </a:p>
        </p:txBody>
      </p:sp>
    </p:spTree>
    <p:extLst>
      <p:ext uri="{BB962C8B-B14F-4D97-AF65-F5344CB8AC3E}">
        <p14:creationId xmlns:p14="http://schemas.microsoft.com/office/powerpoint/2010/main" val="313299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906F82-EB66-B648-ABD9-EB1A3793424D}" type="slidenum">
              <a:rPr lang="en-US" smtClean="0"/>
              <a:t>18</a:t>
            </a:fld>
            <a:endParaRPr lang="en-US"/>
          </a:p>
        </p:txBody>
      </p:sp>
    </p:spTree>
    <p:extLst>
      <p:ext uri="{BB962C8B-B14F-4D97-AF65-F5344CB8AC3E}">
        <p14:creationId xmlns:p14="http://schemas.microsoft.com/office/powerpoint/2010/main" val="256734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9D29-6D1E-2D69-F9E5-A4E92FD54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64CC87-1771-901E-7DB7-13F7B152D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3B5629-FB43-E539-20C9-C8BEF7AB6B0B}"/>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5" name="Footer Placeholder 4">
            <a:extLst>
              <a:ext uri="{FF2B5EF4-FFF2-40B4-BE49-F238E27FC236}">
                <a16:creationId xmlns:a16="http://schemas.microsoft.com/office/drawing/2014/main" id="{1CA66C8E-CE3D-AD3A-0709-3AF52BFA4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94BC2-8161-7359-5144-541756F1CBCF}"/>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300084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2565-3ECA-685D-8BF0-3934D990AF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307B5-42B3-E20A-F06C-685695D91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40584-E9F6-0688-6E4D-9EB6F0381BDC}"/>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5" name="Footer Placeholder 4">
            <a:extLst>
              <a:ext uri="{FF2B5EF4-FFF2-40B4-BE49-F238E27FC236}">
                <a16:creationId xmlns:a16="http://schemas.microsoft.com/office/drawing/2014/main" id="{A4008C9D-98DF-9324-4B5E-E3AE173AD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F23DF-EAD7-595E-0F70-22F740F764F9}"/>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27298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12FE95-1BF6-90E7-F211-18CE1D703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58FFB3-2D10-2512-D03C-CE3ACF09E5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3F9B4-2C65-17F7-B290-3369229AA1EB}"/>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5" name="Footer Placeholder 4">
            <a:extLst>
              <a:ext uri="{FF2B5EF4-FFF2-40B4-BE49-F238E27FC236}">
                <a16:creationId xmlns:a16="http://schemas.microsoft.com/office/drawing/2014/main" id="{FD23A6A4-A7CB-8CB3-3CEA-E7761DBE9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2FAA3-6AB1-01EA-1CC4-0C8732D6F80D}"/>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69290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B226-32D2-3D83-9933-4CFAE4150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F0D2AD-CBF2-3F1D-0AC5-6B5314304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08544-D38A-ED1E-158D-E47AC6A01240}"/>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5" name="Footer Placeholder 4">
            <a:extLst>
              <a:ext uri="{FF2B5EF4-FFF2-40B4-BE49-F238E27FC236}">
                <a16:creationId xmlns:a16="http://schemas.microsoft.com/office/drawing/2014/main" id="{5CE76A8C-E9D2-F18F-82E4-B1909C322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D3E0A-047A-22D0-3115-7134955BB233}"/>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359841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5F9A-2A6F-50FB-A4CF-ABC7DB20B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FA0865-32AA-7404-FD12-9CF55B299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AB60A-368C-4844-6045-803EA06E3D2F}"/>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5" name="Footer Placeholder 4">
            <a:extLst>
              <a:ext uri="{FF2B5EF4-FFF2-40B4-BE49-F238E27FC236}">
                <a16:creationId xmlns:a16="http://schemas.microsoft.com/office/drawing/2014/main" id="{E57335F9-CA1E-D5F6-0C11-FCE52CFC5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163D2-EC83-69B3-E7B8-6A6DB9E04120}"/>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392929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315C-D89B-B5B6-E71E-2CDA1E0B1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AEDD7-123A-A83B-0D31-A593E84AD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D8F6C7-5E15-317F-BEDA-8C8521A4E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754E45-8A0E-B015-F1F8-D9FA52068C8D}"/>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6" name="Footer Placeholder 5">
            <a:extLst>
              <a:ext uri="{FF2B5EF4-FFF2-40B4-BE49-F238E27FC236}">
                <a16:creationId xmlns:a16="http://schemas.microsoft.com/office/drawing/2014/main" id="{CCD9854F-D60D-DBB0-A6E8-454B7A653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6EA6C-9CC3-91BC-4F0C-1F7F5A67307B}"/>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18302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0EEB-3390-06F7-D7A6-A1C417570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58842C-0649-27B7-BFE1-DC3E0A945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7DA413-B77F-2635-E3D8-D985B00995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D4EF4F-6D0B-F255-643D-D6516201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07F07C-7BFD-DAEC-4BB8-CA430D388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4EDBC5-9985-C5BC-24AB-29055B64A212}"/>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8" name="Footer Placeholder 7">
            <a:extLst>
              <a:ext uri="{FF2B5EF4-FFF2-40B4-BE49-F238E27FC236}">
                <a16:creationId xmlns:a16="http://schemas.microsoft.com/office/drawing/2014/main" id="{F3618638-20B6-DFB7-46E9-B8D4906E95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D0C0F5-0EA6-4034-C110-E694F2EB121B}"/>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3789215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1A71-4DCD-8B33-9702-06CE3E802C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D94713-49A5-373F-9B2D-5C4884E770EF}"/>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4" name="Footer Placeholder 3">
            <a:extLst>
              <a:ext uri="{FF2B5EF4-FFF2-40B4-BE49-F238E27FC236}">
                <a16:creationId xmlns:a16="http://schemas.microsoft.com/office/drawing/2014/main" id="{22850106-7FED-4B49-DEFA-E2A16FCE9D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F70611-D0D6-E32C-B817-CF40E883DAC8}"/>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319895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0B4388-1E05-BA28-7B6E-3C92C169AC3E}"/>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3" name="Footer Placeholder 2">
            <a:extLst>
              <a:ext uri="{FF2B5EF4-FFF2-40B4-BE49-F238E27FC236}">
                <a16:creationId xmlns:a16="http://schemas.microsoft.com/office/drawing/2014/main" id="{17D68A49-1AD6-E757-504F-4920C70845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5B45B3-AC2F-5805-520D-5F465D64232E}"/>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265522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D95-4A07-3E36-42AD-FD5DCFC17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4D3D94-E0FA-DD57-6AC7-BAA6FD4B10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AA5F96-F4B7-33FC-13AF-F5E264D9B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91083-F17D-3E33-CF4F-2302D4D92BFB}"/>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6" name="Footer Placeholder 5">
            <a:extLst>
              <a:ext uri="{FF2B5EF4-FFF2-40B4-BE49-F238E27FC236}">
                <a16:creationId xmlns:a16="http://schemas.microsoft.com/office/drawing/2014/main" id="{B0C5E9E0-D2DF-825E-4AEE-4754BA6B4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08381-5EC1-1F0B-36AF-5D8F3C3B42A3}"/>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371454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6E932-32A5-93BB-4513-69BB9AD26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ECCC6C-AFE3-8020-37D0-A4BADA5CF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9EFF9-8A06-2FB9-3282-4851114CF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873F8-89B5-AFAB-A856-1D91136F2F5E}"/>
              </a:ext>
            </a:extLst>
          </p:cNvPr>
          <p:cNvSpPr>
            <a:spLocks noGrp="1"/>
          </p:cNvSpPr>
          <p:nvPr>
            <p:ph type="dt" sz="half" idx="10"/>
          </p:nvPr>
        </p:nvSpPr>
        <p:spPr/>
        <p:txBody>
          <a:bodyPr/>
          <a:lstStyle/>
          <a:p>
            <a:fld id="{AECEB80C-55F2-B04A-B416-A82110C589D7}" type="datetimeFigureOut">
              <a:rPr lang="en-US" smtClean="0"/>
              <a:t>5/22/24</a:t>
            </a:fld>
            <a:endParaRPr lang="en-US"/>
          </a:p>
        </p:txBody>
      </p:sp>
      <p:sp>
        <p:nvSpPr>
          <p:cNvPr id="6" name="Footer Placeholder 5">
            <a:extLst>
              <a:ext uri="{FF2B5EF4-FFF2-40B4-BE49-F238E27FC236}">
                <a16:creationId xmlns:a16="http://schemas.microsoft.com/office/drawing/2014/main" id="{28141EEA-7BD3-367C-9443-2F93357A7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A6459-9974-5413-B9F2-4D278AD9AE86}"/>
              </a:ext>
            </a:extLst>
          </p:cNvPr>
          <p:cNvSpPr>
            <a:spLocks noGrp="1"/>
          </p:cNvSpPr>
          <p:nvPr>
            <p:ph type="sldNum" sz="quarter" idx="12"/>
          </p:nvPr>
        </p:nvSpPr>
        <p:spPr/>
        <p:txBody>
          <a:bodyPr/>
          <a:lstStyle/>
          <a:p>
            <a:fld id="{3BA58DF4-C824-9549-9704-84319F7EE8EE}" type="slidenum">
              <a:rPr lang="en-US" smtClean="0"/>
              <a:t>‹#›</a:t>
            </a:fld>
            <a:endParaRPr lang="en-US"/>
          </a:p>
        </p:txBody>
      </p:sp>
    </p:spTree>
    <p:extLst>
      <p:ext uri="{BB962C8B-B14F-4D97-AF65-F5344CB8AC3E}">
        <p14:creationId xmlns:p14="http://schemas.microsoft.com/office/powerpoint/2010/main" val="377832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765C58-1510-EF31-FF61-D6F83FDF6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D2AC23-8F99-6A55-C29B-0200EECE6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36B55-7F8A-DEB5-137A-7042E0AE2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CEB80C-55F2-B04A-B416-A82110C589D7}" type="datetimeFigureOut">
              <a:rPr lang="en-US" smtClean="0"/>
              <a:t>5/22/24</a:t>
            </a:fld>
            <a:endParaRPr lang="en-US"/>
          </a:p>
        </p:txBody>
      </p:sp>
      <p:sp>
        <p:nvSpPr>
          <p:cNvPr id="5" name="Footer Placeholder 4">
            <a:extLst>
              <a:ext uri="{FF2B5EF4-FFF2-40B4-BE49-F238E27FC236}">
                <a16:creationId xmlns:a16="http://schemas.microsoft.com/office/drawing/2014/main" id="{E80CD342-FA53-F3ED-F33E-61050C200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5E7B5F-9401-54CE-4D19-3DD31E527B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A58DF4-C824-9549-9704-84319F7EE8EE}" type="slidenum">
              <a:rPr lang="en-US" smtClean="0"/>
              <a:t>‹#›</a:t>
            </a:fld>
            <a:endParaRPr lang="en-US"/>
          </a:p>
        </p:txBody>
      </p:sp>
    </p:spTree>
    <p:extLst>
      <p:ext uri="{BB962C8B-B14F-4D97-AF65-F5344CB8AC3E}">
        <p14:creationId xmlns:p14="http://schemas.microsoft.com/office/powerpoint/2010/main" val="14854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1910.05446.pdf"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B5DD-4E39-FF5D-39D2-E06A5551AA7F}"/>
              </a:ext>
            </a:extLst>
          </p:cNvPr>
          <p:cNvSpPr>
            <a:spLocks noGrp="1"/>
          </p:cNvSpPr>
          <p:nvPr>
            <p:ph type="ctrTitle"/>
          </p:nvPr>
        </p:nvSpPr>
        <p:spPr/>
        <p:txBody>
          <a:bodyPr/>
          <a:lstStyle/>
          <a:p>
            <a:r>
              <a:rPr lang="en-US" dirty="0"/>
              <a:t>IST 707</a:t>
            </a:r>
          </a:p>
        </p:txBody>
      </p:sp>
      <p:sp>
        <p:nvSpPr>
          <p:cNvPr id="3" name="Subtitle 2">
            <a:extLst>
              <a:ext uri="{FF2B5EF4-FFF2-40B4-BE49-F238E27FC236}">
                <a16:creationId xmlns:a16="http://schemas.microsoft.com/office/drawing/2014/main" id="{FAE51D0E-F44B-BD26-DB19-E8398EAC4863}"/>
              </a:ext>
            </a:extLst>
          </p:cNvPr>
          <p:cNvSpPr>
            <a:spLocks noGrp="1"/>
          </p:cNvSpPr>
          <p:nvPr>
            <p:ph type="subTitle" idx="1"/>
          </p:nvPr>
        </p:nvSpPr>
        <p:spPr/>
        <p:txBody>
          <a:bodyPr/>
          <a:lstStyle/>
          <a:p>
            <a:r>
              <a:rPr lang="en-US" dirty="0"/>
              <a:t>Week 12</a:t>
            </a:r>
          </a:p>
        </p:txBody>
      </p:sp>
    </p:spTree>
    <p:extLst>
      <p:ext uri="{BB962C8B-B14F-4D97-AF65-F5344CB8AC3E}">
        <p14:creationId xmlns:p14="http://schemas.microsoft.com/office/powerpoint/2010/main" val="4284325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B312-31E0-DA70-C91A-17065CD9493D}"/>
              </a:ext>
            </a:extLst>
          </p:cNvPr>
          <p:cNvSpPr>
            <a:spLocks noGrp="1"/>
          </p:cNvSpPr>
          <p:nvPr>
            <p:ph type="title"/>
          </p:nvPr>
        </p:nvSpPr>
        <p:spPr/>
        <p:txBody>
          <a:bodyPr/>
          <a:lstStyle/>
          <a:p>
            <a:r>
              <a:rPr lang="en-US" dirty="0"/>
              <a:t>Friction</a:t>
            </a:r>
          </a:p>
        </p:txBody>
      </p:sp>
      <p:sp>
        <p:nvSpPr>
          <p:cNvPr id="3" name="Content Placeholder 2">
            <a:extLst>
              <a:ext uri="{FF2B5EF4-FFF2-40B4-BE49-F238E27FC236}">
                <a16:creationId xmlns:a16="http://schemas.microsoft.com/office/drawing/2014/main" id="{FD8877BD-F86A-8B36-A37B-212732F69E40}"/>
              </a:ext>
            </a:extLst>
          </p:cNvPr>
          <p:cNvSpPr>
            <a:spLocks noGrp="1"/>
          </p:cNvSpPr>
          <p:nvPr>
            <p:ph idx="1"/>
          </p:nvPr>
        </p:nvSpPr>
        <p:spPr/>
        <p:txBody>
          <a:bodyPr>
            <a:noAutofit/>
          </a:bodyPr>
          <a:lstStyle/>
          <a:p>
            <a:r>
              <a:rPr lang="en-US" sz="2200" dirty="0">
                <a:effectLst/>
                <a:latin typeface="MinionPro"/>
              </a:rPr>
              <a:t>Due to the momentum, the optimizer may overshoot a bit, then come back, overshoot again, and oscillate like this many times before stabilizing at the minimum. </a:t>
            </a:r>
          </a:p>
          <a:p>
            <a:r>
              <a:rPr lang="en-US" sz="2200" dirty="0">
                <a:effectLst/>
                <a:latin typeface="MinionPro"/>
              </a:rPr>
              <a:t>This is one of the reasons why it is good to have a bit of friction in the system: it gets rid of these oscillations and thus speeds up convergence. </a:t>
            </a:r>
            <a:endParaRPr lang="en-US" sz="2200" dirty="0"/>
          </a:p>
          <a:p>
            <a:r>
              <a:rPr lang="en-US" sz="2200" dirty="0">
                <a:effectLst/>
                <a:latin typeface="MinionPro"/>
              </a:rPr>
              <a:t>To use in </a:t>
            </a:r>
            <a:r>
              <a:rPr lang="en-US" sz="2200" dirty="0" err="1">
                <a:effectLst/>
                <a:latin typeface="MinionPro"/>
              </a:rPr>
              <a:t>Keras</a:t>
            </a:r>
            <a:r>
              <a:rPr lang="en-US" sz="2200" dirty="0">
                <a:effectLst/>
                <a:latin typeface="MinionPro"/>
              </a:rPr>
              <a:t> use the </a:t>
            </a:r>
            <a:r>
              <a:rPr lang="en-US" sz="2200" dirty="0">
                <a:effectLst/>
                <a:latin typeface="UbuntuMono"/>
              </a:rPr>
              <a:t>SGD </a:t>
            </a:r>
            <a:r>
              <a:rPr lang="en-US" sz="2200" dirty="0">
                <a:effectLst/>
                <a:latin typeface="MinionPro"/>
              </a:rPr>
              <a:t>optimizer and set its </a:t>
            </a:r>
            <a:r>
              <a:rPr lang="en-US" sz="2200" dirty="0">
                <a:effectLst/>
                <a:latin typeface="UbuntuMono"/>
              </a:rPr>
              <a:t>momentum </a:t>
            </a:r>
            <a:r>
              <a:rPr lang="en-US" sz="2200" dirty="0">
                <a:effectLst/>
                <a:latin typeface="MinionPro"/>
              </a:rPr>
              <a:t>hyperparameter:</a:t>
            </a:r>
            <a:br>
              <a:rPr lang="en-US" sz="2200" dirty="0"/>
            </a:br>
            <a:endParaRPr lang="en-US" sz="2200" dirty="0"/>
          </a:p>
          <a:p>
            <a:pPr marL="0" indent="0">
              <a:buNone/>
            </a:pPr>
            <a:r>
              <a:rPr lang="en-US" sz="2200" dirty="0">
                <a:solidFill>
                  <a:srgbClr val="000087"/>
                </a:solidFill>
                <a:effectLst/>
                <a:latin typeface="UbuntuMono"/>
              </a:rPr>
              <a:t>		optimizer </a:t>
            </a:r>
            <a:r>
              <a:rPr lang="en-US" sz="2200" dirty="0">
                <a:solidFill>
                  <a:srgbClr val="545454"/>
                </a:solidFill>
                <a:effectLst/>
                <a:latin typeface="UbuntuMono"/>
              </a:rPr>
              <a:t>= </a:t>
            </a:r>
            <a:r>
              <a:rPr lang="en-US" sz="2200" dirty="0" err="1">
                <a:solidFill>
                  <a:srgbClr val="000087"/>
                </a:solidFill>
                <a:effectLst/>
                <a:latin typeface="UbuntuMono"/>
              </a:rPr>
              <a:t>keras</a:t>
            </a:r>
            <a:r>
              <a:rPr lang="en-US" sz="2200" dirty="0" err="1">
                <a:solidFill>
                  <a:srgbClr val="545454"/>
                </a:solidFill>
                <a:effectLst/>
                <a:latin typeface="UbuntuMono"/>
              </a:rPr>
              <a:t>.</a:t>
            </a:r>
            <a:r>
              <a:rPr lang="en-US" sz="2200" dirty="0" err="1">
                <a:solidFill>
                  <a:srgbClr val="000087"/>
                </a:solidFill>
                <a:effectLst/>
                <a:latin typeface="UbuntuMono"/>
              </a:rPr>
              <a:t>optimizers</a:t>
            </a:r>
            <a:r>
              <a:rPr lang="en-US" sz="2200" dirty="0" err="1">
                <a:solidFill>
                  <a:srgbClr val="545454"/>
                </a:solidFill>
                <a:effectLst/>
                <a:latin typeface="UbuntuMono"/>
              </a:rPr>
              <a:t>.</a:t>
            </a:r>
            <a:r>
              <a:rPr lang="en-US" sz="2200" dirty="0" err="1">
                <a:solidFill>
                  <a:srgbClr val="000087"/>
                </a:solidFill>
                <a:effectLst/>
                <a:latin typeface="UbuntuMono"/>
              </a:rPr>
              <a:t>SGD</a:t>
            </a:r>
            <a:r>
              <a:rPr lang="en-US" sz="2200" dirty="0">
                <a:effectLst/>
                <a:latin typeface="UbuntuMono"/>
              </a:rPr>
              <a:t>(</a:t>
            </a:r>
            <a:r>
              <a:rPr lang="en-US" sz="2200" dirty="0" err="1">
                <a:solidFill>
                  <a:srgbClr val="000087"/>
                </a:solidFill>
                <a:effectLst/>
                <a:latin typeface="UbuntuMono"/>
              </a:rPr>
              <a:t>lr</a:t>
            </a:r>
            <a:r>
              <a:rPr lang="en-US" sz="2200" dirty="0">
                <a:solidFill>
                  <a:srgbClr val="545454"/>
                </a:solidFill>
                <a:effectLst/>
                <a:latin typeface="UbuntuMono"/>
              </a:rPr>
              <a:t>=</a:t>
            </a:r>
            <a:r>
              <a:rPr lang="en-US" sz="2200" dirty="0">
                <a:solidFill>
                  <a:srgbClr val="FF6600"/>
                </a:solidFill>
                <a:effectLst/>
                <a:latin typeface="UbuntuMono"/>
              </a:rPr>
              <a:t>0.001</a:t>
            </a:r>
            <a:r>
              <a:rPr lang="en-US" sz="2200" dirty="0">
                <a:effectLst/>
                <a:latin typeface="UbuntuMono"/>
              </a:rPr>
              <a:t>, </a:t>
            </a:r>
            <a:r>
              <a:rPr lang="en-US" sz="2200" dirty="0">
                <a:solidFill>
                  <a:srgbClr val="000087"/>
                </a:solidFill>
                <a:effectLst/>
                <a:latin typeface="UbuntuMono"/>
              </a:rPr>
              <a:t>momentum</a:t>
            </a:r>
            <a:r>
              <a:rPr lang="en-US" sz="2200" dirty="0">
                <a:solidFill>
                  <a:srgbClr val="545454"/>
                </a:solidFill>
                <a:effectLst/>
                <a:latin typeface="UbuntuMono"/>
              </a:rPr>
              <a:t>=</a:t>
            </a:r>
            <a:r>
              <a:rPr lang="en-US" sz="2200" dirty="0">
                <a:solidFill>
                  <a:srgbClr val="FF6600"/>
                </a:solidFill>
                <a:effectLst/>
                <a:latin typeface="UbuntuMono"/>
              </a:rPr>
              <a:t>0.9</a:t>
            </a:r>
            <a:r>
              <a:rPr lang="en-US" sz="2200" dirty="0">
                <a:effectLst/>
                <a:latin typeface="UbuntuMono"/>
              </a:rPr>
              <a:t>) </a:t>
            </a:r>
          </a:p>
          <a:p>
            <a:endParaRPr lang="en-US" sz="2200" dirty="0">
              <a:latin typeface="UbuntuMono"/>
            </a:endParaRPr>
          </a:p>
          <a:p>
            <a:r>
              <a:rPr lang="en-US" sz="2200" dirty="0">
                <a:effectLst/>
                <a:latin typeface="MinionPro"/>
              </a:rPr>
              <a:t>The one drawback of Momentum optimization is that it adds yet another hyperparameter to tune. </a:t>
            </a:r>
          </a:p>
          <a:p>
            <a:r>
              <a:rPr lang="en-US" sz="2200" dirty="0">
                <a:effectLst/>
                <a:latin typeface="MinionPro"/>
              </a:rPr>
              <a:t>However, the momentum value of 0.9 usually works well in practice and almost always goes faster than regular Gradient Descent. </a:t>
            </a:r>
            <a:endParaRPr lang="en-US" sz="2200" dirty="0"/>
          </a:p>
          <a:p>
            <a:endParaRPr lang="en-US" sz="2200" dirty="0"/>
          </a:p>
        </p:txBody>
      </p:sp>
    </p:spTree>
    <p:extLst>
      <p:ext uri="{BB962C8B-B14F-4D97-AF65-F5344CB8AC3E}">
        <p14:creationId xmlns:p14="http://schemas.microsoft.com/office/powerpoint/2010/main" val="33389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A44-F2E8-533C-D5F3-867C4D1F8514}"/>
              </a:ext>
            </a:extLst>
          </p:cNvPr>
          <p:cNvSpPr>
            <a:spLocks noGrp="1"/>
          </p:cNvSpPr>
          <p:nvPr>
            <p:ph type="title"/>
          </p:nvPr>
        </p:nvSpPr>
        <p:spPr/>
        <p:txBody>
          <a:bodyPr>
            <a:normAutofit/>
          </a:bodyPr>
          <a:lstStyle/>
          <a:p>
            <a:r>
              <a:rPr lang="en-US" sz="4000" dirty="0" err="1">
                <a:effectLst/>
              </a:rPr>
              <a:t>Nesterov</a:t>
            </a:r>
            <a:r>
              <a:rPr lang="en-US" sz="4000" dirty="0">
                <a:effectLst/>
              </a:rPr>
              <a:t> Accelerated Gradient </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EC6844-E209-1986-A0FE-4F40C21D7606}"/>
                  </a:ext>
                </a:extLst>
              </p:cNvPr>
              <p:cNvSpPr>
                <a:spLocks noGrp="1"/>
              </p:cNvSpPr>
              <p:nvPr>
                <p:ph idx="1"/>
              </p:nvPr>
            </p:nvSpPr>
            <p:spPr/>
            <p:txBody>
              <a:bodyPr>
                <a:normAutofit/>
              </a:bodyPr>
              <a:lstStyle/>
              <a:p>
                <a:r>
                  <a:rPr lang="en-US" sz="2200" dirty="0">
                    <a:effectLst/>
                    <a:latin typeface="MinionPro"/>
                  </a:rPr>
                  <a:t>Nesterov Momentum optimization</a:t>
                </a:r>
                <a:r>
                  <a:rPr lang="en-US" sz="2200" i="1" dirty="0">
                    <a:latin typeface="MinionPro"/>
                  </a:rPr>
                  <a:t> </a:t>
                </a:r>
                <a:r>
                  <a:rPr lang="en-US" sz="2200" dirty="0">
                    <a:effectLst/>
                    <a:latin typeface="MinionPro"/>
                  </a:rPr>
                  <a:t>measures the gradient of the cost function not at the local position but slightly ahead in the direction of the. </a:t>
                </a:r>
              </a:p>
              <a:p>
                <a:r>
                  <a:rPr lang="en-US" sz="2200" dirty="0">
                    <a:effectLst/>
                    <a:latin typeface="MinionPro"/>
                  </a:rPr>
                  <a:t>The only difference from standard Momentum optimization is that the gradient is measured at (</a:t>
                </a:r>
                <a:r>
                  <a:rPr lang="el-GR" sz="2200" dirty="0">
                    <a:effectLst/>
                    <a:latin typeface="MinionPro"/>
                  </a:rPr>
                  <a:t>θ + </a:t>
                </a:r>
                <a:r>
                  <a:rPr lang="el-GR" sz="2200" i="1" dirty="0">
                    <a:effectLst/>
                    <a:latin typeface="MinionPro"/>
                  </a:rPr>
                  <a:t>β</a:t>
                </a:r>
                <a:r>
                  <a:rPr lang="en-US" sz="2200" dirty="0">
                    <a:effectLst/>
                    <a:latin typeface="MinionPro"/>
                  </a:rPr>
                  <a:t>m) rather than at </a:t>
                </a:r>
                <a:r>
                  <a:rPr lang="el-GR" sz="2200" dirty="0">
                    <a:effectLst/>
                    <a:latin typeface="MinionPro"/>
                  </a:rPr>
                  <a:t>θ. </a:t>
                </a:r>
                <a:endParaRPr lang="en-US" sz="2200" dirty="0">
                  <a:effectLst/>
                  <a:latin typeface="MinionPro"/>
                </a:endParaRPr>
              </a:p>
              <a:p>
                <a:endParaRPr lang="en-US" sz="2200" dirty="0">
                  <a:latin typeface="MinionPro"/>
                </a:endParaRPr>
              </a:p>
              <a:p>
                <a:pPr marL="0" indent="0">
                  <a:buNone/>
                </a:pPr>
                <a14:m>
                  <m:oMathPara xmlns:m="http://schemas.openxmlformats.org/officeDocument/2006/math">
                    <m:oMathParaPr>
                      <m:jc m:val="centerGroup"/>
                    </m:oMathParaPr>
                    <m:oMath xmlns:m="http://schemas.openxmlformats.org/officeDocument/2006/math">
                      <m:r>
                        <a:rPr lang="en-US" sz="2200" b="0" i="1" smtClean="0">
                          <a:effectLst/>
                          <a:latin typeface="Cambria Math" panose="02040503050406030204" pitchFamily="18" charset="0"/>
                        </a:rPr>
                        <m:t>𝑚</m:t>
                      </m:r>
                      <m:r>
                        <a:rPr lang="en-US" sz="2200" b="0" i="1" smtClean="0">
                          <a:effectLst/>
                          <a:latin typeface="Cambria Math" panose="02040503050406030204" pitchFamily="18" charset="0"/>
                          <a:ea typeface="Cambria Math" panose="02040503050406030204" pitchFamily="18" charset="0"/>
                        </a:rPr>
                        <m:t>← </m:t>
                      </m:r>
                      <m:r>
                        <a:rPr lang="en-US" sz="2200" b="0" i="1" smtClean="0">
                          <a:effectLst/>
                          <a:latin typeface="Cambria Math" panose="02040503050406030204" pitchFamily="18" charset="0"/>
                          <a:ea typeface="Cambria Math" panose="02040503050406030204" pitchFamily="18" charset="0"/>
                        </a:rPr>
                        <m:t>𝛽</m:t>
                      </m:r>
                      <m:r>
                        <a:rPr lang="en-US" sz="2200" b="0" i="1" smtClean="0">
                          <a:effectLst/>
                          <a:latin typeface="Cambria Math" panose="02040503050406030204" pitchFamily="18" charset="0"/>
                          <a:ea typeface="Cambria Math" panose="02040503050406030204" pitchFamily="18" charset="0"/>
                        </a:rPr>
                        <m:t>𝑚</m:t>
                      </m:r>
                      <m:r>
                        <a:rPr lang="en-US" sz="2200" b="0" i="1" smtClean="0">
                          <a:effectLst/>
                          <a:latin typeface="Cambria Math" panose="02040503050406030204" pitchFamily="18" charset="0"/>
                          <a:ea typeface="Cambria Math" panose="02040503050406030204" pitchFamily="18" charset="0"/>
                        </a:rPr>
                        <m:t> − </m:t>
                      </m:r>
                      <m:r>
                        <a:rPr lang="en-US" sz="2200" b="0" i="1" smtClean="0">
                          <a:effectLst/>
                          <a:latin typeface="Cambria Math" panose="02040503050406030204" pitchFamily="18" charset="0"/>
                          <a:ea typeface="Cambria Math" panose="02040503050406030204" pitchFamily="18" charset="0"/>
                        </a:rPr>
                        <m:t>𝜂</m:t>
                      </m:r>
                      <m:r>
                        <a:rPr lang="en-US" sz="2200" b="0" i="1" smtClean="0">
                          <a:effectLst/>
                          <a:latin typeface="Cambria Math" panose="02040503050406030204" pitchFamily="18" charset="0"/>
                          <a:ea typeface="Cambria Math" panose="02040503050406030204" pitchFamily="18" charset="0"/>
                        </a:rPr>
                        <m:t> </m:t>
                      </m:r>
                      <m:sSub>
                        <m:sSubPr>
                          <m:ctrlPr>
                            <a:rPr lang="en-US" sz="2200" i="1" smtClean="0">
                              <a:effectLst/>
                              <a:latin typeface="Cambria Math" panose="02040503050406030204" pitchFamily="18" charset="0"/>
                              <a:ea typeface="Cambria Math" panose="02040503050406030204" pitchFamily="18" charset="0"/>
                            </a:rPr>
                          </m:ctrlPr>
                        </m:sSubPr>
                        <m:e>
                          <m:r>
                            <a:rPr lang="en-US" sz="2200" b="0" i="1" smtClean="0">
                              <a:effectLst/>
                              <a:latin typeface="Cambria Math" panose="02040503050406030204" pitchFamily="18" charset="0"/>
                              <a:ea typeface="Cambria Math" panose="02040503050406030204" pitchFamily="18" charset="0"/>
                            </a:rPr>
                            <m:t>𝛻</m:t>
                          </m:r>
                        </m:e>
                        <m:sub>
                          <m:r>
                            <a:rPr lang="en-US" sz="2200" b="0" i="1" smtClean="0">
                              <a:effectLst/>
                              <a:latin typeface="Cambria Math" panose="02040503050406030204" pitchFamily="18" charset="0"/>
                              <a:ea typeface="Cambria Math" panose="02040503050406030204" pitchFamily="18" charset="0"/>
                            </a:rPr>
                            <m:t>𝜃</m:t>
                          </m:r>
                        </m:sub>
                      </m:sSub>
                      <m:r>
                        <a:rPr lang="en-US" sz="2200" b="0" i="1" smtClean="0">
                          <a:effectLst/>
                          <a:latin typeface="Cambria Math" panose="02040503050406030204" pitchFamily="18" charset="0"/>
                          <a:ea typeface="Cambria Math" panose="02040503050406030204" pitchFamily="18" charset="0"/>
                        </a:rPr>
                        <m:t> </m:t>
                      </m:r>
                      <m:r>
                        <a:rPr lang="en-US" sz="2200" b="0" i="1" smtClean="0">
                          <a:effectLst/>
                          <a:latin typeface="Cambria Math" panose="02040503050406030204" pitchFamily="18" charset="0"/>
                          <a:ea typeface="Cambria Math" panose="02040503050406030204" pitchFamily="18" charset="0"/>
                        </a:rPr>
                        <m:t>𝐽</m:t>
                      </m:r>
                      <m:r>
                        <a:rPr lang="en-US" sz="2200" b="0" i="1" smtClean="0">
                          <a:effectLst/>
                          <a:latin typeface="Cambria Math" panose="02040503050406030204" pitchFamily="18" charset="0"/>
                          <a:ea typeface="Cambria Math" panose="02040503050406030204" pitchFamily="18" charset="0"/>
                        </a:rPr>
                        <m:t>(</m:t>
                      </m:r>
                      <m:r>
                        <a:rPr lang="en-US" sz="2200" b="0" i="1" smtClean="0">
                          <a:effectLst/>
                          <a:latin typeface="Cambria Math" panose="02040503050406030204" pitchFamily="18" charset="0"/>
                          <a:ea typeface="Cambria Math" panose="02040503050406030204" pitchFamily="18" charset="0"/>
                        </a:rPr>
                        <m:t>𝜃</m:t>
                      </m:r>
                      <m:r>
                        <a:rPr lang="en-US" sz="2200" b="0" i="1" smtClean="0">
                          <a:effectLst/>
                          <a:latin typeface="Cambria Math" panose="02040503050406030204" pitchFamily="18" charset="0"/>
                          <a:ea typeface="Cambria Math" panose="02040503050406030204" pitchFamily="18" charset="0"/>
                        </a:rPr>
                        <m:t>+</m:t>
                      </m:r>
                      <m:r>
                        <a:rPr lang="en-US" sz="2200" b="0" i="1" smtClean="0">
                          <a:effectLst/>
                          <a:latin typeface="Cambria Math" panose="02040503050406030204" pitchFamily="18" charset="0"/>
                          <a:ea typeface="Cambria Math" panose="02040503050406030204" pitchFamily="18" charset="0"/>
                        </a:rPr>
                        <m:t>𝛽</m:t>
                      </m:r>
                      <m:r>
                        <a:rPr lang="en-US" sz="2200" b="0" i="1" smtClean="0">
                          <a:effectLst/>
                          <a:latin typeface="Cambria Math" panose="02040503050406030204" pitchFamily="18" charset="0"/>
                          <a:ea typeface="Cambria Math" panose="02040503050406030204" pitchFamily="18" charset="0"/>
                        </a:rPr>
                        <m:t>𝑚</m:t>
                      </m:r>
                      <m:r>
                        <a:rPr lang="en-US" sz="2200" b="0" i="1" smtClean="0">
                          <a:effectLst/>
                          <a:latin typeface="Cambria Math" panose="02040503050406030204" pitchFamily="18" charset="0"/>
                          <a:ea typeface="Cambria Math" panose="02040503050406030204" pitchFamily="18" charset="0"/>
                        </a:rPr>
                        <m:t>)</m:t>
                      </m:r>
                    </m:oMath>
                  </m:oMathPara>
                </a14:m>
                <a:endParaRPr lang="en-US" sz="2200" dirty="0">
                  <a:effectLst/>
                  <a:latin typeface="MinionPro"/>
                </a:endParaRPr>
              </a:p>
              <a:p>
                <a:pPr marL="0" indent="0">
                  <a:buNone/>
                </a:pPr>
                <a14:m>
                  <m:oMathPara xmlns:m="http://schemas.openxmlformats.org/officeDocument/2006/math">
                    <m:oMathParaPr>
                      <m:jc m:val="centerGroup"/>
                    </m:oMathParaPr>
                    <m:oMath xmlns:m="http://schemas.openxmlformats.org/officeDocument/2006/math">
                      <m:r>
                        <a:rPr lang="en-US" sz="2200" b="0" i="1" smtClean="0">
                          <a:effectLst/>
                          <a:latin typeface="Cambria Math" panose="02040503050406030204" pitchFamily="18" charset="0"/>
                          <a:ea typeface="Cambria Math" panose="02040503050406030204" pitchFamily="18" charset="0"/>
                        </a:rPr>
                        <m:t>𝜃</m:t>
                      </m:r>
                      <m:r>
                        <a:rPr lang="en-US" sz="2200" b="0" i="1" smtClean="0">
                          <a:effectLst/>
                          <a:latin typeface="Cambria Math" panose="02040503050406030204" pitchFamily="18" charset="0"/>
                          <a:ea typeface="Cambria Math" panose="02040503050406030204" pitchFamily="18" charset="0"/>
                        </a:rPr>
                        <m:t>←</m:t>
                      </m:r>
                      <m:r>
                        <a:rPr lang="en-US" sz="2200" b="0" i="1" smtClean="0">
                          <a:effectLst/>
                          <a:latin typeface="Cambria Math" panose="02040503050406030204" pitchFamily="18" charset="0"/>
                          <a:ea typeface="Cambria Math" panose="02040503050406030204" pitchFamily="18" charset="0"/>
                        </a:rPr>
                        <m:t>𝜃</m:t>
                      </m:r>
                      <m:r>
                        <a:rPr lang="en-US" sz="2200" b="0" i="1" smtClean="0">
                          <a:effectLst/>
                          <a:latin typeface="Cambria Math" panose="02040503050406030204" pitchFamily="18" charset="0"/>
                          <a:ea typeface="Cambria Math" panose="02040503050406030204" pitchFamily="18" charset="0"/>
                        </a:rPr>
                        <m:t>+</m:t>
                      </m:r>
                      <m:r>
                        <a:rPr lang="en-US" sz="2200" b="0" i="1" smtClean="0">
                          <a:effectLst/>
                          <a:latin typeface="Cambria Math" panose="02040503050406030204" pitchFamily="18" charset="0"/>
                          <a:ea typeface="Cambria Math" panose="02040503050406030204" pitchFamily="18" charset="0"/>
                        </a:rPr>
                        <m:t>𝑚</m:t>
                      </m:r>
                    </m:oMath>
                  </m:oMathPara>
                </a14:m>
                <a:endParaRPr lang="en-US" sz="2200" dirty="0">
                  <a:effectLst/>
                  <a:latin typeface="MinionPro"/>
                </a:endParaRPr>
              </a:p>
              <a:p>
                <a:endParaRPr lang="en-US" sz="2200" dirty="0"/>
              </a:p>
              <a:p>
                <a:endParaRPr lang="en-US" sz="2200" dirty="0"/>
              </a:p>
              <a:p>
                <a:endParaRPr lang="el-GR" sz="2200" dirty="0"/>
              </a:p>
              <a:p>
                <a:endParaRPr lang="en-US" sz="2200" dirty="0"/>
              </a:p>
            </p:txBody>
          </p:sp>
        </mc:Choice>
        <mc:Fallback xmlns="">
          <p:sp>
            <p:nvSpPr>
              <p:cNvPr id="3" name="Content Placeholder 2">
                <a:extLst>
                  <a:ext uri="{FF2B5EF4-FFF2-40B4-BE49-F238E27FC236}">
                    <a16:creationId xmlns:a16="http://schemas.microsoft.com/office/drawing/2014/main" id="{19EC6844-E209-1986-A0FE-4F40C21D7606}"/>
                  </a:ext>
                </a:extLst>
              </p:cNvPr>
              <p:cNvSpPr>
                <a:spLocks noGrp="1" noRot="1" noChangeAspect="1" noMove="1" noResize="1" noEditPoints="1" noAdjustHandles="1" noChangeArrowheads="1" noChangeShapeType="1" noTextEdit="1"/>
              </p:cNvSpPr>
              <p:nvPr>
                <p:ph idx="1"/>
              </p:nvPr>
            </p:nvSpPr>
            <p:spPr>
              <a:blipFill>
                <a:blip r:embed="rId2"/>
                <a:stretch>
                  <a:fillRect l="-724" t="-1744" r="-241"/>
                </a:stretch>
              </a:blipFill>
            </p:spPr>
            <p:txBody>
              <a:bodyPr/>
              <a:lstStyle/>
              <a:p>
                <a:r>
                  <a:rPr lang="en-US">
                    <a:noFill/>
                  </a:rPr>
                  <a:t> </a:t>
                </a:r>
              </a:p>
            </p:txBody>
          </p:sp>
        </mc:Fallback>
      </mc:AlternateContent>
    </p:spTree>
    <p:extLst>
      <p:ext uri="{BB962C8B-B14F-4D97-AF65-F5344CB8AC3E}">
        <p14:creationId xmlns:p14="http://schemas.microsoft.com/office/powerpoint/2010/main" val="24845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6164-D24C-9D8A-9934-F06AB8EC25D0}"/>
              </a:ext>
            </a:extLst>
          </p:cNvPr>
          <p:cNvSpPr>
            <a:spLocks noGrp="1"/>
          </p:cNvSpPr>
          <p:nvPr>
            <p:ph type="title"/>
          </p:nvPr>
        </p:nvSpPr>
        <p:spPr/>
        <p:txBody>
          <a:bodyPr/>
          <a:lstStyle/>
          <a:p>
            <a:r>
              <a:rPr lang="en-US" sz="4400" dirty="0" err="1">
                <a:effectLst/>
              </a:rPr>
              <a:t>Nesterov</a:t>
            </a:r>
            <a:r>
              <a:rPr lang="en-US" sz="4400" dirty="0">
                <a:effectLst/>
              </a:rPr>
              <a:t> Accelerated Gradient </a:t>
            </a:r>
            <a:endParaRPr lang="en-US" dirty="0"/>
          </a:p>
        </p:txBody>
      </p:sp>
      <p:sp>
        <p:nvSpPr>
          <p:cNvPr id="3" name="Content Placeholder 2">
            <a:extLst>
              <a:ext uri="{FF2B5EF4-FFF2-40B4-BE49-F238E27FC236}">
                <a16:creationId xmlns:a16="http://schemas.microsoft.com/office/drawing/2014/main" id="{B698FE94-2C3C-3C40-8B0E-62D059064956}"/>
              </a:ext>
            </a:extLst>
          </p:cNvPr>
          <p:cNvSpPr>
            <a:spLocks noGrp="1"/>
          </p:cNvSpPr>
          <p:nvPr>
            <p:ph idx="1"/>
          </p:nvPr>
        </p:nvSpPr>
        <p:spPr>
          <a:xfrm>
            <a:off x="373966" y="1690688"/>
            <a:ext cx="5379720" cy="4931556"/>
          </a:xfrm>
        </p:spPr>
        <p:txBody>
          <a:bodyPr>
            <a:normAutofit/>
          </a:bodyPr>
          <a:lstStyle/>
          <a:p>
            <a:r>
              <a:rPr lang="en-US" sz="2800" dirty="0">
                <a:effectLst/>
                <a:latin typeface="MinionPro"/>
              </a:rPr>
              <a:t>The momentum vector will be pointing in the right direction, its more accurate to use the gradient measured a bit farther in that direction rather than using the gradient at the current position.</a:t>
            </a:r>
          </a:p>
          <a:p>
            <a:pPr marL="0" indent="0">
              <a:buNone/>
            </a:pPr>
            <a:endParaRPr lang="en-US" dirty="0">
              <a:latin typeface="MinionPro"/>
            </a:endParaRPr>
          </a:p>
          <a:p>
            <a:r>
              <a:rPr lang="en-US" sz="2800" dirty="0">
                <a:effectLst/>
                <a:latin typeface="MinionPro"/>
              </a:rPr>
              <a:t> This helps reduce oscillations and thus converges faster. </a:t>
            </a:r>
            <a:endParaRPr lang="en-US" dirty="0"/>
          </a:p>
        </p:txBody>
      </p:sp>
      <p:pic>
        <p:nvPicPr>
          <p:cNvPr id="5" name="Picture 4" descr="A diagram of a normal moment&#10;&#10;Description automatically generated">
            <a:extLst>
              <a:ext uri="{FF2B5EF4-FFF2-40B4-BE49-F238E27FC236}">
                <a16:creationId xmlns:a16="http://schemas.microsoft.com/office/drawing/2014/main" id="{CE1F3D16-AA03-BE4F-45A6-66D553713AA2}"/>
              </a:ext>
            </a:extLst>
          </p:cNvPr>
          <p:cNvPicPr>
            <a:picLocks noChangeAspect="1"/>
          </p:cNvPicPr>
          <p:nvPr/>
        </p:nvPicPr>
        <p:blipFill>
          <a:blip r:embed="rId3"/>
          <a:stretch>
            <a:fillRect/>
          </a:stretch>
        </p:blipFill>
        <p:spPr>
          <a:xfrm>
            <a:off x="5857388" y="2094507"/>
            <a:ext cx="6222070" cy="3476298"/>
          </a:xfrm>
          <a:prstGeom prst="rect">
            <a:avLst/>
          </a:prstGeom>
        </p:spPr>
      </p:pic>
    </p:spTree>
    <p:extLst>
      <p:ext uri="{BB962C8B-B14F-4D97-AF65-F5344CB8AC3E}">
        <p14:creationId xmlns:p14="http://schemas.microsoft.com/office/powerpoint/2010/main" val="324418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6388-4248-21E8-5B38-4809B0C3BA46}"/>
              </a:ext>
            </a:extLst>
          </p:cNvPr>
          <p:cNvSpPr>
            <a:spLocks noGrp="1"/>
          </p:cNvSpPr>
          <p:nvPr>
            <p:ph type="title"/>
          </p:nvPr>
        </p:nvSpPr>
        <p:spPr/>
        <p:txBody>
          <a:bodyPr>
            <a:normAutofit/>
          </a:bodyPr>
          <a:lstStyle/>
          <a:p>
            <a:r>
              <a:rPr lang="en-US" sz="4000" dirty="0" err="1">
                <a:effectLst/>
                <a:latin typeface="MyriadPro"/>
              </a:rPr>
              <a:t>AdaGrad</a:t>
            </a:r>
            <a:r>
              <a:rPr lang="en-US" sz="4000" dirty="0">
                <a:effectLst/>
                <a:latin typeface="MyriadPro"/>
              </a:rPr>
              <a:t> </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30526F-E286-612D-8C35-F5FAA07A2D96}"/>
                  </a:ext>
                </a:extLst>
              </p:cNvPr>
              <p:cNvSpPr>
                <a:spLocks noGrp="1"/>
              </p:cNvSpPr>
              <p:nvPr>
                <p:ph idx="1"/>
              </p:nvPr>
            </p:nvSpPr>
            <p:spPr>
              <a:xfrm>
                <a:off x="838200" y="1434905"/>
                <a:ext cx="10515600" cy="4742058"/>
              </a:xfrm>
            </p:spPr>
            <p:txBody>
              <a:bodyPr>
                <a:noAutofit/>
              </a:bodyPr>
              <a:lstStyle/>
              <a:p>
                <a:r>
                  <a:rPr lang="en-US" sz="2200" dirty="0">
                    <a:solidFill>
                      <a:schemeClr val="tx1"/>
                    </a:solidFill>
                    <a:effectLst/>
                    <a:latin typeface="MinionPro"/>
                  </a:rPr>
                  <a:t>Consider the elongated bowl problem again. Gradient Descent starts by quickly going down the steepest slope, then slowly goes down the bottom of the valley.</a:t>
                </a:r>
              </a:p>
              <a:p>
                <a:r>
                  <a:rPr lang="en-US" sz="2200" dirty="0">
                    <a:solidFill>
                      <a:schemeClr val="tx1"/>
                    </a:solidFill>
                    <a:effectLst/>
                    <a:latin typeface="MinionPro"/>
                  </a:rPr>
                  <a:t> It would be nice if the algorithm could detect this early on and correct its direction to point a bit more toward the global optimum. </a:t>
                </a:r>
              </a:p>
              <a:p>
                <a:r>
                  <a:rPr lang="en-US" sz="2200" i="1" dirty="0" err="1">
                    <a:solidFill>
                      <a:schemeClr val="tx1"/>
                    </a:solidFill>
                    <a:effectLst/>
                    <a:latin typeface="MinionPro"/>
                  </a:rPr>
                  <a:t>AdaGrad</a:t>
                </a:r>
                <a:r>
                  <a:rPr lang="en-US" sz="2200" i="1" dirty="0">
                    <a:solidFill>
                      <a:schemeClr val="tx1"/>
                    </a:solidFill>
                    <a:effectLst/>
                    <a:latin typeface="MinionPro"/>
                  </a:rPr>
                  <a:t> </a:t>
                </a:r>
                <a:r>
                  <a:rPr lang="en-US" sz="2200" dirty="0">
                    <a:solidFill>
                      <a:schemeClr val="tx1"/>
                    </a:solidFill>
                    <a:effectLst/>
                    <a:latin typeface="MinionPro"/>
                  </a:rPr>
                  <a:t> achieves this by scaling down the gradient vector along the steepest dimensions: </a:t>
                </a:r>
                <a:endParaRPr lang="en-US" sz="2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rPr>
                        <m:t>𝑠</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𝑠</m:t>
                      </m:r>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m:rPr>
                              <m:sty m:val="p"/>
                            </m:rPr>
                            <a:rPr lang="en-US" sz="2200" b="0" i="1" smtClean="0">
                              <a:solidFill>
                                <a:schemeClr val="tx1"/>
                              </a:solidFill>
                              <a:latin typeface="Cambria Math" panose="02040503050406030204" pitchFamily="18" charset="0"/>
                              <a:ea typeface="Cambria Math" panose="02040503050406030204" pitchFamily="18" charset="0"/>
                            </a:rPr>
                            <m:t>∇</m:t>
                          </m:r>
                        </m:e>
                        <m:sub>
                          <m:r>
                            <a:rPr lang="en-US" sz="2200" b="0" i="1" smtClean="0">
                              <a:solidFill>
                                <a:schemeClr val="tx1"/>
                              </a:solidFill>
                              <a:latin typeface="Cambria Math" panose="02040503050406030204" pitchFamily="18" charset="0"/>
                              <a:ea typeface="Cambria Math" panose="02040503050406030204" pitchFamily="18" charset="0"/>
                            </a:rPr>
                            <m:t>𝜃</m:t>
                          </m:r>
                        </m:sub>
                      </m:sSub>
                      <m:r>
                        <a:rPr lang="en-US" sz="2200" b="0" i="1" smtClean="0">
                          <a:solidFill>
                            <a:schemeClr val="tx1"/>
                          </a:solidFill>
                          <a:latin typeface="Cambria Math" panose="02040503050406030204" pitchFamily="18" charset="0"/>
                          <a:ea typeface="Cambria Math" panose="02040503050406030204" pitchFamily="18" charset="0"/>
                        </a:rPr>
                        <m:t>𝐽</m:t>
                      </m:r>
                      <m:d>
                        <m:dPr>
                          <m:ctrlPr>
                            <a:rPr lang="en-US" sz="2200" b="0" i="1" smtClean="0">
                              <a:solidFill>
                                <a:schemeClr val="tx1"/>
                              </a:solidFill>
                              <a:latin typeface="Cambria Math" panose="02040503050406030204" pitchFamily="18" charset="0"/>
                              <a:ea typeface="Cambria Math" panose="02040503050406030204" pitchFamily="18" charset="0"/>
                            </a:rPr>
                          </m:ctrlPr>
                        </m:dPr>
                        <m:e>
                          <m:r>
                            <a:rPr lang="en-US" sz="2200" b="0" i="1" smtClean="0">
                              <a:solidFill>
                                <a:schemeClr val="tx1"/>
                              </a:solidFill>
                              <a:latin typeface="Cambria Math" panose="02040503050406030204" pitchFamily="18" charset="0"/>
                              <a:ea typeface="Cambria Math" panose="02040503050406030204" pitchFamily="18" charset="0"/>
                            </a:rPr>
                            <m:t>𝜃</m:t>
                          </m:r>
                        </m:e>
                      </m:d>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 </m:t>
                          </m:r>
                          <m:r>
                            <m:rPr>
                              <m:sty m:val="p"/>
                            </m:rPr>
                            <a:rPr lang="en-US" sz="2200" b="0" i="1" smtClean="0">
                              <a:solidFill>
                                <a:schemeClr val="tx1"/>
                              </a:solidFill>
                              <a:latin typeface="Cambria Math" panose="02040503050406030204" pitchFamily="18" charset="0"/>
                              <a:ea typeface="Cambria Math" panose="02040503050406030204" pitchFamily="18" charset="0"/>
                            </a:rPr>
                            <m:t>∇</m:t>
                          </m:r>
                        </m:e>
                        <m:sub>
                          <m:r>
                            <a:rPr lang="en-US" sz="2200" b="0" i="1" smtClean="0">
                              <a:solidFill>
                                <a:schemeClr val="tx1"/>
                              </a:solidFill>
                              <a:latin typeface="Cambria Math" panose="02040503050406030204" pitchFamily="18" charset="0"/>
                              <a:ea typeface="Cambria Math" panose="02040503050406030204" pitchFamily="18" charset="0"/>
                            </a:rPr>
                            <m:t>𝜃</m:t>
                          </m:r>
                        </m:sub>
                      </m:sSub>
                      <m:r>
                        <a:rPr lang="en-US" sz="2200" b="0" i="1" smtClean="0">
                          <a:solidFill>
                            <a:schemeClr val="tx1"/>
                          </a:solidFill>
                          <a:latin typeface="Cambria Math" panose="02040503050406030204" pitchFamily="18" charset="0"/>
                          <a:ea typeface="Cambria Math" panose="02040503050406030204" pitchFamily="18" charset="0"/>
                        </a:rPr>
                        <m:t>𝐽</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𝜃</m:t>
                      </m:r>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dirty="0">
                  <a:solidFill>
                    <a:schemeClr val="tx1"/>
                  </a:solidFill>
                </a:endParaRPr>
              </a:p>
              <a:p>
                <a:pPr marL="0" indent="0">
                  <a:buNone/>
                </a:pPr>
                <a:endParaRPr lang="en-US" sz="2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𝜃</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𝜃</m:t>
                      </m:r>
                      <m:r>
                        <a:rPr lang="en-US" sz="2200" b="0" i="1" smtClean="0">
                          <a:solidFill>
                            <a:schemeClr val="tx1"/>
                          </a:solidFill>
                          <a:latin typeface="Cambria Math" panose="02040503050406030204" pitchFamily="18" charset="0"/>
                          <a:ea typeface="Cambria Math" panose="02040503050406030204" pitchFamily="18" charset="0"/>
                        </a:rPr>
                        <m:t>− </m:t>
                      </m:r>
                      <m:r>
                        <a:rPr lang="en-US" sz="2200" b="0" i="1" smtClean="0">
                          <a:solidFill>
                            <a:schemeClr val="tx1"/>
                          </a:solidFill>
                          <a:latin typeface="Cambria Math" panose="02040503050406030204" pitchFamily="18" charset="0"/>
                          <a:ea typeface="Cambria Math" panose="02040503050406030204" pitchFamily="18" charset="0"/>
                        </a:rPr>
                        <m:t>𝜂</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m:rPr>
                              <m:sty m:val="p"/>
                            </m:rPr>
                            <a:rPr lang="en-US" sz="2200" b="0" i="1" smtClean="0">
                              <a:solidFill>
                                <a:schemeClr val="tx1"/>
                              </a:solidFill>
                              <a:latin typeface="Cambria Math" panose="02040503050406030204" pitchFamily="18" charset="0"/>
                              <a:ea typeface="Cambria Math" panose="02040503050406030204" pitchFamily="18" charset="0"/>
                            </a:rPr>
                            <m:t>∇</m:t>
                          </m:r>
                        </m:e>
                        <m:sub>
                          <m:r>
                            <a:rPr lang="en-US" sz="2200" b="0" i="1" smtClean="0">
                              <a:solidFill>
                                <a:schemeClr val="tx1"/>
                              </a:solidFill>
                              <a:latin typeface="Cambria Math" panose="02040503050406030204" pitchFamily="18" charset="0"/>
                              <a:ea typeface="Cambria Math" panose="02040503050406030204" pitchFamily="18" charset="0"/>
                            </a:rPr>
                            <m:t>𝜃</m:t>
                          </m:r>
                        </m:sub>
                      </m:sSub>
                      <m:r>
                        <a:rPr lang="en-US" sz="2200" b="0" i="1" smtClean="0">
                          <a:solidFill>
                            <a:schemeClr val="tx1"/>
                          </a:solidFill>
                          <a:latin typeface="Cambria Math" panose="02040503050406030204" pitchFamily="18" charset="0"/>
                          <a:ea typeface="Cambria Math" panose="02040503050406030204" pitchFamily="18" charset="0"/>
                        </a:rPr>
                        <m:t>𝐽</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𝜃</m:t>
                      </m:r>
                      <m:r>
                        <a:rPr lang="en-US" sz="2200" b="0" i="1" smtClean="0">
                          <a:solidFill>
                            <a:schemeClr val="tx1"/>
                          </a:solidFill>
                          <a:latin typeface="Cambria Math" panose="02040503050406030204" pitchFamily="18" charset="0"/>
                          <a:ea typeface="Cambria Math" panose="02040503050406030204" pitchFamily="18" charset="0"/>
                        </a:rPr>
                        <m:t>)</m:t>
                      </m:r>
                      <m:r>
                        <a:rPr lang="en-US" sz="2200" dirty="0">
                          <a:solidFill>
                            <a:schemeClr val="tx1"/>
                          </a:solidFill>
                          <a:latin typeface="Cambria Math" panose="02040503050406030204" pitchFamily="18" charset="0"/>
                        </a:rPr>
                        <m:t>⊘</m:t>
                      </m:r>
                      <m:rad>
                        <m:radPr>
                          <m:degHide m:val="on"/>
                          <m:ctrlPr>
                            <a:rPr lang="en-US" sz="2200" i="1" dirty="0" smtClean="0">
                              <a:solidFill>
                                <a:schemeClr val="tx1"/>
                              </a:solidFill>
                              <a:latin typeface="Cambria Math" panose="02040503050406030204" pitchFamily="18" charset="0"/>
                            </a:rPr>
                          </m:ctrlPr>
                        </m:radPr>
                        <m:deg/>
                        <m:e>
                          <m:r>
                            <a:rPr lang="en-US" sz="2200" b="0" i="1" dirty="0" smtClean="0">
                              <a:solidFill>
                                <a:schemeClr val="tx1"/>
                              </a:solidFill>
                              <a:latin typeface="Cambria Math" panose="02040503050406030204" pitchFamily="18" charset="0"/>
                            </a:rPr>
                            <m:t>𝑠</m:t>
                          </m:r>
                          <m:r>
                            <a:rPr lang="en-US" sz="2200" b="0" i="1" dirty="0" smtClean="0">
                              <a:solidFill>
                                <a:schemeClr val="tx1"/>
                              </a:solidFill>
                              <a:latin typeface="Cambria Math" panose="02040503050406030204" pitchFamily="18" charset="0"/>
                            </a:rPr>
                            <m:t>+ </m:t>
                          </m:r>
                          <m:r>
                            <a:rPr lang="en-US" sz="2200" b="0" i="1" dirty="0" smtClean="0">
                              <a:solidFill>
                                <a:schemeClr val="tx1"/>
                              </a:solidFill>
                              <a:latin typeface="Cambria Math" panose="02040503050406030204" pitchFamily="18" charset="0"/>
                              <a:ea typeface="Cambria Math" panose="02040503050406030204" pitchFamily="18" charset="0"/>
                            </a:rPr>
                            <m:t>𝜖</m:t>
                          </m:r>
                        </m:e>
                      </m:rad>
                    </m:oMath>
                  </m:oMathPara>
                </a14:m>
                <a:endParaRPr lang="en-US" sz="2200" dirty="0">
                  <a:solidFill>
                    <a:schemeClr val="tx1"/>
                  </a:solidFill>
                </a:endParaRPr>
              </a:p>
              <a:p>
                <a:r>
                  <a:rPr lang="en-US" sz="2200" dirty="0">
                    <a:effectLst/>
                    <a:latin typeface="Symbola"/>
                  </a:rPr>
                  <a:t>⊗ </a:t>
                </a:r>
                <a:r>
                  <a:rPr lang="en-US" sz="2200" dirty="0">
                    <a:effectLst/>
                    <a:latin typeface="MinionPro"/>
                  </a:rPr>
                  <a:t>represents element-wise multiplication</a:t>
                </a:r>
              </a:p>
              <a:p>
                <a:r>
                  <a:rPr lang="en-US" sz="2200" dirty="0">
                    <a:effectLst/>
                    <a:latin typeface="Symbola"/>
                  </a:rPr>
                  <a:t>⊘ </a:t>
                </a:r>
                <a:r>
                  <a:rPr lang="en-US" sz="2200" dirty="0">
                    <a:effectLst/>
                    <a:latin typeface="MinionPro"/>
                  </a:rPr>
                  <a:t>represents element-wise division </a:t>
                </a:r>
              </a:p>
              <a:p>
                <a:r>
                  <a:rPr lang="el-GR" sz="2200" dirty="0">
                    <a:effectLst/>
                    <a:latin typeface="Symbola"/>
                  </a:rPr>
                  <a:t>ε </a:t>
                </a:r>
                <a:r>
                  <a:rPr lang="en-US" sz="2200" dirty="0">
                    <a:effectLst/>
                    <a:latin typeface="MinionPro"/>
                  </a:rPr>
                  <a:t>is a smoothing term to avoid division by zero (typically 10</a:t>
                </a:r>
                <a:r>
                  <a:rPr lang="en-US" sz="2200" baseline="30000" dirty="0">
                    <a:effectLst/>
                    <a:latin typeface="MinionPro"/>
                  </a:rPr>
                  <a:t>–10</a:t>
                </a:r>
                <a:r>
                  <a:rPr lang="en-US" sz="2200" dirty="0">
                    <a:effectLst/>
                    <a:latin typeface="MinionPro"/>
                  </a:rPr>
                  <a:t>)</a:t>
                </a:r>
                <a:endParaRPr lang="en-US" sz="2200" dirty="0"/>
              </a:p>
              <a:p>
                <a:pPr marL="0" indent="0">
                  <a:buNone/>
                </a:pPr>
                <a:endParaRPr lang="en-US" sz="2200" dirty="0">
                  <a:solidFill>
                    <a:schemeClr val="tx1"/>
                  </a:solidFill>
                </a:endParaRPr>
              </a:p>
            </p:txBody>
          </p:sp>
        </mc:Choice>
        <mc:Fallback xmlns="">
          <p:sp>
            <p:nvSpPr>
              <p:cNvPr id="3" name="Content Placeholder 2">
                <a:extLst>
                  <a:ext uri="{FF2B5EF4-FFF2-40B4-BE49-F238E27FC236}">
                    <a16:creationId xmlns:a16="http://schemas.microsoft.com/office/drawing/2014/main" id="{CC30526F-E286-612D-8C35-F5FAA07A2D96}"/>
                  </a:ext>
                </a:extLst>
              </p:cNvPr>
              <p:cNvSpPr>
                <a:spLocks noGrp="1" noRot="1" noChangeAspect="1" noMove="1" noResize="1" noEditPoints="1" noAdjustHandles="1" noChangeArrowheads="1" noChangeShapeType="1" noTextEdit="1"/>
              </p:cNvSpPr>
              <p:nvPr>
                <p:ph idx="1"/>
              </p:nvPr>
            </p:nvSpPr>
            <p:spPr>
              <a:xfrm>
                <a:off x="838200" y="1434905"/>
                <a:ext cx="10515600" cy="4742058"/>
              </a:xfrm>
              <a:blipFill>
                <a:blip r:embed="rId2"/>
                <a:stretch>
                  <a:fillRect l="-724" t="-1333"/>
                </a:stretch>
              </a:blipFill>
            </p:spPr>
            <p:txBody>
              <a:bodyPr/>
              <a:lstStyle/>
              <a:p>
                <a:r>
                  <a:rPr lang="en-US">
                    <a:noFill/>
                  </a:rPr>
                  <a:t> </a:t>
                </a:r>
              </a:p>
            </p:txBody>
          </p:sp>
        </mc:Fallback>
      </mc:AlternateContent>
    </p:spTree>
    <p:extLst>
      <p:ext uri="{BB962C8B-B14F-4D97-AF65-F5344CB8AC3E}">
        <p14:creationId xmlns:p14="http://schemas.microsoft.com/office/powerpoint/2010/main" val="348496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E6FF-430C-D025-51B0-350F59B30790}"/>
              </a:ext>
            </a:extLst>
          </p:cNvPr>
          <p:cNvSpPr>
            <a:spLocks noGrp="1"/>
          </p:cNvSpPr>
          <p:nvPr>
            <p:ph type="title"/>
          </p:nvPr>
        </p:nvSpPr>
        <p:spPr/>
        <p:txBody>
          <a:bodyPr/>
          <a:lstStyle/>
          <a:p>
            <a:r>
              <a:rPr lang="en-US" dirty="0" err="1"/>
              <a:t>AdaGrad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C4AC24-38EE-BD37-803B-128F12B06EB1}"/>
                  </a:ext>
                </a:extLst>
              </p:cNvPr>
              <p:cNvSpPr>
                <a:spLocks noGrp="1"/>
              </p:cNvSpPr>
              <p:nvPr>
                <p:ph idx="1"/>
              </p:nvPr>
            </p:nvSpPr>
            <p:spPr/>
            <p:txBody>
              <a:bodyPr>
                <a:normAutofit/>
              </a:bodyPr>
              <a:lstStyle/>
              <a:p>
                <a:r>
                  <a:rPr lang="en-US" sz="2000" dirty="0">
                    <a:effectLst/>
                    <a:latin typeface="MinionPro"/>
                  </a:rPr>
                  <a:t>The first step accumulates the square of the gradients into the vector </a:t>
                </a:r>
                <a:r>
                  <a:rPr lang="en-US" sz="2000" b="1" dirty="0">
                    <a:effectLst/>
                    <a:latin typeface="MinionPro"/>
                  </a:rPr>
                  <a:t>s.</a:t>
                </a:r>
              </a:p>
              <a:p>
                <a:r>
                  <a:rPr lang="en-US" sz="2000" dirty="0">
                    <a:effectLst/>
                    <a:latin typeface="MinionPro"/>
                  </a:rPr>
                  <a:t>This vectorized form is equivalent to computing </a:t>
                </a:r>
                <a:r>
                  <a:rPr lang="en-US" sz="2000" i="1" dirty="0" err="1">
                    <a:effectLst/>
                    <a:latin typeface="MinionPro"/>
                  </a:rPr>
                  <a:t>s</a:t>
                </a:r>
                <a:r>
                  <a:rPr lang="en-US" sz="2000" i="1" baseline="-25000" dirty="0" err="1">
                    <a:effectLst/>
                    <a:latin typeface="MinionPro"/>
                  </a:rPr>
                  <a:t>i</a:t>
                </a:r>
                <a:r>
                  <a:rPr lang="en-US" sz="2000" i="1" dirty="0">
                    <a:effectLst/>
                    <a:latin typeface="MinionPro"/>
                  </a:rPr>
                  <a:t> </a:t>
                </a:r>
                <a:r>
                  <a:rPr lang="en-US" sz="2000" dirty="0">
                    <a:effectLst/>
                    <a:latin typeface="MinionPro"/>
                  </a:rPr>
                  <a:t>← </a:t>
                </a:r>
                <a:r>
                  <a:rPr lang="en-US" sz="2000" i="1" dirty="0" err="1">
                    <a:effectLst/>
                    <a:latin typeface="MinionPro"/>
                  </a:rPr>
                  <a:t>s</a:t>
                </a:r>
                <a:r>
                  <a:rPr lang="en-US" sz="2000" i="1" baseline="-25000" dirty="0" err="1">
                    <a:effectLst/>
                    <a:latin typeface="MinionPro"/>
                  </a:rPr>
                  <a:t>i</a:t>
                </a:r>
                <a:r>
                  <a:rPr lang="en-US" sz="2000" i="1" dirty="0">
                    <a:effectLst/>
                    <a:latin typeface="MinionPro"/>
                  </a:rPr>
                  <a:t> </a:t>
                </a:r>
                <a:r>
                  <a:rPr lang="en-US" sz="2000" dirty="0">
                    <a:effectLst/>
                    <a:latin typeface="MinionPro"/>
                  </a:rPr>
                  <a:t>+ (∂ </a:t>
                </a:r>
                <a:r>
                  <a:rPr lang="en-US" sz="2000" i="1" dirty="0">
                    <a:effectLst/>
                    <a:latin typeface="MinionPro"/>
                  </a:rPr>
                  <a:t>J</a:t>
                </a:r>
                <a:r>
                  <a:rPr lang="en-US" sz="2000" dirty="0">
                    <a:effectLst/>
                    <a:latin typeface="MinionPro"/>
                  </a:rPr>
                  <a:t>(</a:t>
                </a:r>
                <a:r>
                  <a:rPr lang="el-GR" sz="2000" b="1" dirty="0">
                    <a:effectLst/>
                    <a:latin typeface="MinionPro"/>
                  </a:rPr>
                  <a:t>θ</a:t>
                </a:r>
                <a:r>
                  <a:rPr lang="el-GR" sz="2000" dirty="0">
                    <a:effectLst/>
                    <a:latin typeface="MinionPro"/>
                  </a:rPr>
                  <a:t>) / ∂ </a:t>
                </a:r>
                <a:r>
                  <a:rPr lang="el-GR" sz="2000" i="1" dirty="0">
                    <a:effectLst/>
                    <a:latin typeface="MinionPro"/>
                  </a:rPr>
                  <a:t>θ</a:t>
                </a:r>
                <a:r>
                  <a:rPr lang="en-US" sz="2000" i="1" dirty="0" err="1">
                    <a:effectLst/>
                    <a:latin typeface="MinionPro"/>
                  </a:rPr>
                  <a:t>i</a:t>
                </a:r>
                <a:r>
                  <a:rPr lang="en-US" sz="2000" dirty="0">
                    <a:effectLst/>
                    <a:latin typeface="MinionPro"/>
                  </a:rPr>
                  <a:t>)2 for each element </a:t>
                </a:r>
                <a:r>
                  <a:rPr lang="en-US" sz="2000" i="1" dirty="0" err="1">
                    <a:effectLst/>
                    <a:latin typeface="MinionPro"/>
                  </a:rPr>
                  <a:t>s</a:t>
                </a:r>
                <a:r>
                  <a:rPr lang="en-US" sz="2000" i="1" baseline="-25000" dirty="0" err="1">
                    <a:effectLst/>
                    <a:latin typeface="MinionPro"/>
                  </a:rPr>
                  <a:t>i</a:t>
                </a:r>
                <a:r>
                  <a:rPr lang="en-US" sz="2000" i="1" dirty="0">
                    <a:effectLst/>
                    <a:latin typeface="MinionPro"/>
                  </a:rPr>
                  <a:t> </a:t>
                </a:r>
                <a:r>
                  <a:rPr lang="en-US" sz="2000" dirty="0">
                    <a:effectLst/>
                    <a:latin typeface="MinionPro"/>
                  </a:rPr>
                  <a:t>of the vector </a:t>
                </a:r>
                <a:r>
                  <a:rPr lang="en-US" sz="2000" b="1" dirty="0">
                    <a:effectLst/>
                    <a:latin typeface="MinionPro"/>
                  </a:rPr>
                  <a:t>s</a:t>
                </a:r>
                <a:r>
                  <a:rPr lang="en-US" sz="2000" dirty="0">
                    <a:effectLst/>
                    <a:latin typeface="MinionPro"/>
                  </a:rPr>
                  <a:t>; in other words, each </a:t>
                </a:r>
                <a:r>
                  <a:rPr lang="en-US" sz="2000" i="1" dirty="0" err="1">
                    <a:effectLst/>
                    <a:latin typeface="MinionPro"/>
                  </a:rPr>
                  <a:t>s</a:t>
                </a:r>
                <a:r>
                  <a:rPr lang="en-US" sz="2000" i="1" baseline="-25000" dirty="0" err="1">
                    <a:effectLst/>
                    <a:latin typeface="MinionPro"/>
                  </a:rPr>
                  <a:t>i</a:t>
                </a:r>
                <a:r>
                  <a:rPr lang="en-US" sz="2000" i="1" dirty="0">
                    <a:effectLst/>
                    <a:latin typeface="MinionPro"/>
                  </a:rPr>
                  <a:t> </a:t>
                </a:r>
                <a:r>
                  <a:rPr lang="en-US" sz="2000" dirty="0">
                    <a:effectLst/>
                    <a:latin typeface="MinionPro"/>
                  </a:rPr>
                  <a:t>accumulates the squares of the partial derivative of the cost function with regards to parameter </a:t>
                </a:r>
                <a:r>
                  <a:rPr lang="el-GR" sz="2000" dirty="0">
                    <a:effectLst/>
                    <a:latin typeface="MinionPro"/>
                  </a:rPr>
                  <a:t>θ</a:t>
                </a:r>
                <a:r>
                  <a:rPr lang="en-US" sz="2000" i="1" baseline="-25000" dirty="0" err="1">
                    <a:effectLst/>
                    <a:latin typeface="MinionPro"/>
                  </a:rPr>
                  <a:t>i</a:t>
                </a:r>
                <a:r>
                  <a:rPr lang="en-US" sz="2000" dirty="0">
                    <a:effectLst/>
                    <a:latin typeface="MinionPro"/>
                  </a:rPr>
                  <a:t>. </a:t>
                </a:r>
              </a:p>
              <a:p>
                <a:r>
                  <a:rPr lang="en-US" sz="2000" dirty="0">
                    <a:effectLst/>
                    <a:latin typeface="MinionPro"/>
                  </a:rPr>
                  <a:t>If the cost function is steep along the </a:t>
                </a:r>
                <a:r>
                  <a:rPr lang="en-US" sz="2000" dirty="0" err="1">
                    <a:effectLst/>
                    <a:latin typeface="MinionPro"/>
                  </a:rPr>
                  <a:t>i</a:t>
                </a:r>
                <a:r>
                  <a:rPr lang="en-US" sz="2000" baseline="30000" dirty="0" err="1">
                    <a:effectLst/>
                    <a:latin typeface="MinionPro"/>
                  </a:rPr>
                  <a:t>th</a:t>
                </a:r>
                <a:r>
                  <a:rPr lang="en-US" sz="2000" dirty="0">
                    <a:effectLst/>
                    <a:latin typeface="MinionPro"/>
                  </a:rPr>
                  <a:t> dimension, then </a:t>
                </a:r>
                <a:r>
                  <a:rPr lang="en-US" sz="2000" i="1" dirty="0" err="1">
                    <a:effectLst/>
                    <a:latin typeface="MinionPro"/>
                  </a:rPr>
                  <a:t>s</a:t>
                </a:r>
                <a:r>
                  <a:rPr lang="en-US" sz="2000" i="1" baseline="-25000" dirty="0" err="1">
                    <a:effectLst/>
                    <a:latin typeface="MinionPro"/>
                  </a:rPr>
                  <a:t>i</a:t>
                </a:r>
                <a:r>
                  <a:rPr lang="en-US" sz="2000" i="1" dirty="0">
                    <a:effectLst/>
                    <a:latin typeface="MinionPro"/>
                  </a:rPr>
                  <a:t> </a:t>
                </a:r>
                <a:r>
                  <a:rPr lang="en-US" sz="2000" dirty="0">
                    <a:effectLst/>
                    <a:latin typeface="MinionPro"/>
                  </a:rPr>
                  <a:t>will get larger and larger at each iteration. </a:t>
                </a:r>
                <a:endParaRPr lang="en-US" sz="2000" dirty="0"/>
              </a:p>
              <a:p>
                <a:endParaRPr lang="en-US" sz="2000" dirty="0"/>
              </a:p>
              <a:p>
                <a:pPr marL="0" indent="0">
                  <a:buNone/>
                </a:pPr>
                <a:r>
                  <a:rPr lang="en-US" sz="2000" dirty="0">
                    <a:effectLst/>
                    <a:latin typeface="MinionPro"/>
                  </a:rPr>
                  <a:t>The second step is almost identical to Gradient Descent, but with one big difference: the gradient vector is scaled down by a factor of </a:t>
                </a:r>
                <a14:m>
                  <m:oMath xmlns:m="http://schemas.openxmlformats.org/officeDocument/2006/math">
                    <m:rad>
                      <m:radPr>
                        <m:degHide m:val="on"/>
                        <m:ctrlPr>
                          <a:rPr lang="en-US" sz="2000" i="1" dirty="0" smtClean="0">
                            <a:solidFill>
                              <a:schemeClr val="tx1"/>
                            </a:solidFill>
                            <a:latin typeface="Cambria Math" panose="02040503050406030204" pitchFamily="18" charset="0"/>
                          </a:rPr>
                        </m:ctrlPr>
                      </m:radPr>
                      <m:deg/>
                      <m:e>
                        <m:r>
                          <a:rPr lang="en-US" sz="2000" b="0" i="1" dirty="0" smtClean="0">
                            <a:solidFill>
                              <a:schemeClr val="tx1"/>
                            </a:solidFill>
                            <a:latin typeface="Cambria Math" panose="02040503050406030204" pitchFamily="18" charset="0"/>
                          </a:rPr>
                          <m:t>𝑠</m:t>
                        </m:r>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ea typeface="Cambria Math" panose="02040503050406030204" pitchFamily="18" charset="0"/>
                          </a:rPr>
                          <m:t>𝜖</m:t>
                        </m:r>
                      </m:e>
                    </m:rad>
                  </m:oMath>
                </a14:m>
                <a:r>
                  <a:rPr lang="en-US" sz="2000" dirty="0">
                    <a:solidFill>
                      <a:schemeClr val="tx1"/>
                    </a:solidFill>
                  </a:rPr>
                  <a:t>.</a:t>
                </a:r>
                <a:r>
                  <a:rPr lang="en-US" sz="2000" dirty="0"/>
                  <a:t> This vectorized form is equivalent to computing:</a:t>
                </a:r>
                <a:br>
                  <a:rPr lang="en-US" sz="2000" dirty="0"/>
                </a:b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l-GR" sz="2000" i="1" smtClean="0">
                              <a:solidFill>
                                <a:schemeClr val="tx1"/>
                              </a:solidFill>
                              <a:latin typeface="Cambria Math" panose="02040503050406030204" pitchFamily="18" charset="0"/>
                              <a:ea typeface="Cambria Math" panose="02040503050406030204" pitchFamily="18" charset="0"/>
                            </a:rPr>
                          </m:ctrlPr>
                        </m:sSubPr>
                        <m:e>
                          <m:r>
                            <a:rPr lang="el-GR" sz="2000" i="1" smtClean="0">
                              <a:solidFill>
                                <a:schemeClr val="tx1"/>
                              </a:solidFill>
                              <a:latin typeface="Cambria Math" panose="02040503050406030204" pitchFamily="18" charset="0"/>
                              <a:ea typeface="Cambria Math" panose="02040503050406030204" pitchFamily="18" charset="0"/>
                            </a:rPr>
                            <m:t>𝜃</m:t>
                          </m:r>
                        </m:e>
                        <m:sub>
                          <m:r>
                            <a:rPr lang="en-US" sz="2000" b="0" i="1" smtClean="0">
                              <a:solidFill>
                                <a:schemeClr val="tx1"/>
                              </a:solidFill>
                              <a:latin typeface="Cambria Math" panose="02040503050406030204" pitchFamily="18" charset="0"/>
                              <a:ea typeface="Cambria Math" panose="02040503050406030204" pitchFamily="18" charset="0"/>
                            </a:rPr>
                            <m:t>𝑖</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l-GR" sz="2000" i="1" smtClean="0">
                              <a:solidFill>
                                <a:schemeClr val="tx1"/>
                              </a:solidFill>
                              <a:latin typeface="Cambria Math" panose="02040503050406030204" pitchFamily="18" charset="0"/>
                              <a:ea typeface="Cambria Math" panose="02040503050406030204" pitchFamily="18" charset="0"/>
                            </a:rPr>
                          </m:ctrlPr>
                        </m:sSubPr>
                        <m:e>
                          <m:r>
                            <a:rPr lang="el-GR" sz="2000" i="1" smtClean="0">
                              <a:solidFill>
                                <a:schemeClr val="tx1"/>
                              </a:solidFill>
                              <a:latin typeface="Cambria Math" panose="02040503050406030204" pitchFamily="18" charset="0"/>
                              <a:ea typeface="Cambria Math" panose="02040503050406030204" pitchFamily="18" charset="0"/>
                            </a:rPr>
                            <m:t>𝜃</m:t>
                          </m:r>
                        </m:e>
                        <m:sub>
                          <m:r>
                            <a:rPr lang="en-US" sz="2000" b="0" i="1" smtClean="0">
                              <a:solidFill>
                                <a:schemeClr val="tx1"/>
                              </a:solidFill>
                              <a:latin typeface="Cambria Math" panose="02040503050406030204" pitchFamily="18" charset="0"/>
                              <a:ea typeface="Cambria Math" panose="02040503050406030204" pitchFamily="18" charset="0"/>
                            </a:rPr>
                            <m:t>𝑖</m:t>
                          </m:r>
                        </m:sub>
                      </m:sSub>
                      <m:r>
                        <a:rPr lang="en-US" sz="2000" b="0" i="1" smtClean="0">
                          <a:solidFill>
                            <a:schemeClr val="tx1"/>
                          </a:solidFill>
                          <a:latin typeface="Cambria Math" panose="02040503050406030204" pitchFamily="18" charset="0"/>
                          <a:ea typeface="Cambria Math" panose="020405030504060302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rPr>
                            <m:t>𝜂𝜕</m:t>
                          </m:r>
                          <m:r>
                            <a:rPr lang="en-US" sz="2000" b="0" i="1" smtClean="0">
                              <a:solidFill>
                                <a:schemeClr val="tx1"/>
                              </a:solidFill>
                              <a:latin typeface="Cambria Math" panose="02040503050406030204" pitchFamily="18" charset="0"/>
                              <a:ea typeface="Cambria Math" panose="02040503050406030204" pitchFamily="18" charset="0"/>
                            </a:rPr>
                            <m:t>𝐽</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𝜃</m:t>
                              </m:r>
                            </m:e>
                          </m:d>
                        </m:num>
                        <m:den>
                          <m:r>
                            <a:rPr lang="en-US" sz="2000" b="0" i="1" smtClean="0">
                              <a:solidFill>
                                <a:schemeClr val="tx1"/>
                              </a:solidFill>
                              <a:latin typeface="Cambria Math" panose="02040503050406030204" pitchFamily="18" charset="0"/>
                              <a:ea typeface="Cambria Math" panose="02040503050406030204" pitchFamily="18" charset="0"/>
                            </a:rPr>
                            <m:t>𝜕</m:t>
                          </m:r>
                          <m:sSub>
                            <m:sSubPr>
                              <m:ctrlPr>
                                <a:rPr lang="el-GR" sz="2000" i="1" smtClean="0">
                                  <a:solidFill>
                                    <a:schemeClr val="tx1"/>
                                  </a:solidFill>
                                  <a:latin typeface="Cambria Math" panose="02040503050406030204" pitchFamily="18" charset="0"/>
                                  <a:ea typeface="Cambria Math" panose="02040503050406030204" pitchFamily="18" charset="0"/>
                                </a:rPr>
                              </m:ctrlPr>
                            </m:sSubPr>
                            <m:e>
                              <m:r>
                                <a:rPr lang="el-GR" sz="2000" i="1" smtClean="0">
                                  <a:solidFill>
                                    <a:schemeClr val="tx1"/>
                                  </a:solidFill>
                                  <a:latin typeface="Cambria Math" panose="02040503050406030204" pitchFamily="18" charset="0"/>
                                  <a:ea typeface="Cambria Math" panose="02040503050406030204" pitchFamily="18" charset="0"/>
                                </a:rPr>
                                <m:t>𝜃</m:t>
                              </m:r>
                            </m:e>
                            <m:sub>
                              <m:r>
                                <a:rPr lang="en-US" sz="2000" b="0" i="1" smtClean="0">
                                  <a:solidFill>
                                    <a:schemeClr val="tx1"/>
                                  </a:solidFill>
                                  <a:latin typeface="Cambria Math" panose="02040503050406030204" pitchFamily="18" charset="0"/>
                                  <a:ea typeface="Cambria Math" panose="02040503050406030204" pitchFamily="18" charset="0"/>
                                </a:rPr>
                                <m:t>𝑖</m:t>
                              </m:r>
                            </m:sub>
                          </m:sSub>
                        </m:den>
                      </m:f>
                      <m:r>
                        <a:rPr lang="en-US" sz="2000" b="0" i="1" smtClean="0">
                          <a:solidFill>
                            <a:schemeClr val="tx1"/>
                          </a:solidFill>
                          <a:latin typeface="Cambria Math" panose="02040503050406030204" pitchFamily="18" charset="0"/>
                          <a:ea typeface="Cambria Math" panose="02040503050406030204" pitchFamily="18" charset="0"/>
                        </a:rPr>
                        <m:t>/</m:t>
                      </m:r>
                      <m:rad>
                        <m:radPr>
                          <m:degHide m:val="on"/>
                          <m:ctrlPr>
                            <a:rPr lang="en-US" sz="2000" i="1" dirty="0" smtClean="0">
                              <a:solidFill>
                                <a:schemeClr val="tx1"/>
                              </a:solidFill>
                              <a:latin typeface="Cambria Math" panose="02040503050406030204" pitchFamily="18" charset="0"/>
                            </a:rPr>
                          </m:ctrlPr>
                        </m:radPr>
                        <m:deg/>
                        <m:e>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𝑖</m:t>
                              </m:r>
                            </m:sub>
                          </m:sSub>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ea typeface="Cambria Math" panose="02040503050406030204" pitchFamily="18" charset="0"/>
                            </a:rPr>
                            <m:t>𝜖</m:t>
                          </m:r>
                        </m:e>
                      </m:rad>
                    </m:oMath>
                  </m:oMathPara>
                </a14:m>
                <a:endParaRPr lang="en-US" sz="2000" dirty="0">
                  <a:solidFill>
                    <a:schemeClr val="tx1"/>
                  </a:solidFill>
                </a:endParaRPr>
              </a:p>
              <a:p>
                <a:endParaRPr lang="en-US" sz="2000" dirty="0"/>
              </a:p>
              <a:p>
                <a:endParaRPr lang="en-US" sz="2000" dirty="0"/>
              </a:p>
            </p:txBody>
          </p:sp>
        </mc:Choice>
        <mc:Fallback xmlns="">
          <p:sp>
            <p:nvSpPr>
              <p:cNvPr id="3" name="Content Placeholder 2">
                <a:extLst>
                  <a:ext uri="{FF2B5EF4-FFF2-40B4-BE49-F238E27FC236}">
                    <a16:creationId xmlns:a16="http://schemas.microsoft.com/office/drawing/2014/main" id="{B7C4AC24-38EE-BD37-803B-128F12B06EB1}"/>
                  </a:ext>
                </a:extLst>
              </p:cNvPr>
              <p:cNvSpPr>
                <a:spLocks noGrp="1" noRot="1" noChangeAspect="1" noMove="1" noResize="1" noEditPoints="1" noAdjustHandles="1" noChangeArrowheads="1" noChangeShapeType="1" noTextEdit="1"/>
              </p:cNvSpPr>
              <p:nvPr>
                <p:ph idx="1"/>
              </p:nvPr>
            </p:nvSpPr>
            <p:spPr>
              <a:blipFill>
                <a:blip r:embed="rId2"/>
                <a:stretch>
                  <a:fillRect l="-724" t="-1453"/>
                </a:stretch>
              </a:blipFill>
            </p:spPr>
            <p:txBody>
              <a:bodyPr/>
              <a:lstStyle/>
              <a:p>
                <a:r>
                  <a:rPr lang="en-US">
                    <a:noFill/>
                  </a:rPr>
                  <a:t> </a:t>
                </a:r>
              </a:p>
            </p:txBody>
          </p:sp>
        </mc:Fallback>
      </mc:AlternateContent>
    </p:spTree>
    <p:extLst>
      <p:ext uri="{BB962C8B-B14F-4D97-AF65-F5344CB8AC3E}">
        <p14:creationId xmlns:p14="http://schemas.microsoft.com/office/powerpoint/2010/main" val="362378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699D-D2D4-CD3E-B499-77533CD33AAD}"/>
              </a:ext>
            </a:extLst>
          </p:cNvPr>
          <p:cNvSpPr>
            <a:spLocks noGrp="1"/>
          </p:cNvSpPr>
          <p:nvPr>
            <p:ph type="title"/>
          </p:nvPr>
        </p:nvSpPr>
        <p:spPr/>
        <p:txBody>
          <a:bodyPr/>
          <a:lstStyle/>
          <a:p>
            <a:r>
              <a:rPr lang="en-US" dirty="0" err="1"/>
              <a:t>AdaGrad</a:t>
            </a:r>
            <a:endParaRPr lang="en-US" dirty="0"/>
          </a:p>
        </p:txBody>
      </p:sp>
      <p:pic>
        <p:nvPicPr>
          <p:cNvPr id="5" name="Content Placeholder 4" descr="Diagram of a circular object with arrows pointing at the center&#10;&#10;Description automatically generated">
            <a:extLst>
              <a:ext uri="{FF2B5EF4-FFF2-40B4-BE49-F238E27FC236}">
                <a16:creationId xmlns:a16="http://schemas.microsoft.com/office/drawing/2014/main" id="{C2B086C7-AAC8-D67B-098A-0111737D10CD}"/>
              </a:ext>
            </a:extLst>
          </p:cNvPr>
          <p:cNvPicPr>
            <a:picLocks noGrp="1" noChangeAspect="1"/>
          </p:cNvPicPr>
          <p:nvPr>
            <p:ph idx="1"/>
          </p:nvPr>
        </p:nvPicPr>
        <p:blipFill>
          <a:blip r:embed="rId3"/>
          <a:stretch>
            <a:fillRect/>
          </a:stretch>
        </p:blipFill>
        <p:spPr>
          <a:xfrm>
            <a:off x="4265540" y="565644"/>
            <a:ext cx="7591669" cy="3826570"/>
          </a:xfrm>
        </p:spPr>
      </p:pic>
      <p:sp>
        <p:nvSpPr>
          <p:cNvPr id="7" name="TextBox 6">
            <a:extLst>
              <a:ext uri="{FF2B5EF4-FFF2-40B4-BE49-F238E27FC236}">
                <a16:creationId xmlns:a16="http://schemas.microsoft.com/office/drawing/2014/main" id="{285A4410-83BC-529D-B041-4CC96906A54F}"/>
              </a:ext>
            </a:extLst>
          </p:cNvPr>
          <p:cNvSpPr txBox="1"/>
          <p:nvPr/>
        </p:nvSpPr>
        <p:spPr>
          <a:xfrm>
            <a:off x="162951" y="2068205"/>
            <a:ext cx="4226169" cy="1815882"/>
          </a:xfrm>
          <a:prstGeom prst="rect">
            <a:avLst/>
          </a:prstGeom>
          <a:noFill/>
        </p:spPr>
        <p:txBody>
          <a:bodyPr wrap="square" rtlCol="0">
            <a:spAutoFit/>
          </a:bodyPr>
          <a:lstStyle/>
          <a:p>
            <a:pPr marL="285750" indent="-285750">
              <a:buFont typeface="Arial" panose="020B0604020202020204" pitchFamily="34" charset="0"/>
              <a:buChar char="•"/>
            </a:pPr>
            <a:r>
              <a:rPr lang="en-US" sz="2200" dirty="0" err="1">
                <a:effectLst/>
                <a:latin typeface="MinionPro"/>
              </a:rPr>
              <a:t>AdaGrad</a:t>
            </a:r>
            <a:r>
              <a:rPr lang="en-US" sz="2200" dirty="0">
                <a:effectLst/>
                <a:latin typeface="MinionPro"/>
              </a:rPr>
              <a:t> decays the learning rate, but it does so faster for steep dimensions than for dimensions with gentler slopes.</a:t>
            </a:r>
            <a:r>
              <a:rPr lang="en-US" sz="2400" dirty="0">
                <a:effectLst/>
                <a:latin typeface="MinionPro"/>
              </a:rPr>
              <a:t> </a:t>
            </a:r>
          </a:p>
          <a:p>
            <a:pPr marL="285750" indent="-285750">
              <a:buFont typeface="Arial" panose="020B0604020202020204" pitchFamily="34" charset="0"/>
              <a:buChar char="•"/>
            </a:pPr>
            <a:endParaRPr lang="en-US" sz="2200" dirty="0"/>
          </a:p>
        </p:txBody>
      </p:sp>
      <p:sp>
        <p:nvSpPr>
          <p:cNvPr id="9" name="TextBox 8">
            <a:extLst>
              <a:ext uri="{FF2B5EF4-FFF2-40B4-BE49-F238E27FC236}">
                <a16:creationId xmlns:a16="http://schemas.microsoft.com/office/drawing/2014/main" id="{E9A514B5-9CF5-8B23-95DA-8623245AE618}"/>
              </a:ext>
            </a:extLst>
          </p:cNvPr>
          <p:cNvSpPr txBox="1"/>
          <p:nvPr/>
        </p:nvSpPr>
        <p:spPr>
          <a:xfrm>
            <a:off x="162951" y="4261605"/>
            <a:ext cx="11541369"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effectLst/>
                <a:latin typeface="MinionPro"/>
              </a:rPr>
              <a:t>Performs well for simple quadratic problems.</a:t>
            </a:r>
          </a:p>
          <a:p>
            <a:pPr marL="285750" indent="-285750">
              <a:buFont typeface="Arial" panose="020B0604020202020204" pitchFamily="34" charset="0"/>
              <a:buChar char="•"/>
            </a:pPr>
            <a:r>
              <a:rPr lang="en-US" sz="2200" dirty="0">
                <a:effectLst/>
                <a:latin typeface="MinionPro"/>
              </a:rPr>
              <a:t>Often stops too early when training neural networks.</a:t>
            </a:r>
          </a:p>
          <a:p>
            <a:pPr marL="285750" indent="-285750">
              <a:buFont typeface="Arial" panose="020B0604020202020204" pitchFamily="34" charset="0"/>
              <a:buChar char="•"/>
            </a:pPr>
            <a:r>
              <a:rPr lang="en-US" sz="2200" dirty="0">
                <a:effectLst/>
                <a:latin typeface="MinionPro"/>
              </a:rPr>
              <a:t>The learning rate gets scaled down so much that the algorithm ends up stopping entirely before reaching the global optimum.</a:t>
            </a:r>
          </a:p>
          <a:p>
            <a:pPr marL="285750" indent="-285750">
              <a:buFont typeface="Arial" panose="020B0604020202020204" pitchFamily="34" charset="0"/>
              <a:buChar char="•"/>
            </a:pPr>
            <a:r>
              <a:rPr lang="en-US" sz="2200" dirty="0">
                <a:effectLst/>
                <a:latin typeface="MinionPro"/>
              </a:rPr>
              <a:t>Even though </a:t>
            </a:r>
            <a:r>
              <a:rPr lang="en-US" sz="2200" dirty="0" err="1">
                <a:effectLst/>
                <a:latin typeface="MinionPro"/>
              </a:rPr>
              <a:t>Keras</a:t>
            </a:r>
            <a:r>
              <a:rPr lang="en-US" sz="2200" dirty="0">
                <a:effectLst/>
                <a:latin typeface="MinionPro"/>
              </a:rPr>
              <a:t> has an </a:t>
            </a:r>
            <a:r>
              <a:rPr lang="en-US" sz="2200" dirty="0" err="1">
                <a:effectLst/>
                <a:latin typeface="UbuntuMono"/>
              </a:rPr>
              <a:t>AdaGrad</a:t>
            </a:r>
            <a:r>
              <a:rPr lang="en-US" sz="2200" dirty="0">
                <a:effectLst/>
                <a:latin typeface="UbuntuMono"/>
              </a:rPr>
              <a:t> </a:t>
            </a:r>
            <a:r>
              <a:rPr lang="en-US" sz="2200" dirty="0">
                <a:effectLst/>
                <a:latin typeface="MinionPro"/>
              </a:rPr>
              <a:t>optimizer, </a:t>
            </a:r>
            <a:r>
              <a:rPr lang="en-US" sz="2200" b="1" u="sng" dirty="0">
                <a:effectLst/>
                <a:latin typeface="MinionPro"/>
              </a:rPr>
              <a:t>you should not use it to train deep neural networks </a:t>
            </a:r>
          </a:p>
          <a:p>
            <a:pPr marL="285750" indent="-285750">
              <a:buFont typeface="Arial" panose="020B0604020202020204" pitchFamily="34" charset="0"/>
              <a:buChar char="•"/>
            </a:pPr>
            <a:r>
              <a:rPr lang="en-US" sz="2200" dirty="0">
                <a:effectLst/>
                <a:latin typeface="MinionPro"/>
              </a:rPr>
              <a:t>Helpful to grasp the other adaptive learning rate optimizers. </a:t>
            </a:r>
            <a:endParaRPr lang="en-US" sz="2200" dirty="0"/>
          </a:p>
        </p:txBody>
      </p:sp>
    </p:spTree>
    <p:extLst>
      <p:ext uri="{BB962C8B-B14F-4D97-AF65-F5344CB8AC3E}">
        <p14:creationId xmlns:p14="http://schemas.microsoft.com/office/powerpoint/2010/main" val="166697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63A0-ED4E-0595-25CC-257E91C4B769}"/>
              </a:ext>
            </a:extLst>
          </p:cNvPr>
          <p:cNvSpPr>
            <a:spLocks noGrp="1"/>
          </p:cNvSpPr>
          <p:nvPr>
            <p:ph type="title"/>
          </p:nvPr>
        </p:nvSpPr>
        <p:spPr/>
        <p:txBody>
          <a:bodyPr/>
          <a:lstStyle/>
          <a:p>
            <a:r>
              <a:rPr lang="en-US" dirty="0" err="1"/>
              <a:t>RMSProp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9A204F-01AA-06E8-A031-E382BED2E9DA}"/>
                  </a:ext>
                </a:extLst>
              </p:cNvPr>
              <p:cNvSpPr>
                <a:spLocks noGrp="1"/>
              </p:cNvSpPr>
              <p:nvPr>
                <p:ph idx="1"/>
              </p:nvPr>
            </p:nvSpPr>
            <p:spPr>
              <a:xfrm>
                <a:off x="838200" y="1459865"/>
                <a:ext cx="10515600" cy="5271526"/>
              </a:xfrm>
            </p:spPr>
            <p:txBody>
              <a:bodyPr>
                <a:noAutofit/>
              </a:bodyPr>
              <a:lstStyle/>
              <a:p>
                <a:pPr>
                  <a:lnSpc>
                    <a:spcPct val="100000"/>
                  </a:lnSpc>
                  <a:spcBef>
                    <a:spcPts val="0"/>
                  </a:spcBef>
                </a:pPr>
                <a:r>
                  <a:rPr lang="en-US" sz="2200" dirty="0">
                    <a:effectLst/>
                    <a:latin typeface="MinionPro"/>
                  </a:rPr>
                  <a:t>RMSProp</a:t>
                </a:r>
                <a:r>
                  <a:rPr lang="en-US" sz="2200" i="1" dirty="0">
                    <a:effectLst/>
                    <a:latin typeface="MinionPro"/>
                  </a:rPr>
                  <a:t> </a:t>
                </a:r>
                <a:r>
                  <a:rPr lang="en-US" sz="2200" dirty="0">
                    <a:effectLst/>
                    <a:latin typeface="MinionPro"/>
                  </a:rPr>
                  <a:t>fixes </a:t>
                </a:r>
                <a:r>
                  <a:rPr lang="en-US" sz="2200" dirty="0" err="1">
                    <a:effectLst/>
                    <a:latin typeface="MinionPro"/>
                  </a:rPr>
                  <a:t>AdaGrad</a:t>
                </a:r>
                <a:r>
                  <a:rPr lang="en-US" sz="2200" dirty="0">
                    <a:effectLst/>
                    <a:latin typeface="MinionPro"/>
                  </a:rPr>
                  <a:t> by accumulating only the gradients from the most recent iterations (as opposed to all the gradients since the beginning of training). </a:t>
                </a:r>
              </a:p>
              <a:p>
                <a:pPr>
                  <a:lnSpc>
                    <a:spcPct val="100000"/>
                  </a:lnSpc>
                  <a:spcBef>
                    <a:spcPts val="0"/>
                  </a:spcBef>
                </a:pPr>
                <a:r>
                  <a:rPr lang="en-US" sz="2200" dirty="0">
                    <a:effectLst/>
                    <a:latin typeface="MinionPro"/>
                  </a:rPr>
                  <a:t>It does so by using exponential decay in the first step:</a:t>
                </a:r>
                <a:br>
                  <a:rPr lang="en-US" sz="2200" dirty="0">
                    <a:effectLst/>
                    <a:latin typeface="MinionPro"/>
                  </a:rPr>
                </a:br>
                <a:endParaRPr lang="en-US" sz="2200" dirty="0"/>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rPr>
                        <m:t>𝑠</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rgbClr val="C00000"/>
                          </a:solidFill>
                          <a:latin typeface="Cambria Math" panose="02040503050406030204" pitchFamily="18" charset="0"/>
                          <a:ea typeface="Cambria Math" panose="02040503050406030204" pitchFamily="18" charset="0"/>
                        </a:rPr>
                        <m:t>𝜌</m:t>
                      </m:r>
                      <m:r>
                        <a:rPr lang="en-US" sz="2200" b="0" i="1" smtClean="0">
                          <a:solidFill>
                            <a:schemeClr val="tx1"/>
                          </a:solidFill>
                          <a:latin typeface="Cambria Math" panose="02040503050406030204" pitchFamily="18" charset="0"/>
                          <a:ea typeface="Cambria Math" panose="02040503050406030204" pitchFamily="18" charset="0"/>
                        </a:rPr>
                        <m:t>𝑠</m:t>
                      </m:r>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rgbClr val="C00000"/>
                              </a:solidFill>
                              <a:latin typeface="Cambria Math" panose="02040503050406030204" pitchFamily="18" charset="0"/>
                              <a:ea typeface="Cambria Math" panose="02040503050406030204" pitchFamily="18" charset="0"/>
                            </a:rPr>
                            <m:t>(1−</m:t>
                          </m:r>
                          <m:r>
                            <a:rPr lang="en-US" sz="2200" b="0" i="1" smtClean="0">
                              <a:solidFill>
                                <a:srgbClr val="C00000"/>
                              </a:solidFill>
                              <a:latin typeface="Cambria Math" panose="02040503050406030204" pitchFamily="18" charset="0"/>
                              <a:ea typeface="Cambria Math" panose="02040503050406030204" pitchFamily="18" charset="0"/>
                            </a:rPr>
                            <m:t>𝜌</m:t>
                          </m:r>
                          <m:r>
                            <a:rPr lang="en-US" sz="2200" b="0" i="1" smtClean="0">
                              <a:solidFill>
                                <a:srgbClr val="C00000"/>
                              </a:solidFill>
                              <a:latin typeface="Cambria Math" panose="02040503050406030204" pitchFamily="18" charset="0"/>
                              <a:ea typeface="Cambria Math" panose="02040503050406030204" pitchFamily="18" charset="0"/>
                            </a:rPr>
                            <m:t>)</m:t>
                          </m:r>
                          <m:r>
                            <m:rPr>
                              <m:sty m:val="p"/>
                            </m:rPr>
                            <a:rPr lang="en-US" sz="2200" b="0" i="1" smtClean="0">
                              <a:solidFill>
                                <a:schemeClr val="tx1"/>
                              </a:solidFill>
                              <a:latin typeface="Cambria Math" panose="02040503050406030204" pitchFamily="18" charset="0"/>
                              <a:ea typeface="Cambria Math" panose="02040503050406030204" pitchFamily="18" charset="0"/>
                            </a:rPr>
                            <m:t>∇</m:t>
                          </m:r>
                        </m:e>
                        <m:sub>
                          <m:r>
                            <a:rPr lang="en-US" sz="2200" b="0" i="1" smtClean="0">
                              <a:solidFill>
                                <a:schemeClr val="tx1"/>
                              </a:solidFill>
                              <a:latin typeface="Cambria Math" panose="02040503050406030204" pitchFamily="18" charset="0"/>
                              <a:ea typeface="Cambria Math" panose="02040503050406030204" pitchFamily="18" charset="0"/>
                            </a:rPr>
                            <m:t>𝜃</m:t>
                          </m:r>
                        </m:sub>
                      </m:sSub>
                      <m:r>
                        <a:rPr lang="en-US" sz="2200" b="0" i="1" smtClean="0">
                          <a:solidFill>
                            <a:schemeClr val="tx1"/>
                          </a:solidFill>
                          <a:latin typeface="Cambria Math" panose="02040503050406030204" pitchFamily="18" charset="0"/>
                          <a:ea typeface="Cambria Math" panose="02040503050406030204" pitchFamily="18" charset="0"/>
                        </a:rPr>
                        <m:t>𝐽</m:t>
                      </m:r>
                      <m:d>
                        <m:dPr>
                          <m:ctrlPr>
                            <a:rPr lang="en-US" sz="2200" b="0" i="1" smtClean="0">
                              <a:solidFill>
                                <a:schemeClr val="tx1"/>
                              </a:solidFill>
                              <a:latin typeface="Cambria Math" panose="02040503050406030204" pitchFamily="18" charset="0"/>
                              <a:ea typeface="Cambria Math" panose="02040503050406030204" pitchFamily="18" charset="0"/>
                            </a:rPr>
                          </m:ctrlPr>
                        </m:dPr>
                        <m:e>
                          <m:r>
                            <a:rPr lang="en-US" sz="2200" b="0" i="1" smtClean="0">
                              <a:solidFill>
                                <a:schemeClr val="tx1"/>
                              </a:solidFill>
                              <a:latin typeface="Cambria Math" panose="02040503050406030204" pitchFamily="18" charset="0"/>
                              <a:ea typeface="Cambria Math" panose="02040503050406030204" pitchFamily="18" charset="0"/>
                            </a:rPr>
                            <m:t>𝜃</m:t>
                          </m:r>
                        </m:e>
                      </m:d>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 </m:t>
                          </m:r>
                          <m:r>
                            <m:rPr>
                              <m:sty m:val="p"/>
                            </m:rPr>
                            <a:rPr lang="en-US" sz="2200" b="0" i="1" smtClean="0">
                              <a:solidFill>
                                <a:schemeClr val="tx1"/>
                              </a:solidFill>
                              <a:latin typeface="Cambria Math" panose="02040503050406030204" pitchFamily="18" charset="0"/>
                              <a:ea typeface="Cambria Math" panose="02040503050406030204" pitchFamily="18" charset="0"/>
                            </a:rPr>
                            <m:t>∇</m:t>
                          </m:r>
                        </m:e>
                        <m:sub>
                          <m:r>
                            <a:rPr lang="en-US" sz="2200" b="0" i="1" smtClean="0">
                              <a:solidFill>
                                <a:schemeClr val="tx1"/>
                              </a:solidFill>
                              <a:latin typeface="Cambria Math" panose="02040503050406030204" pitchFamily="18" charset="0"/>
                              <a:ea typeface="Cambria Math" panose="02040503050406030204" pitchFamily="18" charset="0"/>
                            </a:rPr>
                            <m:t>𝜃</m:t>
                          </m:r>
                        </m:sub>
                      </m:sSub>
                      <m:r>
                        <a:rPr lang="en-US" sz="2200" b="0" i="1" smtClean="0">
                          <a:solidFill>
                            <a:schemeClr val="tx1"/>
                          </a:solidFill>
                          <a:latin typeface="Cambria Math" panose="02040503050406030204" pitchFamily="18" charset="0"/>
                          <a:ea typeface="Cambria Math" panose="02040503050406030204" pitchFamily="18" charset="0"/>
                        </a:rPr>
                        <m:t>𝐽</m:t>
                      </m:r>
                      <m:d>
                        <m:dPr>
                          <m:ctrlPr>
                            <a:rPr lang="en-US" sz="2200" b="0" i="1" smtClean="0">
                              <a:solidFill>
                                <a:schemeClr val="tx1"/>
                              </a:solidFill>
                              <a:latin typeface="Cambria Math" panose="02040503050406030204" pitchFamily="18" charset="0"/>
                              <a:ea typeface="Cambria Math" panose="02040503050406030204" pitchFamily="18" charset="0"/>
                            </a:rPr>
                          </m:ctrlPr>
                        </m:dPr>
                        <m:e>
                          <m:r>
                            <a:rPr lang="en-US" sz="2200" b="0" i="1" smtClean="0">
                              <a:solidFill>
                                <a:schemeClr val="tx1"/>
                              </a:solidFill>
                              <a:latin typeface="Cambria Math" panose="02040503050406030204" pitchFamily="18" charset="0"/>
                              <a:ea typeface="Cambria Math" panose="02040503050406030204" pitchFamily="18" charset="0"/>
                            </a:rPr>
                            <m:t>𝜃</m:t>
                          </m:r>
                        </m:e>
                      </m:d>
                    </m:oMath>
                  </m:oMathPara>
                </a14:m>
                <a:br>
                  <a:rPr lang="en-US" sz="2200" dirty="0">
                    <a:solidFill>
                      <a:schemeClr val="tx1"/>
                    </a:solidFill>
                  </a:rPr>
                </a:br>
                <a:endParaRPr lang="en-US" sz="2200" dirty="0">
                  <a:solidFill>
                    <a:schemeClr val="tx1"/>
                  </a:solidFill>
                </a:endParaRP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𝜃</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𝜃</m:t>
                      </m:r>
                      <m:r>
                        <a:rPr lang="en-US" sz="2200" b="0" i="1" smtClean="0">
                          <a:solidFill>
                            <a:schemeClr val="tx1"/>
                          </a:solidFill>
                          <a:latin typeface="Cambria Math" panose="02040503050406030204" pitchFamily="18" charset="0"/>
                          <a:ea typeface="Cambria Math" panose="02040503050406030204" pitchFamily="18" charset="0"/>
                        </a:rPr>
                        <m:t>−</m:t>
                      </m:r>
                      <m:f>
                        <m:fPr>
                          <m:ctrlPr>
                            <a:rPr lang="en-US" sz="2200" b="0" i="1" dirty="0"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𝜂</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 </m:t>
                              </m:r>
                              <m:r>
                                <m:rPr>
                                  <m:sty m:val="p"/>
                                </m:rPr>
                                <a:rPr lang="en-US" sz="2200" b="0" i="1" smtClean="0">
                                  <a:solidFill>
                                    <a:schemeClr val="tx1"/>
                                  </a:solidFill>
                                  <a:latin typeface="Cambria Math" panose="02040503050406030204" pitchFamily="18" charset="0"/>
                                  <a:ea typeface="Cambria Math" panose="02040503050406030204" pitchFamily="18" charset="0"/>
                                </a:rPr>
                                <m:t>∇</m:t>
                              </m:r>
                            </m:e>
                            <m:sub>
                              <m:r>
                                <a:rPr lang="en-US" sz="2200" b="0" i="1" smtClean="0">
                                  <a:solidFill>
                                    <a:schemeClr val="tx1"/>
                                  </a:solidFill>
                                  <a:latin typeface="Cambria Math" panose="02040503050406030204" pitchFamily="18" charset="0"/>
                                  <a:ea typeface="Cambria Math" panose="02040503050406030204" pitchFamily="18" charset="0"/>
                                </a:rPr>
                                <m:t>𝜃</m:t>
                              </m:r>
                            </m:sub>
                          </m:sSub>
                          <m:r>
                            <a:rPr lang="en-US" sz="2200" b="0" i="1" smtClean="0">
                              <a:solidFill>
                                <a:schemeClr val="tx1"/>
                              </a:solidFill>
                              <a:latin typeface="Cambria Math" panose="02040503050406030204" pitchFamily="18" charset="0"/>
                              <a:ea typeface="Cambria Math" panose="02040503050406030204" pitchFamily="18" charset="0"/>
                            </a:rPr>
                            <m:t>𝐽</m:t>
                          </m:r>
                          <m:d>
                            <m:dPr>
                              <m:ctrlPr>
                                <a:rPr lang="en-US" sz="2200" b="0" i="1" smtClean="0">
                                  <a:solidFill>
                                    <a:schemeClr val="tx1"/>
                                  </a:solidFill>
                                  <a:latin typeface="Cambria Math" panose="02040503050406030204" pitchFamily="18" charset="0"/>
                                  <a:ea typeface="Cambria Math" panose="02040503050406030204" pitchFamily="18" charset="0"/>
                                </a:rPr>
                              </m:ctrlPr>
                            </m:dPr>
                            <m:e>
                              <m:r>
                                <a:rPr lang="en-US" sz="2200" b="0" i="1" smtClean="0">
                                  <a:solidFill>
                                    <a:schemeClr val="tx1"/>
                                  </a:solidFill>
                                  <a:latin typeface="Cambria Math" panose="02040503050406030204" pitchFamily="18" charset="0"/>
                                  <a:ea typeface="Cambria Math" panose="02040503050406030204" pitchFamily="18" charset="0"/>
                                </a:rPr>
                                <m:t>𝜃</m:t>
                              </m:r>
                            </m:e>
                          </m:d>
                        </m:num>
                        <m:den>
                          <m:rad>
                            <m:radPr>
                              <m:degHide m:val="on"/>
                              <m:ctrlPr>
                                <a:rPr lang="en-US" sz="2200" i="1" dirty="0" smtClean="0">
                                  <a:solidFill>
                                    <a:schemeClr val="tx1"/>
                                  </a:solidFill>
                                  <a:latin typeface="Cambria Math" panose="02040503050406030204" pitchFamily="18" charset="0"/>
                                </a:rPr>
                              </m:ctrlPr>
                            </m:radPr>
                            <m:deg/>
                            <m:e>
                              <m:r>
                                <a:rPr lang="en-US" sz="2200" b="0" i="1" dirty="0" smtClean="0">
                                  <a:solidFill>
                                    <a:schemeClr val="tx1"/>
                                  </a:solidFill>
                                  <a:latin typeface="Cambria Math" panose="02040503050406030204" pitchFamily="18" charset="0"/>
                                </a:rPr>
                                <m:t>𝑠</m:t>
                              </m:r>
                              <m:r>
                                <a:rPr lang="en-US" sz="2200" b="0" i="1" dirty="0" smtClean="0">
                                  <a:solidFill>
                                    <a:schemeClr val="tx1"/>
                                  </a:solidFill>
                                  <a:latin typeface="Cambria Math" panose="02040503050406030204" pitchFamily="18" charset="0"/>
                                </a:rPr>
                                <m:t>+ </m:t>
                              </m:r>
                              <m:r>
                                <a:rPr lang="en-US" sz="2200" b="0" i="1" dirty="0" smtClean="0">
                                  <a:solidFill>
                                    <a:schemeClr val="tx1"/>
                                  </a:solidFill>
                                  <a:latin typeface="Cambria Math" panose="02040503050406030204" pitchFamily="18" charset="0"/>
                                  <a:ea typeface="Cambria Math" panose="02040503050406030204" pitchFamily="18" charset="0"/>
                                </a:rPr>
                                <m:t>𝜖</m:t>
                              </m:r>
                            </m:e>
                          </m:rad>
                        </m:den>
                      </m:f>
                    </m:oMath>
                  </m:oMathPara>
                </a14:m>
                <a:br>
                  <a:rPr lang="en-US" sz="2200" dirty="0">
                    <a:solidFill>
                      <a:schemeClr val="tx1"/>
                    </a:solidFill>
                  </a:rPr>
                </a:br>
                <a:br>
                  <a:rPr lang="en-US" sz="2200" dirty="0">
                    <a:solidFill>
                      <a:schemeClr val="tx1"/>
                    </a:solidFill>
                  </a:rPr>
                </a:br>
                <a:endParaRPr lang="en-US" sz="2200" dirty="0">
                  <a:solidFill>
                    <a:schemeClr val="tx1"/>
                  </a:solidFill>
                </a:endParaRPr>
              </a:p>
              <a:p>
                <a:pPr marL="285750" indent="-285750">
                  <a:lnSpc>
                    <a:spcPct val="100000"/>
                  </a:lnSpc>
                  <a:spcBef>
                    <a:spcPts val="0"/>
                  </a:spcBef>
                  <a:buFont typeface="Arial" panose="020B0604020202020204" pitchFamily="34" charset="0"/>
                  <a:buChar char="•"/>
                </a:pPr>
                <a:r>
                  <a:rPr lang="en-US" sz="2200" dirty="0">
                    <a:effectLst/>
                    <a:latin typeface="MinionPro"/>
                  </a:rPr>
                  <a:t>The decay rate </a:t>
                </a:r>
                <a14:m>
                  <m:oMath xmlns:m="http://schemas.openxmlformats.org/officeDocument/2006/math">
                    <m:r>
                      <a:rPr lang="en-US" sz="2200" b="0" i="1" smtClean="0">
                        <a:solidFill>
                          <a:srgbClr val="C00000"/>
                        </a:solidFill>
                        <a:latin typeface="Cambria Math" panose="02040503050406030204" pitchFamily="18" charset="0"/>
                        <a:ea typeface="Cambria Math" panose="02040503050406030204" pitchFamily="18" charset="0"/>
                      </a:rPr>
                      <m:t>𝜌</m:t>
                    </m:r>
                  </m:oMath>
                </a14:m>
                <a:r>
                  <a:rPr lang="el-GR" sz="2200" i="1" dirty="0">
                    <a:effectLst/>
                    <a:latin typeface="MinionPro"/>
                  </a:rPr>
                  <a:t> </a:t>
                </a:r>
                <a:r>
                  <a:rPr lang="en-US" sz="2200" dirty="0">
                    <a:effectLst/>
                    <a:latin typeface="MinionPro"/>
                  </a:rPr>
                  <a:t>is typically set to 0.9. </a:t>
                </a:r>
              </a:p>
              <a:p>
                <a:pPr marL="285750" indent="-285750">
                  <a:lnSpc>
                    <a:spcPct val="100000"/>
                  </a:lnSpc>
                  <a:spcBef>
                    <a:spcPts val="0"/>
                  </a:spcBef>
                  <a:buFont typeface="Arial" panose="020B0604020202020204" pitchFamily="34" charset="0"/>
                  <a:buChar char="•"/>
                </a:pPr>
                <a:r>
                  <a:rPr lang="en-US" sz="2200" dirty="0">
                    <a:latin typeface="MinionPro"/>
                  </a:rPr>
                  <a:t>In </a:t>
                </a:r>
                <a:r>
                  <a:rPr lang="en-US" sz="2200" dirty="0" err="1">
                    <a:latin typeface="MinionPro"/>
                  </a:rPr>
                  <a:t>Keras</a:t>
                </a:r>
                <a:r>
                  <a:rPr lang="en-US" sz="2200" dirty="0">
                    <a:latin typeface="MinionPro"/>
                  </a:rPr>
                  <a:t>:</a:t>
                </a:r>
                <a:br>
                  <a:rPr lang="en-US" sz="2200" dirty="0">
                    <a:latin typeface="MinionPro"/>
                  </a:rPr>
                </a:br>
                <a:r>
                  <a:rPr lang="en-US" sz="2200" dirty="0">
                    <a:latin typeface="MinionPro"/>
                  </a:rPr>
                  <a:t>			</a:t>
                </a:r>
                <a:r>
                  <a:rPr lang="en-US" sz="2200" dirty="0">
                    <a:solidFill>
                      <a:srgbClr val="000087"/>
                    </a:solidFill>
                    <a:effectLst/>
                    <a:latin typeface="UbuntuMono"/>
                  </a:rPr>
                  <a:t>optimizer </a:t>
                </a:r>
                <a:r>
                  <a:rPr lang="en-US" sz="2200" dirty="0">
                    <a:solidFill>
                      <a:srgbClr val="545454"/>
                    </a:solidFill>
                    <a:effectLst/>
                    <a:latin typeface="UbuntuMono"/>
                  </a:rPr>
                  <a:t>= </a:t>
                </a:r>
                <a:r>
                  <a:rPr lang="en-US" sz="2200" dirty="0" err="1">
                    <a:solidFill>
                      <a:srgbClr val="000087"/>
                    </a:solidFill>
                    <a:effectLst/>
                    <a:latin typeface="UbuntuMono"/>
                  </a:rPr>
                  <a:t>keras</a:t>
                </a:r>
                <a:r>
                  <a:rPr lang="en-US" sz="2200" dirty="0" err="1">
                    <a:solidFill>
                      <a:srgbClr val="545454"/>
                    </a:solidFill>
                    <a:effectLst/>
                    <a:latin typeface="UbuntuMono"/>
                  </a:rPr>
                  <a:t>.</a:t>
                </a:r>
                <a:r>
                  <a:rPr lang="en-US" sz="2200" dirty="0" err="1">
                    <a:solidFill>
                      <a:srgbClr val="000087"/>
                    </a:solidFill>
                    <a:effectLst/>
                    <a:latin typeface="UbuntuMono"/>
                  </a:rPr>
                  <a:t>optimizers</a:t>
                </a:r>
                <a:r>
                  <a:rPr lang="en-US" sz="2200" dirty="0" err="1">
                    <a:solidFill>
                      <a:srgbClr val="545454"/>
                    </a:solidFill>
                    <a:effectLst/>
                    <a:latin typeface="UbuntuMono"/>
                  </a:rPr>
                  <a:t>.</a:t>
                </a:r>
                <a:r>
                  <a:rPr lang="en-US" sz="2200" dirty="0" err="1">
                    <a:solidFill>
                      <a:srgbClr val="000087"/>
                    </a:solidFill>
                    <a:effectLst/>
                    <a:latin typeface="UbuntuMono"/>
                  </a:rPr>
                  <a:t>RMSprop</a:t>
                </a:r>
                <a:r>
                  <a:rPr lang="en-US" sz="2200" dirty="0">
                    <a:effectLst/>
                    <a:latin typeface="UbuntuMono"/>
                  </a:rPr>
                  <a:t>(</a:t>
                </a:r>
                <a:r>
                  <a:rPr lang="en-US" sz="2200" dirty="0" err="1">
                    <a:solidFill>
                      <a:srgbClr val="000087"/>
                    </a:solidFill>
                    <a:effectLst/>
                    <a:latin typeface="UbuntuMono"/>
                  </a:rPr>
                  <a:t>lr</a:t>
                </a:r>
                <a:r>
                  <a:rPr lang="en-US" sz="2200" dirty="0">
                    <a:solidFill>
                      <a:srgbClr val="545454"/>
                    </a:solidFill>
                    <a:effectLst/>
                    <a:latin typeface="UbuntuMono"/>
                  </a:rPr>
                  <a:t>=</a:t>
                </a:r>
                <a:r>
                  <a:rPr lang="en-US" sz="2200" dirty="0">
                    <a:solidFill>
                      <a:srgbClr val="FF6600"/>
                    </a:solidFill>
                    <a:effectLst/>
                    <a:latin typeface="UbuntuMono"/>
                  </a:rPr>
                  <a:t>0.001</a:t>
                </a:r>
                <a:r>
                  <a:rPr lang="en-US" sz="2200" dirty="0">
                    <a:effectLst/>
                    <a:latin typeface="UbuntuMono"/>
                  </a:rPr>
                  <a:t>, </a:t>
                </a:r>
                <a:r>
                  <a:rPr lang="en-US" sz="2200" dirty="0">
                    <a:solidFill>
                      <a:srgbClr val="000087"/>
                    </a:solidFill>
                    <a:effectLst/>
                    <a:latin typeface="UbuntuMono"/>
                  </a:rPr>
                  <a:t>rho</a:t>
                </a:r>
                <a:r>
                  <a:rPr lang="en-US" sz="2200" dirty="0">
                    <a:solidFill>
                      <a:srgbClr val="545454"/>
                    </a:solidFill>
                    <a:effectLst/>
                    <a:latin typeface="UbuntuMono"/>
                  </a:rPr>
                  <a:t>=</a:t>
                </a:r>
                <a:r>
                  <a:rPr lang="en-US" sz="2200" dirty="0">
                    <a:solidFill>
                      <a:srgbClr val="FF6600"/>
                    </a:solidFill>
                    <a:effectLst/>
                    <a:latin typeface="UbuntuMono"/>
                  </a:rPr>
                  <a:t>0.9</a:t>
                </a:r>
                <a:r>
                  <a:rPr lang="en-US" sz="2200" dirty="0">
                    <a:effectLst/>
                    <a:latin typeface="UbuntuMono"/>
                  </a:rPr>
                  <a:t>) </a:t>
                </a:r>
                <a:br>
                  <a:rPr lang="en-US" sz="2200" dirty="0">
                    <a:effectLst/>
                    <a:latin typeface="UbuntuMono"/>
                  </a:rPr>
                </a:br>
                <a:endParaRPr lang="en-US" sz="2200" dirty="0"/>
              </a:p>
              <a:p>
                <a:pPr marL="285750" indent="-285750">
                  <a:lnSpc>
                    <a:spcPct val="100000"/>
                  </a:lnSpc>
                  <a:spcBef>
                    <a:spcPts val="0"/>
                  </a:spcBef>
                  <a:buFont typeface="Arial" panose="020B0604020202020204" pitchFamily="34" charset="0"/>
                  <a:buChar char="•"/>
                </a:pPr>
                <a:r>
                  <a:rPr lang="en-US" sz="2200" dirty="0">
                    <a:effectLst/>
                    <a:latin typeface="MinionPro"/>
                  </a:rPr>
                  <a:t>Almost always performs much better than </a:t>
                </a:r>
                <a:r>
                  <a:rPr lang="en-US" sz="2200" dirty="0" err="1">
                    <a:effectLst/>
                    <a:latin typeface="MinionPro"/>
                  </a:rPr>
                  <a:t>AdaGrad</a:t>
                </a:r>
                <a:r>
                  <a:rPr lang="en-US" sz="2200" dirty="0">
                    <a:effectLst/>
                    <a:latin typeface="MinionPro"/>
                  </a:rPr>
                  <a:t>. </a:t>
                </a:r>
              </a:p>
              <a:p>
                <a:pPr marL="285750" indent="-285750">
                  <a:lnSpc>
                    <a:spcPct val="100000"/>
                  </a:lnSpc>
                  <a:spcBef>
                    <a:spcPts val="0"/>
                  </a:spcBef>
                  <a:buFont typeface="Arial" panose="020B0604020202020204" pitchFamily="34" charset="0"/>
                  <a:buChar char="•"/>
                </a:pPr>
                <a:r>
                  <a:rPr lang="en-US" sz="2200" dirty="0">
                    <a:effectLst/>
                    <a:latin typeface="MinionPro"/>
                  </a:rPr>
                  <a:t>Was preferred optimization algorithm until Adam optimization came around. </a:t>
                </a:r>
                <a:endParaRPr lang="en-US" sz="2200" dirty="0"/>
              </a:p>
            </p:txBody>
          </p:sp>
        </mc:Choice>
        <mc:Fallback xmlns="">
          <p:sp>
            <p:nvSpPr>
              <p:cNvPr id="3" name="Content Placeholder 2">
                <a:extLst>
                  <a:ext uri="{FF2B5EF4-FFF2-40B4-BE49-F238E27FC236}">
                    <a16:creationId xmlns:a16="http://schemas.microsoft.com/office/drawing/2014/main" id="{6B9A204F-01AA-06E8-A031-E382BED2E9DA}"/>
                  </a:ext>
                </a:extLst>
              </p:cNvPr>
              <p:cNvSpPr>
                <a:spLocks noGrp="1" noRot="1" noChangeAspect="1" noMove="1" noResize="1" noEditPoints="1" noAdjustHandles="1" noChangeArrowheads="1" noChangeShapeType="1" noTextEdit="1"/>
              </p:cNvSpPr>
              <p:nvPr>
                <p:ph idx="1"/>
              </p:nvPr>
            </p:nvSpPr>
            <p:spPr>
              <a:xfrm>
                <a:off x="838200" y="1459865"/>
                <a:ext cx="10515600" cy="5271526"/>
              </a:xfrm>
              <a:blipFill>
                <a:blip r:embed="rId3"/>
                <a:stretch>
                  <a:fillRect l="-724" t="-721" b="-240"/>
                </a:stretch>
              </a:blipFill>
            </p:spPr>
            <p:txBody>
              <a:bodyPr/>
              <a:lstStyle/>
              <a:p>
                <a:r>
                  <a:rPr lang="en-US">
                    <a:noFill/>
                  </a:rPr>
                  <a:t> </a:t>
                </a:r>
              </a:p>
            </p:txBody>
          </p:sp>
        </mc:Fallback>
      </mc:AlternateContent>
    </p:spTree>
    <p:extLst>
      <p:ext uri="{BB962C8B-B14F-4D97-AF65-F5344CB8AC3E}">
        <p14:creationId xmlns:p14="http://schemas.microsoft.com/office/powerpoint/2010/main" val="211464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CE2C-90C3-E842-7A18-0FBB1156CEC2}"/>
              </a:ext>
            </a:extLst>
          </p:cNvPr>
          <p:cNvSpPr>
            <a:spLocks noGrp="1"/>
          </p:cNvSpPr>
          <p:nvPr>
            <p:ph type="title"/>
          </p:nvPr>
        </p:nvSpPr>
        <p:spPr/>
        <p:txBody>
          <a:bodyPr>
            <a:normAutofit/>
          </a:bodyPr>
          <a:lstStyle/>
          <a:p>
            <a:r>
              <a:rPr lang="en-US" sz="4000" dirty="0">
                <a:effectLst/>
              </a:rPr>
              <a:t>Adam and </a:t>
            </a:r>
            <a:r>
              <a:rPr lang="en-US" sz="4000" dirty="0" err="1">
                <a:effectLst/>
              </a:rPr>
              <a:t>Nadam</a:t>
            </a:r>
            <a:r>
              <a:rPr lang="en-US" sz="4000" dirty="0">
                <a:effectLst/>
              </a:rPr>
              <a:t> Optimization </a:t>
            </a:r>
            <a:endParaRPr lang="en-US" sz="4000" dirty="0"/>
          </a:p>
        </p:txBody>
      </p:sp>
      <p:sp>
        <p:nvSpPr>
          <p:cNvPr id="3" name="Content Placeholder 2">
            <a:extLst>
              <a:ext uri="{FF2B5EF4-FFF2-40B4-BE49-F238E27FC236}">
                <a16:creationId xmlns:a16="http://schemas.microsoft.com/office/drawing/2014/main" id="{21692AF0-0504-3DEE-8FCE-5D6505487743}"/>
              </a:ext>
            </a:extLst>
          </p:cNvPr>
          <p:cNvSpPr>
            <a:spLocks noGrp="1"/>
          </p:cNvSpPr>
          <p:nvPr>
            <p:ph idx="1"/>
          </p:nvPr>
        </p:nvSpPr>
        <p:spPr>
          <a:xfrm>
            <a:off x="838200" y="1690688"/>
            <a:ext cx="5647006" cy="4351338"/>
          </a:xfrm>
        </p:spPr>
        <p:txBody>
          <a:bodyPr>
            <a:noAutofit/>
          </a:bodyPr>
          <a:lstStyle/>
          <a:p>
            <a:r>
              <a:rPr lang="en-US" sz="2400" i="1" dirty="0">
                <a:effectLst/>
              </a:rPr>
              <a:t>Adam</a:t>
            </a:r>
            <a:r>
              <a:rPr lang="en-US" sz="2400" i="1" dirty="0"/>
              <a:t> (</a:t>
            </a:r>
            <a:r>
              <a:rPr lang="en-US" sz="2400" i="1" dirty="0">
                <a:effectLst/>
              </a:rPr>
              <a:t>adaptive moment estimation)</a:t>
            </a:r>
            <a:r>
              <a:rPr lang="en-US" sz="2400" dirty="0">
                <a:effectLst/>
              </a:rPr>
              <a:t>, combines the ideas of Momentum optimization and </a:t>
            </a:r>
            <a:r>
              <a:rPr lang="en-US" sz="2400" dirty="0" err="1">
                <a:effectLst/>
              </a:rPr>
              <a:t>RMSProp</a:t>
            </a:r>
            <a:r>
              <a:rPr lang="en-US" sz="2400" dirty="0"/>
              <a:t>.</a:t>
            </a:r>
            <a:endParaRPr lang="en-US" sz="2400" dirty="0">
              <a:effectLst/>
            </a:endParaRPr>
          </a:p>
          <a:p>
            <a:r>
              <a:rPr lang="en-US" sz="2400" dirty="0">
                <a:effectLst/>
              </a:rPr>
              <a:t>It keeps track of an exponentially decaying average of past gradients</a:t>
            </a:r>
          </a:p>
          <a:p>
            <a:r>
              <a:rPr lang="en-US" sz="2400" dirty="0">
                <a:effectLst/>
              </a:rPr>
              <a:t>It keeps track of an exponentially decaying average of past squared gradients</a:t>
            </a:r>
            <a:endParaRPr lang="en-US" sz="2400" dirty="0"/>
          </a:p>
          <a:p>
            <a:r>
              <a:rPr lang="en-US" sz="2400" i="1" dirty="0">
                <a:effectLst/>
                <a:latin typeface="MinionPro"/>
              </a:rPr>
              <a:t>t </a:t>
            </a:r>
            <a:r>
              <a:rPr lang="en-US" sz="2400" dirty="0">
                <a:effectLst/>
                <a:latin typeface="MinionPro"/>
              </a:rPr>
              <a:t>represents the iteration number (starting at 1). </a:t>
            </a:r>
            <a:endParaRPr lang="en-US" sz="2400" dirty="0"/>
          </a:p>
          <a:p>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75A6D2-A730-C7DE-35F5-AC322E2E9B81}"/>
                  </a:ext>
                </a:extLst>
              </p:cNvPr>
              <p:cNvSpPr txBox="1"/>
              <p:nvPr/>
            </p:nvSpPr>
            <p:spPr>
              <a:xfrm>
                <a:off x="6809936" y="2067951"/>
                <a:ext cx="4276578" cy="22806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𝑚</m:t>
                      </m:r>
                      <m:r>
                        <a:rPr lang="en-US" sz="2000" i="1">
                          <a:solidFill>
                            <a:schemeClr val="tx1"/>
                          </a:solidFill>
                          <a:latin typeface="Cambria Math" panose="02040503050406030204" pitchFamily="18" charset="0"/>
                          <a:ea typeface="Cambria Math" panose="02040503050406030204" pitchFamily="18" charset="0"/>
                        </a:rPr>
                        <m:t>←</m:t>
                      </m:r>
                      <m:sSub>
                        <m:sSubPr>
                          <m:ctrlPr>
                            <a:rPr lang="en-US" sz="2000" i="1" smtClean="0">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𝑚</m:t>
                      </m:r>
                      <m:r>
                        <a:rPr lang="en-US" sz="2000" b="0" i="1" smtClean="0">
                          <a:solidFill>
                            <a:schemeClr val="tx1"/>
                          </a:solidFill>
                          <a:latin typeface="Cambria Math" panose="02040503050406030204" pitchFamily="18" charset="0"/>
                          <a:ea typeface="Cambria Math" panose="02040503050406030204" pitchFamily="18" charset="0"/>
                        </a:rPr>
                        <m:t> −(1 −</m:t>
                      </m:r>
                      <m:sSub>
                        <m:sSubPr>
                          <m:ctrlPr>
                            <a:rPr lang="en-US" sz="2000" i="1" smtClean="0">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 </m:t>
                          </m:r>
                          <m:r>
                            <m:rPr>
                              <m:sty m:val="p"/>
                            </m:rP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𝜃</m:t>
                          </m:r>
                        </m:sub>
                      </m:sSub>
                      <m:r>
                        <a:rPr lang="en-US" sz="2000" i="1">
                          <a:latin typeface="Cambria Math" panose="02040503050406030204" pitchFamily="18" charset="0"/>
                          <a:ea typeface="Cambria Math" panose="02040503050406030204" pitchFamily="18" charset="0"/>
                        </a:rPr>
                        <m:t>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𝜃</m:t>
                          </m:r>
                        </m:e>
                      </m:d>
                    </m:oMath>
                  </m:oMathPara>
                </a14:m>
                <a:endParaRPr lang="en-US" sz="2000"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𝑠</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ea typeface="Cambria Math" panose="02040503050406030204" pitchFamily="18" charset="0"/>
                            </a:rPr>
                            <m:t>2</m:t>
                          </m:r>
                        </m:sub>
                      </m:sSub>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𝑠</m:t>
                      </m:r>
                      <m:r>
                        <a:rPr lang="en-US" sz="2000" b="0" i="1" smtClean="0">
                          <a:solidFill>
                            <a:schemeClr val="tx1"/>
                          </a:solidFill>
                          <a:latin typeface="Cambria Math" panose="02040503050406030204" pitchFamily="18" charset="0"/>
                          <a:ea typeface="Cambria Math" panose="02040503050406030204" pitchFamily="18" charset="0"/>
                        </a:rPr>
                        <m:t>+ </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(1− </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ea typeface="Cambria Math" panose="02040503050406030204" pitchFamily="18" charset="0"/>
                                </a:rPr>
                                <m:t>2</m:t>
                              </m:r>
                            </m:sub>
                          </m:sSub>
                          <m:r>
                            <a:rPr lang="en-US" sz="2000" b="0" i="1" smtClean="0">
                              <a:solidFill>
                                <a:schemeClr val="tx1"/>
                              </a:solidFill>
                              <a:latin typeface="Cambria Math" panose="02040503050406030204" pitchFamily="18" charset="0"/>
                              <a:ea typeface="Cambria Math" panose="02040503050406030204" pitchFamily="18" charset="0"/>
                            </a:rPr>
                            <m:t>)</m:t>
                          </m:r>
                          <m:r>
                            <m:rPr>
                              <m:sty m:val="p"/>
                            </m:rPr>
                            <a:rPr lang="en-US" sz="2000" b="0" i="1" smtClean="0">
                              <a:solidFill>
                                <a:schemeClr val="tx1"/>
                              </a:solidFill>
                              <a:latin typeface="Cambria Math" panose="02040503050406030204" pitchFamily="18" charset="0"/>
                              <a:ea typeface="Cambria Math" panose="02040503050406030204" pitchFamily="18" charset="0"/>
                            </a:rPr>
                            <m:t>∇</m:t>
                          </m:r>
                        </m:e>
                        <m:sub>
                          <m:r>
                            <a:rPr lang="en-US" sz="2000" b="0" i="1" smtClean="0">
                              <a:solidFill>
                                <a:schemeClr val="tx1"/>
                              </a:solidFill>
                              <a:latin typeface="Cambria Math" panose="02040503050406030204" pitchFamily="18" charset="0"/>
                              <a:ea typeface="Cambria Math" panose="02040503050406030204" pitchFamily="18" charset="0"/>
                            </a:rPr>
                            <m:t>𝜃</m:t>
                          </m:r>
                        </m:sub>
                      </m:sSub>
                      <m:r>
                        <a:rPr lang="en-US" sz="2000" b="0" i="1" smtClean="0">
                          <a:solidFill>
                            <a:schemeClr val="tx1"/>
                          </a:solidFill>
                          <a:latin typeface="Cambria Math" panose="02040503050406030204" pitchFamily="18" charset="0"/>
                          <a:ea typeface="Cambria Math" panose="02040503050406030204" pitchFamily="18" charset="0"/>
                        </a:rPr>
                        <m:t>𝐽</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𝜃</m:t>
                          </m:r>
                        </m:e>
                      </m:d>
                      <m:r>
                        <a:rPr lang="en-US" sz="2000" b="0" i="1" smtClean="0">
                          <a:solidFill>
                            <a:schemeClr val="tx1"/>
                          </a:solidFill>
                          <a:latin typeface="Cambria Math" panose="02040503050406030204" pitchFamily="18" charset="0"/>
                          <a:ea typeface="Cambria Math" panose="02040503050406030204" pitchFamily="18" charset="0"/>
                        </a:rPr>
                        <m:t> ⨂</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 </m:t>
                          </m:r>
                          <m:r>
                            <m:rPr>
                              <m:sty m:val="p"/>
                            </m:rPr>
                            <a:rPr lang="en-US" sz="2000" b="0" i="1" smtClean="0">
                              <a:solidFill>
                                <a:schemeClr val="tx1"/>
                              </a:solidFill>
                              <a:latin typeface="Cambria Math" panose="02040503050406030204" pitchFamily="18" charset="0"/>
                              <a:ea typeface="Cambria Math" panose="02040503050406030204" pitchFamily="18" charset="0"/>
                            </a:rPr>
                            <m:t>∇</m:t>
                          </m:r>
                        </m:e>
                        <m:sub>
                          <m:r>
                            <a:rPr lang="en-US" sz="2000" b="0" i="1" smtClean="0">
                              <a:solidFill>
                                <a:schemeClr val="tx1"/>
                              </a:solidFill>
                              <a:latin typeface="Cambria Math" panose="02040503050406030204" pitchFamily="18" charset="0"/>
                              <a:ea typeface="Cambria Math" panose="02040503050406030204" pitchFamily="18" charset="0"/>
                            </a:rPr>
                            <m:t>𝜃</m:t>
                          </m:r>
                        </m:sub>
                      </m:sSub>
                      <m:r>
                        <a:rPr lang="en-US" sz="2000" b="0" i="1" smtClean="0">
                          <a:solidFill>
                            <a:schemeClr val="tx1"/>
                          </a:solidFill>
                          <a:latin typeface="Cambria Math" panose="02040503050406030204" pitchFamily="18" charset="0"/>
                          <a:ea typeface="Cambria Math" panose="02040503050406030204" pitchFamily="18" charset="0"/>
                        </a:rPr>
                        <m:t>𝐽</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𝜃</m:t>
                          </m:r>
                        </m:e>
                      </m:d>
                    </m:oMath>
                  </m:oMathPara>
                </a14:m>
                <a:endParaRPr lang="en-US" sz="2000" b="0" dirty="0">
                  <a:solidFill>
                    <a:schemeClr val="tx1"/>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i="1">
                              <a:latin typeface="Cambria Math" panose="02040503050406030204" pitchFamily="18" charset="0"/>
                            </a:rPr>
                            <m:t>𝑚</m:t>
                          </m:r>
                        </m:e>
                      </m:acc>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 </m:t>
                      </m:r>
                      <m:f>
                        <m:fPr>
                          <m:ctrlPr>
                            <a:rPr lang="en-US" sz="2000" b="0" i="1" smtClean="0">
                              <a:solidFill>
                                <a:schemeClr val="tx1"/>
                              </a:solidFill>
                              <a:latin typeface="Cambria Math" panose="02040503050406030204" pitchFamily="18" charset="0"/>
                              <a:ea typeface="Cambria Math" panose="020405030504060302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rPr>
                            <m:t>𝑚</m:t>
                          </m:r>
                        </m:num>
                        <m:den>
                          <m:r>
                            <a:rPr lang="en-US" sz="2000" b="0" i="1" smtClean="0">
                              <a:solidFill>
                                <a:schemeClr val="tx1"/>
                              </a:solidFill>
                              <a:latin typeface="Cambria Math" panose="02040503050406030204" pitchFamily="18" charset="0"/>
                              <a:ea typeface="Cambria Math" panose="02040503050406030204" pitchFamily="18" charset="0"/>
                            </a:rPr>
                            <m:t>1−</m:t>
                          </m:r>
                          <m:sSubSup>
                            <m:sSubSupPr>
                              <m:ctrlPr>
                                <a:rPr lang="en-US" sz="2000" b="0" i="1" smtClean="0">
                                  <a:solidFill>
                                    <a:schemeClr val="tx1"/>
                                  </a:solidFill>
                                  <a:latin typeface="Cambria Math" panose="02040503050406030204" pitchFamily="18" charset="0"/>
                                  <a:ea typeface="Cambria Math" panose="02040503050406030204" pitchFamily="18" charset="0"/>
                                </a:rPr>
                              </m:ctrlPr>
                            </m:sSubSupPr>
                            <m:e>
                              <m:r>
                                <a:rPr lang="en-US" sz="2000" i="1" smtClean="0">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ea typeface="Cambria Math" panose="02040503050406030204" pitchFamily="18" charset="0"/>
                                </a:rPr>
                                <m:t>1</m:t>
                              </m:r>
                            </m:sub>
                            <m:sup>
                              <m:r>
                                <a:rPr lang="en-US" sz="2000" b="0" i="1" smtClean="0">
                                  <a:solidFill>
                                    <a:schemeClr val="tx1"/>
                                  </a:solidFill>
                                  <a:latin typeface="Cambria Math" panose="02040503050406030204" pitchFamily="18" charset="0"/>
                                  <a:ea typeface="Cambria Math" panose="02040503050406030204" pitchFamily="18" charset="0"/>
                                </a:rPr>
                                <m:t>𝑡</m:t>
                              </m:r>
                            </m:sup>
                          </m:sSubSup>
                        </m:den>
                      </m:f>
                    </m:oMath>
                  </m:oMathPara>
                </a14:m>
                <a:endParaRPr lang="en-US" sz="2000" b="0" dirty="0">
                  <a:solidFill>
                    <a:schemeClr val="tx1"/>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𝑠</m:t>
                          </m:r>
                        </m:e>
                      </m:acc>
                      <m:r>
                        <a:rPr lang="en-US" sz="2000" i="1">
                          <a:latin typeface="Cambria Math" panose="02040503050406030204" pitchFamily="18" charset="0"/>
                          <a:ea typeface="Cambria Math" panose="020405030504060302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rPr>
                            <m:t>𝑠</m:t>
                          </m:r>
                        </m:num>
                        <m:den>
                          <m:r>
                            <a:rPr lang="en-US" sz="2000" b="0" i="1" smtClean="0">
                              <a:solidFill>
                                <a:schemeClr val="tx1"/>
                              </a:solidFill>
                              <a:latin typeface="Cambria Math" panose="02040503050406030204" pitchFamily="18" charset="0"/>
                              <a:ea typeface="Cambria Math" panose="02040503050406030204" pitchFamily="18" charset="0"/>
                            </a:rPr>
                            <m:t>1−</m:t>
                          </m:r>
                          <m:sSubSup>
                            <m:sSubSupPr>
                              <m:ctrlPr>
                                <a:rPr lang="en-US" sz="2000" b="0" i="1" smtClean="0">
                                  <a:solidFill>
                                    <a:schemeClr val="tx1"/>
                                  </a:solidFill>
                                  <a:latin typeface="Cambria Math" panose="02040503050406030204" pitchFamily="18" charset="0"/>
                                  <a:ea typeface="Cambria Math" panose="02040503050406030204" pitchFamily="18" charset="0"/>
                                </a:rPr>
                              </m:ctrlPr>
                            </m:sSubSupPr>
                            <m:e>
                              <m:r>
                                <a:rPr lang="en-US" sz="200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2</m:t>
                              </m:r>
                            </m:sub>
                            <m:sup>
                              <m:r>
                                <a:rPr lang="en-US" sz="2000" b="0" i="1" smtClean="0">
                                  <a:solidFill>
                                    <a:schemeClr val="tx1"/>
                                  </a:solidFill>
                                  <a:latin typeface="Cambria Math" panose="02040503050406030204" pitchFamily="18" charset="0"/>
                                  <a:ea typeface="Cambria Math" panose="02040503050406030204" pitchFamily="18" charset="0"/>
                                </a:rPr>
                                <m:t>𝑡</m:t>
                              </m:r>
                            </m:sup>
                          </m:sSubSup>
                        </m:den>
                      </m:f>
                    </m:oMath>
                  </m:oMathPara>
                </a14:m>
                <a:endParaRPr lang="en-US" sz="2000" dirty="0">
                  <a:solidFill>
                    <a:schemeClr val="tx1"/>
                  </a:solidFill>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𝜃</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𝜂</m:t>
                      </m:r>
                      <m:r>
                        <a:rPr lang="en-US" sz="2000" b="0" i="1" smtClean="0">
                          <a:latin typeface="Cambria Math" panose="02040503050406030204" pitchFamily="18" charset="0"/>
                          <a:ea typeface="Cambria Math" panose="02040503050406030204" pitchFamily="18" charset="0"/>
                        </a:rPr>
                        <m:t> </m:t>
                      </m:r>
                      <m:acc>
                        <m:accPr>
                          <m:chr m:val="̂"/>
                          <m:ctrlPr>
                            <a:rPr lang="en-US" sz="2000" i="1">
                              <a:latin typeface="Cambria Math" panose="02040503050406030204" pitchFamily="18" charset="0"/>
                            </a:rPr>
                          </m:ctrlPr>
                        </m:accPr>
                        <m:e>
                          <m:r>
                            <a:rPr lang="en-US" sz="2000" i="1">
                              <a:latin typeface="Cambria Math" panose="02040503050406030204" pitchFamily="18" charset="0"/>
                            </a:rPr>
                            <m:t>𝑚</m:t>
                          </m:r>
                        </m:e>
                      </m:acc>
                      <m:r>
                        <a:rPr lang="en-US" sz="2000" dirty="0" smtClean="0">
                          <a:solidFill>
                            <a:schemeClr val="tx1"/>
                          </a:solidFill>
                          <a:latin typeface="Cambria Math" panose="02040503050406030204" pitchFamily="18" charset="0"/>
                        </a:rPr>
                        <m:t>⊘</m:t>
                      </m:r>
                      <m:rad>
                        <m:radPr>
                          <m:degHide m:val="on"/>
                          <m:ctrlPr>
                            <a:rPr lang="en-US" sz="2000" i="1" dirty="0" smtClean="0">
                              <a:solidFill>
                                <a:schemeClr val="tx1"/>
                              </a:solidFill>
                              <a:latin typeface="Cambria Math" panose="02040503050406030204" pitchFamily="18" charset="0"/>
                            </a:rPr>
                          </m:ctrlPr>
                        </m:radPr>
                        <m:deg/>
                        <m:e>
                          <m:acc>
                            <m:accPr>
                              <m:chr m:val="̂"/>
                              <m:ctrlPr>
                                <a:rPr lang="en-US" sz="2000" i="1" dirty="0" smtClean="0">
                                  <a:solidFill>
                                    <a:schemeClr val="tx1"/>
                                  </a:solidFill>
                                  <a:latin typeface="Cambria Math" panose="02040503050406030204" pitchFamily="18" charset="0"/>
                                  <a:ea typeface="Cambria Math" panose="02040503050406030204" pitchFamily="18" charset="0"/>
                                </a:rPr>
                              </m:ctrlPr>
                            </m:accPr>
                            <m:e>
                              <m:r>
                                <a:rPr lang="en-US" sz="2000" b="0" i="1" dirty="0" smtClean="0">
                                  <a:solidFill>
                                    <a:schemeClr val="tx1"/>
                                  </a:solidFill>
                                  <a:latin typeface="Cambria Math" panose="02040503050406030204" pitchFamily="18" charset="0"/>
                                  <a:ea typeface="Cambria Math" panose="02040503050406030204" pitchFamily="18" charset="0"/>
                                </a:rPr>
                                <m:t>𝑠</m:t>
                              </m:r>
                            </m:e>
                          </m:acc>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ea typeface="Cambria Math" panose="02040503050406030204" pitchFamily="18" charset="0"/>
                            </a:rPr>
                            <m:t>𝜖</m:t>
                          </m:r>
                        </m:e>
                      </m:rad>
                    </m:oMath>
                  </m:oMathPara>
                </a14:m>
                <a:endParaRPr lang="en-US" sz="2000" dirty="0">
                  <a:solidFill>
                    <a:schemeClr val="tx1"/>
                  </a:solidFill>
                </a:endParaRPr>
              </a:p>
            </p:txBody>
          </p:sp>
        </mc:Choice>
        <mc:Fallback xmlns="">
          <p:sp>
            <p:nvSpPr>
              <p:cNvPr id="5" name="TextBox 4">
                <a:extLst>
                  <a:ext uri="{FF2B5EF4-FFF2-40B4-BE49-F238E27FC236}">
                    <a16:creationId xmlns:a16="http://schemas.microsoft.com/office/drawing/2014/main" id="{1675A6D2-A730-C7DE-35F5-AC322E2E9B81}"/>
                  </a:ext>
                </a:extLst>
              </p:cNvPr>
              <p:cNvSpPr txBox="1">
                <a:spLocks noRot="1" noChangeAspect="1" noMove="1" noResize="1" noEditPoints="1" noAdjustHandles="1" noChangeArrowheads="1" noChangeShapeType="1" noTextEdit="1"/>
              </p:cNvSpPr>
              <p:nvPr/>
            </p:nvSpPr>
            <p:spPr>
              <a:xfrm>
                <a:off x="6809936" y="2067951"/>
                <a:ext cx="4276578" cy="2280689"/>
              </a:xfrm>
              <a:prstGeom prst="rect">
                <a:avLst/>
              </a:prstGeom>
              <a:blipFill>
                <a:blip r:embed="rId2"/>
                <a:stretch>
                  <a:fillRect b="-2210"/>
                </a:stretch>
              </a:blipFill>
            </p:spPr>
            <p:txBody>
              <a:bodyPr/>
              <a:lstStyle/>
              <a:p>
                <a:r>
                  <a:rPr lang="en-US">
                    <a:noFill/>
                  </a:rPr>
                  <a:t> </a:t>
                </a:r>
              </a:p>
            </p:txBody>
          </p:sp>
        </mc:Fallback>
      </mc:AlternateContent>
    </p:spTree>
    <p:extLst>
      <p:ext uri="{BB962C8B-B14F-4D97-AF65-F5344CB8AC3E}">
        <p14:creationId xmlns:p14="http://schemas.microsoft.com/office/powerpoint/2010/main" val="3102685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7E1F-2C02-D83E-75E8-93E71F702B56}"/>
              </a:ext>
            </a:extLst>
          </p:cNvPr>
          <p:cNvSpPr>
            <a:spLocks noGrp="1"/>
          </p:cNvSpPr>
          <p:nvPr>
            <p:ph type="title"/>
          </p:nvPr>
        </p:nvSpPr>
        <p:spPr/>
        <p:txBody>
          <a:bodyPr/>
          <a:lstStyle/>
          <a:p>
            <a:r>
              <a:rPr lang="en-US" dirty="0"/>
              <a:t>Adam</a:t>
            </a:r>
          </a:p>
        </p:txBody>
      </p:sp>
      <p:sp>
        <p:nvSpPr>
          <p:cNvPr id="3" name="Content Placeholder 2">
            <a:extLst>
              <a:ext uri="{FF2B5EF4-FFF2-40B4-BE49-F238E27FC236}">
                <a16:creationId xmlns:a16="http://schemas.microsoft.com/office/drawing/2014/main" id="{445DF28A-5FC7-63F8-D611-B7379A1B6454}"/>
              </a:ext>
            </a:extLst>
          </p:cNvPr>
          <p:cNvSpPr>
            <a:spLocks noGrp="1"/>
          </p:cNvSpPr>
          <p:nvPr>
            <p:ph idx="1"/>
          </p:nvPr>
        </p:nvSpPr>
        <p:spPr/>
        <p:txBody>
          <a:bodyPr>
            <a:normAutofit/>
          </a:bodyPr>
          <a:lstStyle/>
          <a:p>
            <a:r>
              <a:rPr lang="en-US" sz="2000" dirty="0">
                <a:effectLst/>
                <a:latin typeface="MinionPro"/>
              </a:rPr>
              <a:t>Notice Adam’s close similarity to both Momentum optimization and </a:t>
            </a:r>
            <a:r>
              <a:rPr lang="en-US" sz="2000" dirty="0" err="1">
                <a:effectLst/>
                <a:latin typeface="MinionPro"/>
              </a:rPr>
              <a:t>RMSProp</a:t>
            </a:r>
            <a:r>
              <a:rPr lang="en-US" sz="2000" dirty="0">
                <a:effectLst/>
                <a:latin typeface="MinionPro"/>
              </a:rPr>
              <a:t>. </a:t>
            </a:r>
          </a:p>
          <a:p>
            <a:r>
              <a:rPr lang="en-US" sz="2000" dirty="0">
                <a:effectLst/>
                <a:latin typeface="MinionPro"/>
              </a:rPr>
              <a:t>The only difference is that step 1 computes an exponentially decaying average rather than an exponentially decaying sum, but these are actually equivalent except for a constant factor (the decaying average is just 1 – </a:t>
            </a:r>
            <a:r>
              <a:rPr lang="el-GR" sz="2000" i="1" dirty="0">
                <a:effectLst/>
                <a:latin typeface="MinionPro"/>
              </a:rPr>
              <a:t>β</a:t>
            </a:r>
            <a:r>
              <a:rPr lang="el-GR" sz="2000" dirty="0">
                <a:effectLst/>
                <a:latin typeface="MinionPro"/>
              </a:rPr>
              <a:t>1 </a:t>
            </a:r>
            <a:r>
              <a:rPr lang="en-US" sz="2000" dirty="0">
                <a:effectLst/>
                <a:latin typeface="MinionPro"/>
              </a:rPr>
              <a:t>times the decaying sum). </a:t>
            </a:r>
          </a:p>
          <a:p>
            <a:r>
              <a:rPr lang="en-US" sz="2000" dirty="0">
                <a:effectLst/>
                <a:latin typeface="MinionPro"/>
              </a:rPr>
              <a:t>Steps 3 and 4 are somewhat of a technical detail: since </a:t>
            </a:r>
            <a:r>
              <a:rPr lang="en-US" sz="2000" b="1" dirty="0">
                <a:effectLst/>
                <a:latin typeface="MinionPro"/>
              </a:rPr>
              <a:t>m </a:t>
            </a:r>
            <a:r>
              <a:rPr lang="en-US" sz="2000" dirty="0">
                <a:effectLst/>
                <a:latin typeface="MinionPro"/>
              </a:rPr>
              <a:t>and </a:t>
            </a:r>
            <a:r>
              <a:rPr lang="en-US" sz="2000" b="1" dirty="0">
                <a:effectLst/>
                <a:latin typeface="MinionPro"/>
              </a:rPr>
              <a:t>s </a:t>
            </a:r>
            <a:r>
              <a:rPr lang="en-US" sz="2000" dirty="0">
                <a:effectLst/>
                <a:latin typeface="MinionPro"/>
              </a:rPr>
              <a:t>are initialized at 0, they will be biased toward 0 at the beginning of training, so these two steps will help boost </a:t>
            </a:r>
            <a:r>
              <a:rPr lang="en-US" sz="2000" b="1" dirty="0">
                <a:effectLst/>
                <a:latin typeface="MinionPro"/>
              </a:rPr>
              <a:t>m </a:t>
            </a:r>
            <a:r>
              <a:rPr lang="en-US" sz="2000" dirty="0">
                <a:effectLst/>
                <a:latin typeface="MinionPro"/>
              </a:rPr>
              <a:t>and </a:t>
            </a:r>
            <a:r>
              <a:rPr lang="en-US" sz="2000" b="1" dirty="0">
                <a:effectLst/>
                <a:latin typeface="MinionPro"/>
              </a:rPr>
              <a:t>s </a:t>
            </a:r>
            <a:r>
              <a:rPr lang="en-US" sz="2000" dirty="0">
                <a:effectLst/>
                <a:latin typeface="MinionPro"/>
              </a:rPr>
              <a:t>at the beginning of training. </a:t>
            </a:r>
            <a:endParaRPr lang="en-US" sz="2000" dirty="0"/>
          </a:p>
          <a:p>
            <a:r>
              <a:rPr lang="en-US" sz="2000" dirty="0">
                <a:effectLst/>
                <a:latin typeface="MinionPro"/>
              </a:rPr>
              <a:t>The momentum decay hyperparameter </a:t>
            </a:r>
            <a:r>
              <a:rPr lang="el-GR" sz="2000" i="1" dirty="0">
                <a:effectLst/>
                <a:latin typeface="MinionPro"/>
              </a:rPr>
              <a:t>β</a:t>
            </a:r>
            <a:r>
              <a:rPr lang="el-GR" sz="2000" dirty="0">
                <a:effectLst/>
                <a:latin typeface="MinionPro"/>
              </a:rPr>
              <a:t>1 </a:t>
            </a:r>
            <a:r>
              <a:rPr lang="en-US" sz="2000" dirty="0">
                <a:effectLst/>
                <a:latin typeface="MinionPro"/>
              </a:rPr>
              <a:t>is typically initialized to 0.9.</a:t>
            </a:r>
          </a:p>
          <a:p>
            <a:r>
              <a:rPr lang="en-US" sz="2000" dirty="0">
                <a:latin typeface="MinionPro"/>
              </a:rPr>
              <a:t>T</a:t>
            </a:r>
            <a:r>
              <a:rPr lang="en-US" sz="2000" dirty="0">
                <a:effectLst/>
                <a:latin typeface="MinionPro"/>
              </a:rPr>
              <a:t>he scaling decay hyperparameter </a:t>
            </a:r>
            <a:r>
              <a:rPr lang="el-GR" sz="2000" i="1" dirty="0">
                <a:effectLst/>
                <a:latin typeface="MinionPro"/>
              </a:rPr>
              <a:t>β</a:t>
            </a:r>
            <a:r>
              <a:rPr lang="el-GR" sz="2000" dirty="0">
                <a:effectLst/>
                <a:latin typeface="MinionPro"/>
              </a:rPr>
              <a:t>2 </a:t>
            </a:r>
            <a:r>
              <a:rPr lang="en-US" sz="2000" dirty="0">
                <a:effectLst/>
                <a:latin typeface="MinionPro"/>
              </a:rPr>
              <a:t>is often initialized to 0.999. </a:t>
            </a:r>
          </a:p>
          <a:p>
            <a:r>
              <a:rPr lang="en-US" sz="2000" dirty="0">
                <a:effectLst/>
                <a:latin typeface="MinionPro"/>
              </a:rPr>
              <a:t>As earlier, the smoothing term </a:t>
            </a:r>
            <a:r>
              <a:rPr lang="el-GR" sz="2000" dirty="0">
                <a:effectLst/>
                <a:latin typeface="Symbola"/>
              </a:rPr>
              <a:t>ε </a:t>
            </a:r>
            <a:r>
              <a:rPr lang="en-US" sz="2000" dirty="0">
                <a:effectLst/>
                <a:latin typeface="MinionPro"/>
              </a:rPr>
              <a:t>is usually initialized to a tiny number such as 10</a:t>
            </a:r>
            <a:r>
              <a:rPr lang="en-US" sz="2000" baseline="30000" dirty="0">
                <a:effectLst/>
                <a:latin typeface="MinionPro"/>
              </a:rPr>
              <a:t>–7</a:t>
            </a:r>
            <a:r>
              <a:rPr lang="en-US" sz="2000" dirty="0">
                <a:effectLst/>
                <a:latin typeface="MinionPro"/>
              </a:rPr>
              <a:t>. </a:t>
            </a:r>
          </a:p>
          <a:p>
            <a:r>
              <a:rPr lang="en-US" sz="2000" dirty="0">
                <a:effectLst/>
                <a:latin typeface="MinionPro"/>
              </a:rPr>
              <a:t>These are the default values for the </a:t>
            </a:r>
            <a:r>
              <a:rPr lang="en-US" sz="2000" dirty="0">
                <a:effectLst/>
                <a:latin typeface="UbuntuMono"/>
              </a:rPr>
              <a:t>Adam </a:t>
            </a:r>
            <a:r>
              <a:rPr lang="en-US" sz="2000" dirty="0">
                <a:effectLst/>
                <a:latin typeface="MinionPro"/>
              </a:rPr>
              <a:t>class in </a:t>
            </a:r>
            <a:r>
              <a:rPr lang="en-US" sz="2000" dirty="0" err="1">
                <a:effectLst/>
                <a:latin typeface="MinionPro"/>
              </a:rPr>
              <a:t>Keras</a:t>
            </a:r>
            <a:endParaRPr lang="en-US" sz="2000" dirty="0">
              <a:effectLst/>
              <a:latin typeface="MinionPro"/>
            </a:endParaRPr>
          </a:p>
          <a:p>
            <a:pPr marL="0" indent="0">
              <a:buNone/>
            </a:pPr>
            <a:r>
              <a:rPr lang="en-US" sz="2000" dirty="0">
                <a:latin typeface="MinionPro"/>
              </a:rPr>
              <a:t>		</a:t>
            </a:r>
            <a:r>
              <a:rPr lang="en-US" sz="2000" dirty="0">
                <a:solidFill>
                  <a:srgbClr val="000087"/>
                </a:solidFill>
                <a:effectLst/>
                <a:latin typeface="UbuntuMono"/>
              </a:rPr>
              <a:t>optimizer </a:t>
            </a:r>
            <a:r>
              <a:rPr lang="en-US" sz="2000" dirty="0">
                <a:solidFill>
                  <a:srgbClr val="545454"/>
                </a:solidFill>
                <a:effectLst/>
                <a:latin typeface="UbuntuMono"/>
              </a:rPr>
              <a:t>= </a:t>
            </a:r>
            <a:r>
              <a:rPr lang="en-US" sz="2000" dirty="0" err="1">
                <a:solidFill>
                  <a:srgbClr val="000087"/>
                </a:solidFill>
                <a:effectLst/>
                <a:latin typeface="UbuntuMono"/>
              </a:rPr>
              <a:t>keras</a:t>
            </a:r>
            <a:r>
              <a:rPr lang="en-US" sz="2000" dirty="0" err="1">
                <a:solidFill>
                  <a:srgbClr val="545454"/>
                </a:solidFill>
                <a:effectLst/>
                <a:latin typeface="UbuntuMono"/>
              </a:rPr>
              <a:t>.</a:t>
            </a:r>
            <a:r>
              <a:rPr lang="en-US" sz="2000" dirty="0" err="1">
                <a:solidFill>
                  <a:srgbClr val="000087"/>
                </a:solidFill>
                <a:effectLst/>
                <a:latin typeface="UbuntuMono"/>
              </a:rPr>
              <a:t>optimizers</a:t>
            </a:r>
            <a:r>
              <a:rPr lang="en-US" sz="2000" dirty="0" err="1">
                <a:solidFill>
                  <a:srgbClr val="545454"/>
                </a:solidFill>
                <a:effectLst/>
                <a:latin typeface="UbuntuMono"/>
              </a:rPr>
              <a:t>.</a:t>
            </a:r>
            <a:r>
              <a:rPr lang="en-US" sz="2000" dirty="0" err="1">
                <a:solidFill>
                  <a:srgbClr val="000087"/>
                </a:solidFill>
                <a:effectLst/>
                <a:latin typeface="UbuntuMono"/>
              </a:rPr>
              <a:t>Adam</a:t>
            </a:r>
            <a:r>
              <a:rPr lang="en-US" sz="2000" dirty="0">
                <a:effectLst/>
                <a:latin typeface="UbuntuMono"/>
              </a:rPr>
              <a:t>(</a:t>
            </a:r>
            <a:r>
              <a:rPr lang="en-US" sz="2000" dirty="0" err="1">
                <a:solidFill>
                  <a:srgbClr val="000087"/>
                </a:solidFill>
                <a:effectLst/>
                <a:latin typeface="UbuntuMono"/>
              </a:rPr>
              <a:t>lr</a:t>
            </a:r>
            <a:r>
              <a:rPr lang="en-US" sz="2000" dirty="0">
                <a:solidFill>
                  <a:srgbClr val="545454"/>
                </a:solidFill>
                <a:effectLst/>
                <a:latin typeface="UbuntuMono"/>
              </a:rPr>
              <a:t>=</a:t>
            </a:r>
            <a:r>
              <a:rPr lang="en-US" sz="2000" dirty="0">
                <a:solidFill>
                  <a:srgbClr val="FF6600"/>
                </a:solidFill>
                <a:effectLst/>
                <a:latin typeface="UbuntuMono"/>
              </a:rPr>
              <a:t>0.001</a:t>
            </a:r>
            <a:r>
              <a:rPr lang="en-US" sz="2000" dirty="0">
                <a:effectLst/>
                <a:latin typeface="UbuntuMono"/>
              </a:rPr>
              <a:t>, </a:t>
            </a:r>
            <a:r>
              <a:rPr lang="en-US" sz="2000" dirty="0">
                <a:solidFill>
                  <a:srgbClr val="000087"/>
                </a:solidFill>
                <a:effectLst/>
                <a:latin typeface="UbuntuMono"/>
              </a:rPr>
              <a:t>beta_1</a:t>
            </a:r>
            <a:r>
              <a:rPr lang="en-US" sz="2000" dirty="0">
                <a:solidFill>
                  <a:srgbClr val="545454"/>
                </a:solidFill>
                <a:effectLst/>
                <a:latin typeface="UbuntuMono"/>
              </a:rPr>
              <a:t>=</a:t>
            </a:r>
            <a:r>
              <a:rPr lang="en-US" sz="2000" dirty="0">
                <a:solidFill>
                  <a:srgbClr val="FF6600"/>
                </a:solidFill>
                <a:effectLst/>
                <a:latin typeface="UbuntuMono"/>
              </a:rPr>
              <a:t>0.9</a:t>
            </a:r>
            <a:r>
              <a:rPr lang="en-US" sz="2000" dirty="0">
                <a:effectLst/>
                <a:latin typeface="UbuntuMono"/>
              </a:rPr>
              <a:t>, </a:t>
            </a:r>
            <a:r>
              <a:rPr lang="en-US" sz="2000" dirty="0">
                <a:solidFill>
                  <a:srgbClr val="000087"/>
                </a:solidFill>
                <a:effectLst/>
                <a:latin typeface="UbuntuMono"/>
              </a:rPr>
              <a:t>beta_2</a:t>
            </a:r>
            <a:r>
              <a:rPr lang="en-US" sz="2000" dirty="0">
                <a:solidFill>
                  <a:srgbClr val="545454"/>
                </a:solidFill>
                <a:effectLst/>
                <a:latin typeface="UbuntuMono"/>
              </a:rPr>
              <a:t>=</a:t>
            </a:r>
            <a:r>
              <a:rPr lang="en-US" sz="2000" dirty="0">
                <a:solidFill>
                  <a:srgbClr val="FF6600"/>
                </a:solidFill>
                <a:effectLst/>
                <a:latin typeface="UbuntuMono"/>
              </a:rPr>
              <a:t>0.999</a:t>
            </a:r>
            <a:r>
              <a:rPr lang="en-US" sz="2000" dirty="0">
                <a:effectLst/>
                <a:latin typeface="UbuntuMono"/>
              </a:rPr>
              <a:t>) </a:t>
            </a: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02671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C6E2-3DDF-D092-93D4-28937A35E6DF}"/>
              </a:ext>
            </a:extLst>
          </p:cNvPr>
          <p:cNvSpPr>
            <a:spLocks noGrp="1"/>
          </p:cNvSpPr>
          <p:nvPr>
            <p:ph type="title"/>
          </p:nvPr>
        </p:nvSpPr>
        <p:spPr/>
        <p:txBody>
          <a:bodyPr/>
          <a:lstStyle/>
          <a:p>
            <a:r>
              <a:rPr lang="en-US" dirty="0" err="1"/>
              <a:t>Nadam</a:t>
            </a:r>
            <a:r>
              <a:rPr lang="en-US" dirty="0"/>
              <a:t> Optimization</a:t>
            </a:r>
          </a:p>
        </p:txBody>
      </p:sp>
      <p:sp>
        <p:nvSpPr>
          <p:cNvPr id="3" name="Content Placeholder 2">
            <a:extLst>
              <a:ext uri="{FF2B5EF4-FFF2-40B4-BE49-F238E27FC236}">
                <a16:creationId xmlns:a16="http://schemas.microsoft.com/office/drawing/2014/main" id="{5EAC0AB2-504A-8863-2D7E-657FA16446F3}"/>
              </a:ext>
            </a:extLst>
          </p:cNvPr>
          <p:cNvSpPr>
            <a:spLocks noGrp="1"/>
          </p:cNvSpPr>
          <p:nvPr>
            <p:ph idx="1"/>
          </p:nvPr>
        </p:nvSpPr>
        <p:spPr/>
        <p:txBody>
          <a:bodyPr/>
          <a:lstStyle/>
          <a:p>
            <a:r>
              <a:rPr lang="en-US" dirty="0" err="1"/>
              <a:t>Nadam</a:t>
            </a:r>
            <a:r>
              <a:rPr lang="en-US" dirty="0"/>
              <a:t> optimization is simply Adam optimization plus the </a:t>
            </a:r>
            <a:r>
              <a:rPr lang="en-US" dirty="0" err="1"/>
              <a:t>Nesterov</a:t>
            </a:r>
            <a:r>
              <a:rPr lang="en-US" dirty="0"/>
              <a:t> trick.</a:t>
            </a:r>
          </a:p>
          <a:p>
            <a:r>
              <a:rPr lang="en-US" dirty="0" err="1"/>
              <a:t>Nadam</a:t>
            </a:r>
            <a:r>
              <a:rPr lang="en-US" dirty="0"/>
              <a:t> generally outperforms Adam but is sometimes outperformed by </a:t>
            </a:r>
            <a:r>
              <a:rPr lang="en-US" dirty="0" err="1"/>
              <a:t>RMSProp</a:t>
            </a:r>
            <a:r>
              <a:rPr lang="en-US" dirty="0"/>
              <a:t>.</a:t>
            </a:r>
          </a:p>
          <a:p>
            <a:endParaRPr lang="en-US" dirty="0"/>
          </a:p>
        </p:txBody>
      </p:sp>
    </p:spTree>
    <p:extLst>
      <p:ext uri="{BB962C8B-B14F-4D97-AF65-F5344CB8AC3E}">
        <p14:creationId xmlns:p14="http://schemas.microsoft.com/office/powerpoint/2010/main" val="369850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CC99-360D-D57F-8517-D2501568FAF8}"/>
              </a:ext>
            </a:extLst>
          </p:cNvPr>
          <p:cNvSpPr>
            <a:spLocks noGrp="1"/>
          </p:cNvSpPr>
          <p:nvPr>
            <p:ph type="title"/>
          </p:nvPr>
        </p:nvSpPr>
        <p:spPr/>
        <p:txBody>
          <a:bodyPr/>
          <a:lstStyle/>
          <a:p>
            <a:r>
              <a:rPr lang="en-US" dirty="0"/>
              <a:t>Administrative</a:t>
            </a:r>
          </a:p>
        </p:txBody>
      </p:sp>
      <p:sp>
        <p:nvSpPr>
          <p:cNvPr id="3" name="Content Placeholder 2">
            <a:extLst>
              <a:ext uri="{FF2B5EF4-FFF2-40B4-BE49-F238E27FC236}">
                <a16:creationId xmlns:a16="http://schemas.microsoft.com/office/drawing/2014/main" id="{223F9664-04AF-5654-93E7-A78A7EB019D9}"/>
              </a:ext>
            </a:extLst>
          </p:cNvPr>
          <p:cNvSpPr>
            <a:spLocks noGrp="1"/>
          </p:cNvSpPr>
          <p:nvPr>
            <p:ph idx="1"/>
          </p:nvPr>
        </p:nvSpPr>
        <p:spPr/>
        <p:txBody>
          <a:bodyPr/>
          <a:lstStyle/>
          <a:p>
            <a:r>
              <a:rPr lang="en-US" dirty="0"/>
              <a:t>Today’s last quiz</a:t>
            </a:r>
          </a:p>
        </p:txBody>
      </p:sp>
    </p:spTree>
    <p:extLst>
      <p:ext uri="{BB962C8B-B14F-4D97-AF65-F5344CB8AC3E}">
        <p14:creationId xmlns:p14="http://schemas.microsoft.com/office/powerpoint/2010/main" val="2025207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7CC-D2A5-2681-DD10-E4F460F2F42F}"/>
              </a:ext>
            </a:extLst>
          </p:cNvPr>
          <p:cNvSpPr>
            <a:spLocks noGrp="1"/>
          </p:cNvSpPr>
          <p:nvPr>
            <p:ph type="title"/>
          </p:nvPr>
        </p:nvSpPr>
        <p:spPr/>
        <p:txBody>
          <a:bodyPr/>
          <a:lstStyle/>
          <a:p>
            <a:r>
              <a:rPr lang="en-US" dirty="0"/>
              <a:t>Optimization Techniques</a:t>
            </a:r>
          </a:p>
        </p:txBody>
      </p:sp>
      <p:sp>
        <p:nvSpPr>
          <p:cNvPr id="3" name="Content Placeholder 2">
            <a:extLst>
              <a:ext uri="{FF2B5EF4-FFF2-40B4-BE49-F238E27FC236}">
                <a16:creationId xmlns:a16="http://schemas.microsoft.com/office/drawing/2014/main" id="{33E9A814-1BE0-7B11-D02D-894B820B2052}"/>
              </a:ext>
            </a:extLst>
          </p:cNvPr>
          <p:cNvSpPr>
            <a:spLocks noGrp="1"/>
          </p:cNvSpPr>
          <p:nvPr>
            <p:ph idx="1"/>
          </p:nvPr>
        </p:nvSpPr>
        <p:spPr/>
        <p:txBody>
          <a:bodyPr/>
          <a:lstStyle/>
          <a:p>
            <a:r>
              <a:rPr lang="en-US" sz="1800" dirty="0">
                <a:effectLst/>
                <a:latin typeface="MinionPro"/>
              </a:rPr>
              <a:t>All the optimization techniques discussed so far only rely on the </a:t>
            </a:r>
            <a:r>
              <a:rPr lang="en-US" sz="1800" i="1" dirty="0">
                <a:effectLst/>
                <a:latin typeface="MinionPro"/>
              </a:rPr>
              <a:t>first-order partial derivatives </a:t>
            </a:r>
            <a:r>
              <a:rPr lang="en-US" sz="1800" dirty="0">
                <a:effectLst/>
                <a:latin typeface="MinionPro"/>
              </a:rPr>
              <a:t>(</a:t>
            </a:r>
            <a:r>
              <a:rPr lang="en-US" sz="1800" i="1" dirty="0">
                <a:effectLst/>
                <a:latin typeface="MinionPro"/>
              </a:rPr>
              <a:t>Jacobians</a:t>
            </a:r>
            <a:r>
              <a:rPr lang="en-US" sz="1800" dirty="0">
                <a:effectLst/>
                <a:latin typeface="MinionPro"/>
              </a:rPr>
              <a:t>).</a:t>
            </a:r>
          </a:p>
          <a:p>
            <a:r>
              <a:rPr lang="en-US" sz="1800" dirty="0">
                <a:effectLst/>
                <a:latin typeface="MinionPro"/>
              </a:rPr>
              <a:t>The optimization literature contains amazing algorithms based on the </a:t>
            </a:r>
            <a:r>
              <a:rPr lang="en-US" sz="1800" i="1" dirty="0">
                <a:effectLst/>
                <a:latin typeface="MinionPro"/>
              </a:rPr>
              <a:t>second-order partial derivatives </a:t>
            </a:r>
            <a:r>
              <a:rPr lang="en-US" sz="1800" dirty="0">
                <a:effectLst/>
                <a:latin typeface="MinionPro"/>
              </a:rPr>
              <a:t>(the </a:t>
            </a:r>
            <a:r>
              <a:rPr lang="en-US" sz="1800" i="1" dirty="0">
                <a:effectLst/>
                <a:latin typeface="MinionPro"/>
              </a:rPr>
              <a:t>Hessians</a:t>
            </a:r>
            <a:r>
              <a:rPr lang="en-US" sz="1800" dirty="0">
                <a:effectLst/>
                <a:latin typeface="MinionPro"/>
              </a:rPr>
              <a:t>, which are the partial derivatives of the Jacobians). </a:t>
            </a:r>
          </a:p>
          <a:p>
            <a:r>
              <a:rPr lang="en-US" sz="1800" dirty="0">
                <a:effectLst/>
                <a:latin typeface="MinionPro"/>
              </a:rPr>
              <a:t>Unfortunately, these algorithms are very hard to apply to deep neural networks because there are </a:t>
            </a:r>
            <a:r>
              <a:rPr lang="en-US" sz="1800" i="1" dirty="0">
                <a:effectLst/>
                <a:latin typeface="MinionPro"/>
              </a:rPr>
              <a:t>n</a:t>
            </a:r>
            <a:r>
              <a:rPr lang="en-US" sz="1800" baseline="30000" dirty="0">
                <a:effectLst/>
                <a:latin typeface="MinionPro"/>
              </a:rPr>
              <a:t>2</a:t>
            </a:r>
            <a:r>
              <a:rPr lang="en-US" sz="1800" dirty="0">
                <a:effectLst/>
                <a:latin typeface="MinionPro"/>
              </a:rPr>
              <a:t> Hessians per output (where </a:t>
            </a:r>
            <a:r>
              <a:rPr lang="en-US" sz="1800" i="1" dirty="0">
                <a:effectLst/>
                <a:latin typeface="MinionPro"/>
              </a:rPr>
              <a:t>n </a:t>
            </a:r>
            <a:r>
              <a:rPr lang="en-US" sz="1800" dirty="0">
                <a:effectLst/>
                <a:latin typeface="MinionPro"/>
              </a:rPr>
              <a:t>is the number of parameters).</a:t>
            </a:r>
          </a:p>
          <a:p>
            <a:r>
              <a:rPr lang="en-US" sz="1800" dirty="0">
                <a:effectLst/>
                <a:latin typeface="MinionPro"/>
              </a:rPr>
              <a:t>As opposed to just </a:t>
            </a:r>
            <a:r>
              <a:rPr lang="en-US" sz="1800" i="1" dirty="0">
                <a:effectLst/>
                <a:latin typeface="MinionPro"/>
              </a:rPr>
              <a:t>n </a:t>
            </a:r>
            <a:r>
              <a:rPr lang="en-US" sz="1800" dirty="0">
                <a:effectLst/>
                <a:latin typeface="MinionPro"/>
              </a:rPr>
              <a:t>Jacobians per output. Since DNNs typi</a:t>
            </a:r>
            <a:r>
              <a:rPr lang="en-US" sz="1800" dirty="0">
                <a:latin typeface="MinionPro"/>
              </a:rPr>
              <a:t>c</a:t>
            </a:r>
            <a:r>
              <a:rPr lang="en-US" sz="1800" dirty="0">
                <a:effectLst/>
                <a:latin typeface="MinionPro"/>
              </a:rPr>
              <a:t>ally have tens of thousands of parameters, the second-order optimization algorithms often don’t even fit in memory, and even when they do, computing the Hessians is just too slow. </a:t>
            </a:r>
            <a:endParaRPr lang="en-US" dirty="0"/>
          </a:p>
          <a:p>
            <a:r>
              <a:rPr lang="en-US" sz="1800" dirty="0">
                <a:effectLst/>
                <a:latin typeface="MinionPro"/>
              </a:rPr>
              <a:t>All the optimization algorithms just presented produce dense models, meaning that most parameters will be nonzero. If you need a blazingly fast model at runtime, or if you need it to take up less memory, you may prefer to end up with a sparse model instead. </a:t>
            </a:r>
          </a:p>
          <a:p>
            <a:r>
              <a:rPr lang="en-US" sz="1800" dirty="0">
                <a:effectLst/>
                <a:latin typeface="MinionPro"/>
              </a:rPr>
              <a:t>A better option is to apply strong l1 regularization during training, as it pushes the optimizer to zero out as many weights as it can. </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291737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F126-FEA4-DC5F-3F79-53968EDC9F1C}"/>
              </a:ext>
            </a:extLst>
          </p:cNvPr>
          <p:cNvSpPr>
            <a:spLocks noGrp="1"/>
          </p:cNvSpPr>
          <p:nvPr>
            <p:ph type="title"/>
          </p:nvPr>
        </p:nvSpPr>
        <p:spPr/>
        <p:txBody>
          <a:bodyPr/>
          <a:lstStyle/>
          <a:p>
            <a:r>
              <a:rPr lang="en-US" dirty="0"/>
              <a:t>Performance of Optimizers</a:t>
            </a:r>
          </a:p>
        </p:txBody>
      </p:sp>
      <p:pic>
        <p:nvPicPr>
          <p:cNvPr id="5" name="Content Placeholder 4" descr="A group of graphs with different colored dots&#10;&#10;Description automatically generated">
            <a:extLst>
              <a:ext uri="{FF2B5EF4-FFF2-40B4-BE49-F238E27FC236}">
                <a16:creationId xmlns:a16="http://schemas.microsoft.com/office/drawing/2014/main" id="{DA72433D-18B9-C915-FEC8-35D6A9E51A4E}"/>
              </a:ext>
            </a:extLst>
          </p:cNvPr>
          <p:cNvPicPr>
            <a:picLocks noGrp="1" noChangeAspect="1"/>
          </p:cNvPicPr>
          <p:nvPr>
            <p:ph idx="1"/>
          </p:nvPr>
        </p:nvPicPr>
        <p:blipFill>
          <a:blip r:embed="rId2"/>
          <a:stretch>
            <a:fillRect/>
          </a:stretch>
        </p:blipFill>
        <p:spPr>
          <a:xfrm>
            <a:off x="838200" y="1889348"/>
            <a:ext cx="10515600" cy="4223892"/>
          </a:xfrm>
        </p:spPr>
      </p:pic>
      <p:sp>
        <p:nvSpPr>
          <p:cNvPr id="6" name="TextBox 5">
            <a:extLst>
              <a:ext uri="{FF2B5EF4-FFF2-40B4-BE49-F238E27FC236}">
                <a16:creationId xmlns:a16="http://schemas.microsoft.com/office/drawing/2014/main" id="{BDF270A8-FCD8-648A-4D41-09B583176162}"/>
              </a:ext>
            </a:extLst>
          </p:cNvPr>
          <p:cNvSpPr txBox="1"/>
          <p:nvPr/>
        </p:nvSpPr>
        <p:spPr>
          <a:xfrm>
            <a:off x="2869809" y="6440066"/>
            <a:ext cx="6037422" cy="369332"/>
          </a:xfrm>
          <a:prstGeom prst="rect">
            <a:avLst/>
          </a:prstGeom>
          <a:noFill/>
        </p:spPr>
        <p:txBody>
          <a:bodyPr wrap="none" rtlCol="0">
            <a:spAutoFit/>
          </a:bodyPr>
          <a:lstStyle/>
          <a:p>
            <a:r>
              <a:rPr lang="en-US" dirty="0">
                <a:hlinkClick r:id="rId3"/>
              </a:rPr>
              <a:t>On Empirical Comparisons of Optimizers for Deep Learning</a:t>
            </a:r>
            <a:endParaRPr lang="en-US" dirty="0"/>
          </a:p>
        </p:txBody>
      </p:sp>
    </p:spTree>
    <p:extLst>
      <p:ext uri="{BB962C8B-B14F-4D97-AF65-F5344CB8AC3E}">
        <p14:creationId xmlns:p14="http://schemas.microsoft.com/office/powerpoint/2010/main" val="559556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9FB8-2BE9-524A-F65A-AF33F957CA0A}"/>
              </a:ext>
            </a:extLst>
          </p:cNvPr>
          <p:cNvSpPr>
            <a:spLocks noGrp="1"/>
          </p:cNvSpPr>
          <p:nvPr>
            <p:ph type="title"/>
          </p:nvPr>
        </p:nvSpPr>
        <p:spPr/>
        <p:txBody>
          <a:bodyPr/>
          <a:lstStyle/>
          <a:p>
            <a:r>
              <a:rPr lang="en-US" dirty="0"/>
              <a:t>Speed of Algorithms</a:t>
            </a:r>
          </a:p>
        </p:txBody>
      </p:sp>
      <p:pic>
        <p:nvPicPr>
          <p:cNvPr id="5" name="Content Placeholder 4" descr="A graph of different colored lines&#10;&#10;Description automatically generated with medium confidence">
            <a:extLst>
              <a:ext uri="{FF2B5EF4-FFF2-40B4-BE49-F238E27FC236}">
                <a16:creationId xmlns:a16="http://schemas.microsoft.com/office/drawing/2014/main" id="{007648E5-0DF1-A96B-962E-A3C5A9896319}"/>
              </a:ext>
            </a:extLst>
          </p:cNvPr>
          <p:cNvPicPr>
            <a:picLocks noGrp="1" noChangeAspect="1"/>
          </p:cNvPicPr>
          <p:nvPr>
            <p:ph idx="1"/>
          </p:nvPr>
        </p:nvPicPr>
        <p:blipFill>
          <a:blip r:embed="rId2"/>
          <a:stretch>
            <a:fillRect/>
          </a:stretch>
        </p:blipFill>
        <p:spPr>
          <a:xfrm>
            <a:off x="75888" y="1791227"/>
            <a:ext cx="12116112" cy="2963653"/>
          </a:xfrm>
        </p:spPr>
      </p:pic>
    </p:spTree>
    <p:extLst>
      <p:ext uri="{BB962C8B-B14F-4D97-AF65-F5344CB8AC3E}">
        <p14:creationId xmlns:p14="http://schemas.microsoft.com/office/powerpoint/2010/main" val="4231187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3C7C-6971-38C9-EC5F-D00A9C8B8472}"/>
              </a:ext>
            </a:extLst>
          </p:cNvPr>
          <p:cNvSpPr>
            <a:spLocks noGrp="1"/>
          </p:cNvSpPr>
          <p:nvPr>
            <p:ph type="title"/>
          </p:nvPr>
        </p:nvSpPr>
        <p:spPr/>
        <p:txBody>
          <a:bodyPr/>
          <a:lstStyle/>
          <a:p>
            <a:r>
              <a:rPr lang="en-US" dirty="0"/>
              <a:t>Learning Schedules</a:t>
            </a:r>
          </a:p>
        </p:txBody>
      </p:sp>
      <p:sp>
        <p:nvSpPr>
          <p:cNvPr id="3" name="Text Placeholder 2">
            <a:extLst>
              <a:ext uri="{FF2B5EF4-FFF2-40B4-BE49-F238E27FC236}">
                <a16:creationId xmlns:a16="http://schemas.microsoft.com/office/drawing/2014/main" id="{4AC1B64D-FFFA-DD99-0A83-E18008F8287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18708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EF4B-B990-D2E3-F781-80BF04E8B5CB}"/>
              </a:ext>
            </a:extLst>
          </p:cNvPr>
          <p:cNvSpPr>
            <a:spLocks noGrp="1"/>
          </p:cNvSpPr>
          <p:nvPr>
            <p:ph type="title"/>
          </p:nvPr>
        </p:nvSpPr>
        <p:spPr/>
        <p:txBody>
          <a:bodyPr/>
          <a:lstStyle/>
          <a:p>
            <a:r>
              <a:rPr lang="en-US" dirty="0"/>
              <a:t>Learning Rate Scheduling</a:t>
            </a:r>
          </a:p>
        </p:txBody>
      </p:sp>
      <p:sp>
        <p:nvSpPr>
          <p:cNvPr id="3" name="Content Placeholder 2">
            <a:extLst>
              <a:ext uri="{FF2B5EF4-FFF2-40B4-BE49-F238E27FC236}">
                <a16:creationId xmlns:a16="http://schemas.microsoft.com/office/drawing/2014/main" id="{15BDFBC7-0220-6DFB-5962-568EEF77D885}"/>
              </a:ext>
            </a:extLst>
          </p:cNvPr>
          <p:cNvSpPr>
            <a:spLocks noGrp="1"/>
          </p:cNvSpPr>
          <p:nvPr>
            <p:ph idx="1"/>
          </p:nvPr>
        </p:nvSpPr>
        <p:spPr>
          <a:xfrm>
            <a:off x="500576" y="1690688"/>
            <a:ext cx="5211689" cy="4351338"/>
          </a:xfrm>
        </p:spPr>
        <p:txBody>
          <a:bodyPr>
            <a:noAutofit/>
          </a:bodyPr>
          <a:lstStyle/>
          <a:p>
            <a:pPr>
              <a:lnSpc>
                <a:spcPct val="100000"/>
              </a:lnSpc>
              <a:spcBef>
                <a:spcPts val="0"/>
              </a:spcBef>
            </a:pPr>
            <a:r>
              <a:rPr lang="en-US" sz="2200" dirty="0">
                <a:effectLst/>
                <a:latin typeface="MinionPro"/>
              </a:rPr>
              <a:t>Finding a good learning rate can be tricky.</a:t>
            </a:r>
          </a:p>
          <a:p>
            <a:pPr>
              <a:lnSpc>
                <a:spcPct val="100000"/>
              </a:lnSpc>
              <a:spcBef>
                <a:spcPts val="0"/>
              </a:spcBef>
            </a:pPr>
            <a:r>
              <a:rPr lang="en-US" sz="2200" dirty="0">
                <a:effectLst/>
                <a:latin typeface="MinionPro"/>
              </a:rPr>
              <a:t>If you set it way too high, training may diverge. </a:t>
            </a:r>
          </a:p>
          <a:p>
            <a:pPr>
              <a:lnSpc>
                <a:spcPct val="100000"/>
              </a:lnSpc>
              <a:spcBef>
                <a:spcPts val="0"/>
              </a:spcBef>
            </a:pPr>
            <a:r>
              <a:rPr lang="en-US" sz="2200" dirty="0">
                <a:effectLst/>
                <a:latin typeface="MinionPro"/>
              </a:rPr>
              <a:t>If you set it too low, training will eventually converge to the optimum, but it will take a very long time. </a:t>
            </a:r>
          </a:p>
          <a:p>
            <a:pPr>
              <a:lnSpc>
                <a:spcPct val="100000"/>
              </a:lnSpc>
              <a:spcBef>
                <a:spcPts val="0"/>
              </a:spcBef>
            </a:pPr>
            <a:r>
              <a:rPr lang="en-US" sz="2200" dirty="0">
                <a:effectLst/>
                <a:latin typeface="MinionPro"/>
              </a:rPr>
              <a:t>If you set it slightly too high, it will make progress very quickly at first, but it will end up dancing around the optimum, never really settling down. </a:t>
            </a:r>
          </a:p>
          <a:p>
            <a:pPr>
              <a:lnSpc>
                <a:spcPct val="100000"/>
              </a:lnSpc>
              <a:spcBef>
                <a:spcPts val="0"/>
              </a:spcBef>
            </a:pPr>
            <a:r>
              <a:rPr lang="en-US" sz="2200" dirty="0">
                <a:effectLst/>
                <a:latin typeface="MinionPro"/>
              </a:rPr>
              <a:t>If you have a limited computing budget, you may have to interrupt training before it has converged properly, yielding a suboptimal solution. </a:t>
            </a:r>
            <a:endParaRPr lang="en-US" sz="2200" dirty="0"/>
          </a:p>
        </p:txBody>
      </p:sp>
      <p:pic>
        <p:nvPicPr>
          <p:cNvPr id="5" name="Picture 4" descr="A graph of different colored lines&#10;&#10;Description automatically generated">
            <a:extLst>
              <a:ext uri="{FF2B5EF4-FFF2-40B4-BE49-F238E27FC236}">
                <a16:creationId xmlns:a16="http://schemas.microsoft.com/office/drawing/2014/main" id="{7832AB6E-E344-3646-B098-E14B3B4789BE}"/>
              </a:ext>
            </a:extLst>
          </p:cNvPr>
          <p:cNvPicPr>
            <a:picLocks noChangeAspect="1"/>
          </p:cNvPicPr>
          <p:nvPr/>
        </p:nvPicPr>
        <p:blipFill>
          <a:blip r:embed="rId2"/>
          <a:stretch>
            <a:fillRect/>
          </a:stretch>
        </p:blipFill>
        <p:spPr>
          <a:xfrm>
            <a:off x="5867009" y="1911350"/>
            <a:ext cx="6197600" cy="3035300"/>
          </a:xfrm>
          <a:prstGeom prst="rect">
            <a:avLst/>
          </a:prstGeom>
        </p:spPr>
      </p:pic>
    </p:spTree>
    <p:extLst>
      <p:ext uri="{BB962C8B-B14F-4D97-AF65-F5344CB8AC3E}">
        <p14:creationId xmlns:p14="http://schemas.microsoft.com/office/powerpoint/2010/main" val="1353165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470A-21A9-B02B-2F67-437280B2A559}"/>
              </a:ext>
            </a:extLst>
          </p:cNvPr>
          <p:cNvSpPr>
            <a:spLocks noGrp="1"/>
          </p:cNvSpPr>
          <p:nvPr>
            <p:ph type="title"/>
          </p:nvPr>
        </p:nvSpPr>
        <p:spPr/>
        <p:txBody>
          <a:bodyPr/>
          <a:lstStyle/>
          <a:p>
            <a:r>
              <a:rPr lang="en-US" dirty="0"/>
              <a:t>Learning Rate Scheduling</a:t>
            </a:r>
          </a:p>
        </p:txBody>
      </p:sp>
      <p:sp>
        <p:nvSpPr>
          <p:cNvPr id="3" name="Content Placeholder 2">
            <a:extLst>
              <a:ext uri="{FF2B5EF4-FFF2-40B4-BE49-F238E27FC236}">
                <a16:creationId xmlns:a16="http://schemas.microsoft.com/office/drawing/2014/main" id="{7B537843-B662-2348-8B02-3BCF0BD2FD06}"/>
              </a:ext>
            </a:extLst>
          </p:cNvPr>
          <p:cNvSpPr>
            <a:spLocks noGrp="1"/>
          </p:cNvSpPr>
          <p:nvPr>
            <p:ph idx="1"/>
          </p:nvPr>
        </p:nvSpPr>
        <p:spPr>
          <a:xfrm>
            <a:off x="838200" y="1519311"/>
            <a:ext cx="10515600" cy="5205046"/>
          </a:xfrm>
        </p:spPr>
        <p:txBody>
          <a:bodyPr>
            <a:noAutofit/>
          </a:bodyPr>
          <a:lstStyle/>
          <a:p>
            <a:r>
              <a:rPr lang="en-US" sz="2200" dirty="0">
                <a:effectLst/>
                <a:latin typeface="MinionPro"/>
              </a:rPr>
              <a:t>One approach is to start with a large learning rate and divide it by 3 until the training algorithm stops diverging. You will not be too far from the optimal learning rate, which will learn quickly and converge to good solution. </a:t>
            </a:r>
          </a:p>
          <a:p>
            <a:r>
              <a:rPr lang="en-US" sz="2200" dirty="0">
                <a:effectLst/>
                <a:latin typeface="MinionPro"/>
              </a:rPr>
              <a:t>Can do better than a constant learning rate: if you start with a high learning rate and then reduce it once it stops making fast progress, you can reach a good solution faster than with the optimal constant learning rate. </a:t>
            </a:r>
          </a:p>
          <a:p>
            <a:r>
              <a:rPr lang="en-US" sz="2200" dirty="0">
                <a:effectLst/>
                <a:latin typeface="MinionPro"/>
              </a:rPr>
              <a:t>There are many different strategies to reduce the learning rate during training. These strategies are called </a:t>
            </a:r>
            <a:r>
              <a:rPr lang="en-US" sz="2200" b="1" i="1" dirty="0">
                <a:effectLst/>
                <a:latin typeface="MinionPro"/>
              </a:rPr>
              <a:t>learning schedules</a:t>
            </a:r>
            <a:r>
              <a:rPr lang="en-US" sz="2200" dirty="0">
                <a:effectLst/>
                <a:latin typeface="MinionPro"/>
              </a:rPr>
              <a:t>, the most common of which are: </a:t>
            </a:r>
          </a:p>
          <a:p>
            <a:r>
              <a:rPr lang="en-US" sz="2200" i="1" dirty="0">
                <a:effectLst/>
                <a:latin typeface="MinionPro"/>
              </a:rPr>
              <a:t>Power scheduling</a:t>
            </a:r>
          </a:p>
          <a:p>
            <a:r>
              <a:rPr lang="en-US" sz="2200" i="1" dirty="0">
                <a:effectLst/>
                <a:latin typeface="MinionPro"/>
              </a:rPr>
              <a:t>Exponential scheduling</a:t>
            </a:r>
          </a:p>
          <a:p>
            <a:r>
              <a:rPr lang="en-US" sz="2200" i="1" dirty="0">
                <a:effectLst/>
                <a:latin typeface="MinionPro"/>
              </a:rPr>
              <a:t>Piecewise constant scheduling</a:t>
            </a:r>
          </a:p>
          <a:p>
            <a:r>
              <a:rPr lang="en-US" sz="2200" i="1" dirty="0">
                <a:effectLst/>
                <a:latin typeface="MinionPro"/>
              </a:rPr>
              <a:t>Performance scheduling</a:t>
            </a:r>
            <a:endParaRPr lang="en-US" sz="2200" dirty="0"/>
          </a:p>
        </p:txBody>
      </p:sp>
    </p:spTree>
    <p:extLst>
      <p:ext uri="{BB962C8B-B14F-4D97-AF65-F5344CB8AC3E}">
        <p14:creationId xmlns:p14="http://schemas.microsoft.com/office/powerpoint/2010/main" val="3492785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628E-362B-5F84-2B48-C1A2175C58A2}"/>
              </a:ext>
            </a:extLst>
          </p:cNvPr>
          <p:cNvSpPr>
            <a:spLocks noGrp="1"/>
          </p:cNvSpPr>
          <p:nvPr>
            <p:ph type="title"/>
          </p:nvPr>
        </p:nvSpPr>
        <p:spPr/>
        <p:txBody>
          <a:bodyPr/>
          <a:lstStyle/>
          <a:p>
            <a:r>
              <a:rPr lang="en-US" dirty="0"/>
              <a:t>Power Scheduling</a:t>
            </a:r>
          </a:p>
        </p:txBody>
      </p:sp>
      <p:sp>
        <p:nvSpPr>
          <p:cNvPr id="3" name="Content Placeholder 2">
            <a:extLst>
              <a:ext uri="{FF2B5EF4-FFF2-40B4-BE49-F238E27FC236}">
                <a16:creationId xmlns:a16="http://schemas.microsoft.com/office/drawing/2014/main" id="{A4A7CFB8-AEF0-DCDD-7CF3-985AA992E178}"/>
              </a:ext>
            </a:extLst>
          </p:cNvPr>
          <p:cNvSpPr>
            <a:spLocks noGrp="1"/>
          </p:cNvSpPr>
          <p:nvPr>
            <p:ph idx="1"/>
          </p:nvPr>
        </p:nvSpPr>
        <p:spPr/>
        <p:txBody>
          <a:bodyPr>
            <a:normAutofit/>
          </a:bodyPr>
          <a:lstStyle/>
          <a:p>
            <a:r>
              <a:rPr lang="en-US" sz="2200" dirty="0">
                <a:effectLst/>
                <a:latin typeface="MinionPro"/>
              </a:rPr>
              <a:t>Set the learning rate to a function of the iteration number </a:t>
            </a:r>
            <a:r>
              <a:rPr lang="en-US" sz="2200" i="1" dirty="0">
                <a:effectLst/>
                <a:latin typeface="MinionPro"/>
              </a:rPr>
              <a:t>t</a:t>
            </a:r>
            <a:r>
              <a:rPr lang="en-US" sz="2200" dirty="0">
                <a:effectLst/>
                <a:latin typeface="MinionPro"/>
              </a:rPr>
              <a:t>: </a:t>
            </a:r>
            <a:br>
              <a:rPr lang="en-US" sz="2200" dirty="0">
                <a:effectLst/>
                <a:latin typeface="MinionPro"/>
              </a:rPr>
            </a:br>
            <a:r>
              <a:rPr lang="en-US" sz="2200" dirty="0">
                <a:effectLst/>
                <a:latin typeface="MinionPro"/>
              </a:rPr>
              <a:t>	</a:t>
            </a:r>
            <a:r>
              <a:rPr lang="el-GR" sz="2200" i="1" dirty="0">
                <a:effectLst/>
                <a:latin typeface="MinionPro"/>
              </a:rPr>
              <a:t>η</a:t>
            </a:r>
            <a:r>
              <a:rPr lang="el-GR" sz="2200" dirty="0">
                <a:effectLst/>
                <a:latin typeface="MinionPro"/>
              </a:rPr>
              <a:t>(</a:t>
            </a:r>
            <a:r>
              <a:rPr lang="en-US" sz="2200" i="1" dirty="0">
                <a:effectLst/>
                <a:latin typeface="MinionPro"/>
              </a:rPr>
              <a:t>t</a:t>
            </a:r>
            <a:r>
              <a:rPr lang="en-US" sz="2200" dirty="0">
                <a:effectLst/>
                <a:latin typeface="MinionPro"/>
              </a:rPr>
              <a:t>) = </a:t>
            </a:r>
            <a:r>
              <a:rPr lang="el-GR" sz="2200" i="1" dirty="0">
                <a:effectLst/>
                <a:latin typeface="MinionPro"/>
              </a:rPr>
              <a:t>η</a:t>
            </a:r>
            <a:r>
              <a:rPr lang="el-GR" sz="2200" baseline="-25000" dirty="0">
                <a:effectLst/>
                <a:latin typeface="MinionPro"/>
              </a:rPr>
              <a:t>0</a:t>
            </a:r>
            <a:r>
              <a:rPr lang="el-GR" sz="2200" dirty="0">
                <a:effectLst/>
                <a:latin typeface="MinionPro"/>
              </a:rPr>
              <a:t> / (1 + </a:t>
            </a:r>
            <a:r>
              <a:rPr lang="en-US" sz="2200" i="1" dirty="0">
                <a:effectLst/>
                <a:latin typeface="MinionPro"/>
              </a:rPr>
              <a:t>t</a:t>
            </a:r>
            <a:r>
              <a:rPr lang="en-US" sz="2200" dirty="0">
                <a:effectLst/>
                <a:latin typeface="MinionPro"/>
              </a:rPr>
              <a:t>/</a:t>
            </a:r>
            <a:r>
              <a:rPr lang="en-US" sz="2200" i="1" dirty="0">
                <a:effectLst/>
                <a:latin typeface="MinionPro"/>
              </a:rPr>
              <a:t>k</a:t>
            </a:r>
            <a:r>
              <a:rPr lang="en-US" sz="2200" dirty="0">
                <a:effectLst/>
                <a:latin typeface="MinionPro"/>
              </a:rPr>
              <a:t>)</a:t>
            </a:r>
            <a:r>
              <a:rPr lang="en-US" sz="2200" i="1" baseline="30000" dirty="0">
                <a:effectLst/>
                <a:latin typeface="MinionPro"/>
              </a:rPr>
              <a:t>c</a:t>
            </a:r>
            <a:r>
              <a:rPr lang="en-US" sz="2200" dirty="0">
                <a:effectLst/>
                <a:latin typeface="MinionPro"/>
              </a:rPr>
              <a:t>.</a:t>
            </a:r>
          </a:p>
          <a:p>
            <a:r>
              <a:rPr lang="en-US" sz="2200" dirty="0">
                <a:effectLst/>
                <a:latin typeface="MinionPro"/>
              </a:rPr>
              <a:t>The initial learning rate </a:t>
            </a:r>
            <a:r>
              <a:rPr lang="el-GR" sz="2200" b="1" i="1" dirty="0">
                <a:effectLst/>
                <a:latin typeface="MinionPro"/>
              </a:rPr>
              <a:t>η</a:t>
            </a:r>
            <a:r>
              <a:rPr lang="el-GR" sz="2200" b="1" baseline="-25000" dirty="0">
                <a:effectLst/>
                <a:latin typeface="MinionPro"/>
              </a:rPr>
              <a:t>0</a:t>
            </a:r>
            <a:r>
              <a:rPr lang="el-GR" sz="2200" dirty="0">
                <a:effectLst/>
                <a:latin typeface="MinionPro"/>
              </a:rPr>
              <a:t>, </a:t>
            </a:r>
            <a:r>
              <a:rPr lang="en-US" sz="2200" dirty="0">
                <a:effectLst/>
                <a:latin typeface="MinionPro"/>
              </a:rPr>
              <a:t>the power </a:t>
            </a:r>
            <a:r>
              <a:rPr lang="en-US" sz="2200" b="1" i="1" dirty="0">
                <a:effectLst/>
                <a:latin typeface="MinionPro"/>
              </a:rPr>
              <a:t>c</a:t>
            </a:r>
            <a:r>
              <a:rPr lang="en-US" sz="2200" i="1" dirty="0">
                <a:effectLst/>
                <a:latin typeface="MinionPro"/>
              </a:rPr>
              <a:t> </a:t>
            </a:r>
            <a:r>
              <a:rPr lang="en-US" sz="2200" dirty="0">
                <a:effectLst/>
                <a:latin typeface="MinionPro"/>
              </a:rPr>
              <a:t>(typically set to 1) and the steps </a:t>
            </a:r>
            <a:r>
              <a:rPr lang="en-US" sz="2200" b="1" i="1" dirty="0">
                <a:effectLst/>
                <a:latin typeface="MinionPro"/>
              </a:rPr>
              <a:t>s</a:t>
            </a:r>
            <a:r>
              <a:rPr lang="en-US" sz="2200" i="1" dirty="0">
                <a:effectLst/>
                <a:latin typeface="MinionPro"/>
              </a:rPr>
              <a:t> </a:t>
            </a:r>
            <a:r>
              <a:rPr lang="en-US" sz="2200" dirty="0">
                <a:effectLst/>
                <a:latin typeface="MinionPro"/>
              </a:rPr>
              <a:t>are hyperparameters. </a:t>
            </a:r>
          </a:p>
          <a:p>
            <a:r>
              <a:rPr lang="en-US" sz="2200" dirty="0">
                <a:effectLst/>
                <a:latin typeface="MinionPro"/>
              </a:rPr>
              <a:t>The learning rate drops at each step, and after </a:t>
            </a:r>
            <a:r>
              <a:rPr lang="en-US" sz="2200" i="1" dirty="0">
                <a:effectLst/>
                <a:latin typeface="MinionPro"/>
              </a:rPr>
              <a:t>s </a:t>
            </a:r>
            <a:r>
              <a:rPr lang="en-US" sz="2200" dirty="0">
                <a:effectLst/>
                <a:latin typeface="MinionPro"/>
              </a:rPr>
              <a:t>steps it is down to </a:t>
            </a:r>
            <a:r>
              <a:rPr lang="el-GR" sz="2200" i="1" dirty="0">
                <a:effectLst/>
                <a:latin typeface="MinionPro"/>
              </a:rPr>
              <a:t>η</a:t>
            </a:r>
            <a:r>
              <a:rPr lang="el-GR" sz="2200" baseline="-25000" dirty="0">
                <a:effectLst/>
                <a:latin typeface="MinionPro"/>
              </a:rPr>
              <a:t>0</a:t>
            </a:r>
            <a:r>
              <a:rPr lang="el-GR" sz="2200" dirty="0">
                <a:effectLst/>
                <a:latin typeface="MinionPro"/>
              </a:rPr>
              <a:t> / 2. </a:t>
            </a:r>
            <a:endParaRPr lang="en-US" sz="2200" dirty="0">
              <a:effectLst/>
              <a:latin typeface="MinionPro"/>
            </a:endParaRPr>
          </a:p>
          <a:p>
            <a:r>
              <a:rPr lang="en-US" sz="2200" dirty="0">
                <a:effectLst/>
                <a:latin typeface="MinionPro"/>
              </a:rPr>
              <a:t>After </a:t>
            </a:r>
            <a:r>
              <a:rPr lang="en-US" sz="2200" i="1" dirty="0">
                <a:effectLst/>
                <a:latin typeface="MinionPro"/>
              </a:rPr>
              <a:t>s </a:t>
            </a:r>
            <a:r>
              <a:rPr lang="en-US" sz="2200" dirty="0">
                <a:effectLst/>
                <a:latin typeface="MinionPro"/>
              </a:rPr>
              <a:t>more steps, it is down to </a:t>
            </a:r>
            <a:r>
              <a:rPr lang="el-GR" sz="2200" i="1" dirty="0">
                <a:effectLst/>
                <a:latin typeface="MinionPro"/>
              </a:rPr>
              <a:t>η</a:t>
            </a:r>
            <a:r>
              <a:rPr lang="el-GR" sz="2200" baseline="-25000" dirty="0">
                <a:effectLst/>
                <a:latin typeface="MinionPro"/>
              </a:rPr>
              <a:t>0</a:t>
            </a:r>
            <a:r>
              <a:rPr lang="el-GR" sz="2200" dirty="0">
                <a:effectLst/>
                <a:latin typeface="MinionPro"/>
              </a:rPr>
              <a:t> / 3. </a:t>
            </a:r>
            <a:endParaRPr lang="en-US" sz="2200" dirty="0">
              <a:effectLst/>
              <a:latin typeface="MinionPro"/>
            </a:endParaRPr>
          </a:p>
          <a:p>
            <a:r>
              <a:rPr lang="en-US" sz="2200" dirty="0">
                <a:effectLst/>
                <a:latin typeface="MinionPro"/>
              </a:rPr>
              <a:t>Then down to </a:t>
            </a:r>
            <a:r>
              <a:rPr lang="el-GR" sz="2200" i="1" dirty="0">
                <a:effectLst/>
                <a:latin typeface="MinionPro"/>
              </a:rPr>
              <a:t>η</a:t>
            </a:r>
            <a:r>
              <a:rPr lang="el-GR" sz="2200" baseline="-25000" dirty="0">
                <a:effectLst/>
                <a:latin typeface="MinionPro"/>
              </a:rPr>
              <a:t>0</a:t>
            </a:r>
            <a:r>
              <a:rPr lang="el-GR" sz="2200" dirty="0">
                <a:effectLst/>
                <a:latin typeface="MinionPro"/>
              </a:rPr>
              <a:t> / 4, </a:t>
            </a:r>
            <a:r>
              <a:rPr lang="en-US" sz="2200" dirty="0">
                <a:effectLst/>
                <a:latin typeface="MinionPro"/>
              </a:rPr>
              <a:t>then </a:t>
            </a:r>
            <a:r>
              <a:rPr lang="el-GR" sz="2200" i="1" dirty="0">
                <a:effectLst/>
                <a:latin typeface="MinionPro"/>
              </a:rPr>
              <a:t>η</a:t>
            </a:r>
            <a:r>
              <a:rPr lang="el-GR" sz="2200" baseline="-25000" dirty="0">
                <a:effectLst/>
                <a:latin typeface="MinionPro"/>
              </a:rPr>
              <a:t>0</a:t>
            </a:r>
            <a:r>
              <a:rPr lang="el-GR" sz="2200" dirty="0">
                <a:effectLst/>
                <a:latin typeface="MinionPro"/>
              </a:rPr>
              <a:t> / 5, </a:t>
            </a:r>
            <a:r>
              <a:rPr lang="en-US" sz="2200" dirty="0">
                <a:effectLst/>
                <a:latin typeface="MinionPro"/>
              </a:rPr>
              <a:t>and so on. </a:t>
            </a:r>
          </a:p>
          <a:p>
            <a:r>
              <a:rPr lang="en-US" sz="2200" dirty="0">
                <a:effectLst/>
                <a:latin typeface="MinionPro"/>
              </a:rPr>
              <a:t>This schedule first drops quickly, then more and more slowly. </a:t>
            </a:r>
          </a:p>
          <a:p>
            <a:pPr marL="0" indent="0">
              <a:buNone/>
            </a:pPr>
            <a:endParaRPr lang="en-US" sz="2200" dirty="0"/>
          </a:p>
        </p:txBody>
      </p:sp>
    </p:spTree>
    <p:extLst>
      <p:ext uri="{BB962C8B-B14F-4D97-AF65-F5344CB8AC3E}">
        <p14:creationId xmlns:p14="http://schemas.microsoft.com/office/powerpoint/2010/main" val="176231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85B9-C6C4-A418-D94B-0DD9C944C960}"/>
              </a:ext>
            </a:extLst>
          </p:cNvPr>
          <p:cNvSpPr>
            <a:spLocks noGrp="1"/>
          </p:cNvSpPr>
          <p:nvPr>
            <p:ph type="title"/>
          </p:nvPr>
        </p:nvSpPr>
        <p:spPr/>
        <p:txBody>
          <a:bodyPr/>
          <a:lstStyle/>
          <a:p>
            <a:r>
              <a:rPr lang="en-US" dirty="0"/>
              <a:t>Exponential Scheduling</a:t>
            </a:r>
          </a:p>
        </p:txBody>
      </p:sp>
      <p:sp>
        <p:nvSpPr>
          <p:cNvPr id="3" name="Content Placeholder 2">
            <a:extLst>
              <a:ext uri="{FF2B5EF4-FFF2-40B4-BE49-F238E27FC236}">
                <a16:creationId xmlns:a16="http://schemas.microsoft.com/office/drawing/2014/main" id="{C39D4AAF-3274-72A3-1F7C-B12F764FFD1D}"/>
              </a:ext>
            </a:extLst>
          </p:cNvPr>
          <p:cNvSpPr>
            <a:spLocks noGrp="1"/>
          </p:cNvSpPr>
          <p:nvPr>
            <p:ph idx="1"/>
          </p:nvPr>
        </p:nvSpPr>
        <p:spPr/>
        <p:txBody>
          <a:bodyPr>
            <a:normAutofit/>
          </a:bodyPr>
          <a:lstStyle/>
          <a:p>
            <a:r>
              <a:rPr lang="en-US" sz="2200" dirty="0">
                <a:effectLst/>
              </a:rPr>
              <a:t>Set the learning rate to: </a:t>
            </a:r>
            <a:r>
              <a:rPr lang="el-GR" sz="2200" i="1" dirty="0">
                <a:effectLst/>
              </a:rPr>
              <a:t>η</a:t>
            </a:r>
            <a:r>
              <a:rPr lang="el-GR" sz="2200" dirty="0">
                <a:effectLst/>
              </a:rPr>
              <a:t>(</a:t>
            </a:r>
            <a:r>
              <a:rPr lang="en-US" sz="2200" i="1" dirty="0">
                <a:effectLst/>
              </a:rPr>
              <a:t>t</a:t>
            </a:r>
            <a:r>
              <a:rPr lang="en-US" sz="2200" dirty="0">
                <a:effectLst/>
              </a:rPr>
              <a:t>) = </a:t>
            </a:r>
            <a:r>
              <a:rPr lang="el-GR" sz="2200" i="1" dirty="0">
                <a:effectLst/>
              </a:rPr>
              <a:t>η</a:t>
            </a:r>
            <a:r>
              <a:rPr lang="el-GR" sz="2200" baseline="-25000" dirty="0">
                <a:effectLst/>
              </a:rPr>
              <a:t>0</a:t>
            </a:r>
            <a:r>
              <a:rPr lang="el-GR" sz="2200" dirty="0">
                <a:effectLst/>
              </a:rPr>
              <a:t> 0.1</a:t>
            </a:r>
            <a:r>
              <a:rPr lang="en-US" sz="2200" i="1" baseline="30000" dirty="0">
                <a:effectLst/>
              </a:rPr>
              <a:t>t/s</a:t>
            </a:r>
            <a:r>
              <a:rPr lang="en-US" sz="2200" dirty="0">
                <a:effectLst/>
              </a:rPr>
              <a:t>. </a:t>
            </a:r>
          </a:p>
          <a:p>
            <a:r>
              <a:rPr lang="en-US" sz="2200" dirty="0">
                <a:effectLst/>
              </a:rPr>
              <a:t>The learning rate will gradually drop by a factor of 10 every </a:t>
            </a:r>
            <a:r>
              <a:rPr lang="en-US" sz="2200" i="1" dirty="0">
                <a:effectLst/>
              </a:rPr>
              <a:t>s </a:t>
            </a:r>
            <a:r>
              <a:rPr lang="en-US" sz="2200" dirty="0">
                <a:effectLst/>
              </a:rPr>
              <a:t>steps. </a:t>
            </a:r>
          </a:p>
          <a:p>
            <a:r>
              <a:rPr lang="en-US" sz="2200" dirty="0">
                <a:effectLst/>
              </a:rPr>
              <a:t>While power scheduling reduces the learning rate more and more slowly, exponential scheduling keeps slashing it by a factor of </a:t>
            </a:r>
            <a:r>
              <a:rPr lang="en-US" sz="2200" i="1" dirty="0">
                <a:effectLst/>
              </a:rPr>
              <a:t>10 </a:t>
            </a:r>
            <a:r>
              <a:rPr lang="en-US" sz="2200" dirty="0">
                <a:effectLst/>
              </a:rPr>
              <a:t>every </a:t>
            </a:r>
            <a:r>
              <a:rPr lang="en-US" sz="2200" i="1" dirty="0">
                <a:effectLst/>
              </a:rPr>
              <a:t>s </a:t>
            </a:r>
            <a:r>
              <a:rPr lang="en-US" sz="2200" dirty="0">
                <a:effectLst/>
              </a:rPr>
              <a:t>steps. </a:t>
            </a:r>
            <a:endParaRPr lang="en-US" sz="2200" dirty="0"/>
          </a:p>
        </p:txBody>
      </p:sp>
    </p:spTree>
    <p:extLst>
      <p:ext uri="{BB962C8B-B14F-4D97-AF65-F5344CB8AC3E}">
        <p14:creationId xmlns:p14="http://schemas.microsoft.com/office/powerpoint/2010/main" val="3028943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A072-AFE3-4103-DF8E-7B2C5B32E2E2}"/>
              </a:ext>
            </a:extLst>
          </p:cNvPr>
          <p:cNvSpPr>
            <a:spLocks noGrp="1"/>
          </p:cNvSpPr>
          <p:nvPr>
            <p:ph type="title"/>
          </p:nvPr>
        </p:nvSpPr>
        <p:spPr/>
        <p:txBody>
          <a:bodyPr/>
          <a:lstStyle/>
          <a:p>
            <a:r>
              <a:rPr lang="en-US" dirty="0"/>
              <a:t>Piecewise constant scheduling</a:t>
            </a:r>
          </a:p>
        </p:txBody>
      </p:sp>
      <p:sp>
        <p:nvSpPr>
          <p:cNvPr id="3" name="Content Placeholder 2">
            <a:extLst>
              <a:ext uri="{FF2B5EF4-FFF2-40B4-BE49-F238E27FC236}">
                <a16:creationId xmlns:a16="http://schemas.microsoft.com/office/drawing/2014/main" id="{32275062-7CC1-F56B-6DA3-1878825C2196}"/>
              </a:ext>
            </a:extLst>
          </p:cNvPr>
          <p:cNvSpPr>
            <a:spLocks noGrp="1"/>
          </p:cNvSpPr>
          <p:nvPr>
            <p:ph idx="1"/>
          </p:nvPr>
        </p:nvSpPr>
        <p:spPr/>
        <p:txBody>
          <a:bodyPr>
            <a:normAutofit/>
          </a:bodyPr>
          <a:lstStyle/>
          <a:p>
            <a:r>
              <a:rPr lang="en-US" sz="2400" dirty="0">
                <a:effectLst/>
                <a:latin typeface="MinionPro"/>
              </a:rPr>
              <a:t>Use a constant learning rate for a number of epochs (e.g., </a:t>
            </a:r>
            <a:r>
              <a:rPr lang="el-GR" sz="2400" i="1" dirty="0">
                <a:effectLst/>
                <a:latin typeface="MinionPro"/>
              </a:rPr>
              <a:t>η</a:t>
            </a:r>
            <a:r>
              <a:rPr lang="el-GR" sz="2400" baseline="-25000" dirty="0">
                <a:effectLst/>
                <a:latin typeface="MinionPro"/>
              </a:rPr>
              <a:t>0</a:t>
            </a:r>
            <a:r>
              <a:rPr lang="el-GR" sz="2400" dirty="0">
                <a:effectLst/>
                <a:latin typeface="MinionPro"/>
              </a:rPr>
              <a:t> = 0.1 </a:t>
            </a:r>
            <a:r>
              <a:rPr lang="en-US" sz="2400" dirty="0">
                <a:effectLst/>
                <a:latin typeface="MinionPro"/>
              </a:rPr>
              <a:t>for 5 epochs), then a smaller learning rate for another number of epochs (e.g., </a:t>
            </a:r>
            <a:r>
              <a:rPr lang="el-GR" sz="2400" i="1" dirty="0">
                <a:effectLst/>
                <a:latin typeface="MinionPro"/>
              </a:rPr>
              <a:t>η</a:t>
            </a:r>
            <a:r>
              <a:rPr lang="el-GR" sz="2400" baseline="-25000" dirty="0">
                <a:effectLst/>
                <a:latin typeface="MinionPro"/>
              </a:rPr>
              <a:t>1</a:t>
            </a:r>
            <a:r>
              <a:rPr lang="el-GR" sz="2400" dirty="0">
                <a:effectLst/>
                <a:latin typeface="MinionPro"/>
              </a:rPr>
              <a:t> = 0.001 </a:t>
            </a:r>
            <a:r>
              <a:rPr lang="en-US" sz="2400" dirty="0">
                <a:effectLst/>
                <a:latin typeface="MinionPro"/>
              </a:rPr>
              <a:t>for 50 epochs), and so on. </a:t>
            </a:r>
          </a:p>
          <a:p>
            <a:r>
              <a:rPr lang="en-US" sz="2400" dirty="0">
                <a:effectLst/>
                <a:latin typeface="MinionPro"/>
              </a:rPr>
              <a:t>Although this solution can work very well, it requires fiddling around to figure out the right sequence of learning rates, and how long to use each of them. </a:t>
            </a:r>
            <a:endParaRPr lang="en-US" sz="2400" dirty="0"/>
          </a:p>
          <a:p>
            <a:endParaRPr lang="en-US" sz="2400" dirty="0"/>
          </a:p>
          <a:p>
            <a:endParaRPr lang="en-US" sz="2400" dirty="0"/>
          </a:p>
        </p:txBody>
      </p:sp>
    </p:spTree>
    <p:extLst>
      <p:ext uri="{BB962C8B-B14F-4D97-AF65-F5344CB8AC3E}">
        <p14:creationId xmlns:p14="http://schemas.microsoft.com/office/powerpoint/2010/main" val="3690858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5A51-E4A9-5C39-F3C0-4EDF9FE7E5E9}"/>
              </a:ext>
            </a:extLst>
          </p:cNvPr>
          <p:cNvSpPr>
            <a:spLocks noGrp="1"/>
          </p:cNvSpPr>
          <p:nvPr>
            <p:ph type="title"/>
          </p:nvPr>
        </p:nvSpPr>
        <p:spPr/>
        <p:txBody>
          <a:bodyPr/>
          <a:lstStyle/>
          <a:p>
            <a:r>
              <a:rPr lang="en-US" dirty="0"/>
              <a:t>Performance scheduling</a:t>
            </a:r>
          </a:p>
        </p:txBody>
      </p:sp>
      <p:sp>
        <p:nvSpPr>
          <p:cNvPr id="3" name="Content Placeholder 2">
            <a:extLst>
              <a:ext uri="{FF2B5EF4-FFF2-40B4-BE49-F238E27FC236}">
                <a16:creationId xmlns:a16="http://schemas.microsoft.com/office/drawing/2014/main" id="{607C8F26-07B1-3253-23EA-EC8AFF57AC9D}"/>
              </a:ext>
            </a:extLst>
          </p:cNvPr>
          <p:cNvSpPr>
            <a:spLocks noGrp="1"/>
          </p:cNvSpPr>
          <p:nvPr>
            <p:ph idx="1"/>
          </p:nvPr>
        </p:nvSpPr>
        <p:spPr/>
        <p:txBody>
          <a:bodyPr>
            <a:normAutofit/>
          </a:bodyPr>
          <a:lstStyle/>
          <a:p>
            <a:r>
              <a:rPr lang="en-US" sz="2400" dirty="0">
                <a:effectLst/>
                <a:latin typeface="MinionPro"/>
              </a:rPr>
              <a:t>Measure the validation error every </a:t>
            </a:r>
            <a:r>
              <a:rPr lang="en-US" sz="2400" i="1" dirty="0">
                <a:effectLst/>
                <a:latin typeface="MinionPro"/>
              </a:rPr>
              <a:t>N </a:t>
            </a:r>
            <a:r>
              <a:rPr lang="en-US" sz="2400" dirty="0">
                <a:effectLst/>
                <a:latin typeface="MinionPro"/>
              </a:rPr>
              <a:t>steps (just like for early stopping) and reduce the learning rate by a factor of </a:t>
            </a:r>
            <a:r>
              <a:rPr lang="el-GR" sz="2400" i="1" dirty="0">
                <a:effectLst/>
                <a:latin typeface="MinionPro"/>
              </a:rPr>
              <a:t>λ </a:t>
            </a:r>
            <a:r>
              <a:rPr lang="en-US" sz="2400" dirty="0">
                <a:effectLst/>
                <a:latin typeface="MinionPro"/>
              </a:rPr>
              <a:t>when the error stops dropping. </a:t>
            </a:r>
            <a:endParaRPr lang="en-US" sz="2400" dirty="0"/>
          </a:p>
          <a:p>
            <a:pPr marL="0" indent="0">
              <a:buNone/>
            </a:pPr>
            <a:endParaRPr lang="en-US" sz="2400" dirty="0"/>
          </a:p>
        </p:txBody>
      </p:sp>
    </p:spTree>
    <p:extLst>
      <p:ext uri="{BB962C8B-B14F-4D97-AF65-F5344CB8AC3E}">
        <p14:creationId xmlns:p14="http://schemas.microsoft.com/office/powerpoint/2010/main" val="2641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A7DE-DC69-5440-37CA-AE98D438156D}"/>
              </a:ext>
            </a:extLst>
          </p:cNvPr>
          <p:cNvSpPr>
            <a:spLocks noGrp="1"/>
          </p:cNvSpPr>
          <p:nvPr>
            <p:ph type="title"/>
          </p:nvPr>
        </p:nvSpPr>
        <p:spPr/>
        <p:txBody>
          <a:bodyPr/>
          <a:lstStyle/>
          <a:p>
            <a:r>
              <a:rPr lang="en-US" dirty="0"/>
              <a:t>Week 11 Review</a:t>
            </a:r>
          </a:p>
        </p:txBody>
      </p:sp>
      <p:sp>
        <p:nvSpPr>
          <p:cNvPr id="3" name="Content Placeholder 2">
            <a:extLst>
              <a:ext uri="{FF2B5EF4-FFF2-40B4-BE49-F238E27FC236}">
                <a16:creationId xmlns:a16="http://schemas.microsoft.com/office/drawing/2014/main" id="{CACFFCB9-F8A8-6B4F-C75D-9D3FC599C72D}"/>
              </a:ext>
            </a:extLst>
          </p:cNvPr>
          <p:cNvSpPr>
            <a:spLocks noGrp="1"/>
          </p:cNvSpPr>
          <p:nvPr>
            <p:ph idx="1"/>
          </p:nvPr>
        </p:nvSpPr>
        <p:spPr/>
        <p:txBody>
          <a:bodyPr>
            <a:normAutofit/>
          </a:bodyPr>
          <a:lstStyle/>
          <a:p>
            <a:r>
              <a:rPr lang="en-US" sz="2000" i="1" dirty="0"/>
              <a:t>Vanishing gradients</a:t>
            </a:r>
            <a:r>
              <a:rPr lang="en-US" sz="2000" dirty="0"/>
              <a:t> limit the depth of our networks.</a:t>
            </a:r>
          </a:p>
          <a:p>
            <a:r>
              <a:rPr lang="en-US" sz="2000" dirty="0">
                <a:effectLst/>
                <a:latin typeface="MinionPro"/>
              </a:rPr>
              <a:t>Gradients get smaller as backpropagation progresses back to the earliest layers. </a:t>
            </a:r>
          </a:p>
          <a:p>
            <a:r>
              <a:rPr lang="en-US" sz="2000" dirty="0">
                <a:effectLst/>
                <a:latin typeface="MinionPro"/>
              </a:rPr>
              <a:t>The Gradient Descent update leaves the lower layer connection weights virtually unchanged, and training never converges to a good solution. </a:t>
            </a:r>
            <a:endParaRPr lang="en-US" sz="2000" dirty="0"/>
          </a:p>
          <a:p>
            <a:endParaRPr lang="en-US" sz="2000" dirty="0"/>
          </a:p>
          <a:p>
            <a:endParaRPr lang="en-US" sz="2000" dirty="0"/>
          </a:p>
        </p:txBody>
      </p:sp>
      <p:pic>
        <p:nvPicPr>
          <p:cNvPr id="5" name="Picture 4" descr="A graph with a line and a line&#10;&#10;Description automatically generated with medium confidence">
            <a:extLst>
              <a:ext uri="{FF2B5EF4-FFF2-40B4-BE49-F238E27FC236}">
                <a16:creationId xmlns:a16="http://schemas.microsoft.com/office/drawing/2014/main" id="{E7222888-91C8-F825-B311-4D9657C44E53}"/>
              </a:ext>
            </a:extLst>
          </p:cNvPr>
          <p:cNvPicPr>
            <a:picLocks noChangeAspect="1"/>
          </p:cNvPicPr>
          <p:nvPr/>
        </p:nvPicPr>
        <p:blipFill>
          <a:blip r:embed="rId2"/>
          <a:stretch>
            <a:fillRect/>
          </a:stretch>
        </p:blipFill>
        <p:spPr>
          <a:xfrm>
            <a:off x="4593021" y="3978205"/>
            <a:ext cx="3975572" cy="2514669"/>
          </a:xfrm>
          <a:prstGeom prst="rect">
            <a:avLst/>
          </a:prstGeom>
        </p:spPr>
      </p:pic>
    </p:spTree>
    <p:extLst>
      <p:ext uri="{BB962C8B-B14F-4D97-AF65-F5344CB8AC3E}">
        <p14:creationId xmlns:p14="http://schemas.microsoft.com/office/powerpoint/2010/main" val="92477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6C05-DD30-B22B-120A-DC1A05575D72}"/>
              </a:ext>
            </a:extLst>
          </p:cNvPr>
          <p:cNvSpPr>
            <a:spLocks noGrp="1"/>
          </p:cNvSpPr>
          <p:nvPr>
            <p:ph type="title"/>
          </p:nvPr>
        </p:nvSpPr>
        <p:spPr/>
        <p:txBody>
          <a:bodyPr/>
          <a:lstStyle/>
          <a:p>
            <a:r>
              <a:rPr lang="en-US" dirty="0"/>
              <a:t>Sigmoid Wide Adoption</a:t>
            </a:r>
          </a:p>
        </p:txBody>
      </p:sp>
      <p:sp>
        <p:nvSpPr>
          <p:cNvPr id="3" name="Content Placeholder 2">
            <a:extLst>
              <a:ext uri="{FF2B5EF4-FFF2-40B4-BE49-F238E27FC236}">
                <a16:creationId xmlns:a16="http://schemas.microsoft.com/office/drawing/2014/main" id="{2D162BA5-5283-C85F-27FB-97E7EE5B4A98}"/>
              </a:ext>
            </a:extLst>
          </p:cNvPr>
          <p:cNvSpPr>
            <a:spLocks noGrp="1"/>
          </p:cNvSpPr>
          <p:nvPr>
            <p:ph idx="1"/>
          </p:nvPr>
        </p:nvSpPr>
        <p:spPr/>
        <p:txBody>
          <a:bodyPr/>
          <a:lstStyle/>
          <a:p>
            <a:r>
              <a:rPr lang="en-US" dirty="0"/>
              <a:t>When Backpropagation came out in the 80’s it led to the wide adoption of Sigma, as it followed the observations in biological neuron activation but was differentiable.</a:t>
            </a:r>
          </a:p>
        </p:txBody>
      </p:sp>
    </p:spTree>
    <p:extLst>
      <p:ext uri="{BB962C8B-B14F-4D97-AF65-F5344CB8AC3E}">
        <p14:creationId xmlns:p14="http://schemas.microsoft.com/office/powerpoint/2010/main" val="29396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87C7-22D1-3521-B33A-F658FE772285}"/>
              </a:ext>
            </a:extLst>
          </p:cNvPr>
          <p:cNvSpPr>
            <a:spLocks noGrp="1"/>
          </p:cNvSpPr>
          <p:nvPr>
            <p:ph type="title"/>
          </p:nvPr>
        </p:nvSpPr>
        <p:spPr/>
        <p:txBody>
          <a:bodyPr/>
          <a:lstStyle/>
          <a:p>
            <a:r>
              <a:rPr lang="en-US" dirty="0"/>
              <a:t>Fast Optimizers</a:t>
            </a:r>
          </a:p>
        </p:txBody>
      </p:sp>
      <p:sp>
        <p:nvSpPr>
          <p:cNvPr id="3" name="Text Placeholder 2">
            <a:extLst>
              <a:ext uri="{FF2B5EF4-FFF2-40B4-BE49-F238E27FC236}">
                <a16:creationId xmlns:a16="http://schemas.microsoft.com/office/drawing/2014/main" id="{E6D1E20D-DACC-396F-A74C-4038E866D8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439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4FE0-17AA-C4A3-C208-5EE7B3294304}"/>
              </a:ext>
            </a:extLst>
          </p:cNvPr>
          <p:cNvSpPr>
            <a:spLocks noGrp="1"/>
          </p:cNvSpPr>
          <p:nvPr>
            <p:ph type="title"/>
          </p:nvPr>
        </p:nvSpPr>
        <p:spPr/>
        <p:txBody>
          <a:bodyPr/>
          <a:lstStyle/>
          <a:p>
            <a:r>
              <a:rPr lang="en-US" dirty="0"/>
              <a:t>Ways of Speeding up Training</a:t>
            </a:r>
          </a:p>
        </p:txBody>
      </p:sp>
      <p:sp>
        <p:nvSpPr>
          <p:cNvPr id="3" name="Content Placeholder 2">
            <a:extLst>
              <a:ext uri="{FF2B5EF4-FFF2-40B4-BE49-F238E27FC236}">
                <a16:creationId xmlns:a16="http://schemas.microsoft.com/office/drawing/2014/main" id="{92F5C5E2-5F76-C096-1FC3-6D7A414DECD2}"/>
              </a:ext>
            </a:extLst>
          </p:cNvPr>
          <p:cNvSpPr>
            <a:spLocks noGrp="1"/>
          </p:cNvSpPr>
          <p:nvPr>
            <p:ph idx="1"/>
          </p:nvPr>
        </p:nvSpPr>
        <p:spPr/>
        <p:txBody>
          <a:bodyPr>
            <a:normAutofit lnSpcReduction="10000"/>
          </a:bodyPr>
          <a:lstStyle/>
          <a:p>
            <a:pPr marL="457200" indent="-457200">
              <a:buAutoNum type="arabicPeriod"/>
            </a:pPr>
            <a:r>
              <a:rPr lang="en-US" sz="2200" dirty="0">
                <a:effectLst/>
                <a:latin typeface="MinionPro"/>
              </a:rPr>
              <a:t>Applying a good initialization strategy for the connection weights</a:t>
            </a:r>
          </a:p>
          <a:p>
            <a:pPr marL="457200" indent="-457200">
              <a:buAutoNum type="arabicPeriod"/>
            </a:pPr>
            <a:r>
              <a:rPr lang="en-US" sz="2200" dirty="0">
                <a:effectLst/>
                <a:latin typeface="MinionPro"/>
              </a:rPr>
              <a:t>Using a good activation function</a:t>
            </a:r>
          </a:p>
          <a:p>
            <a:pPr marL="457200" indent="-457200">
              <a:buAutoNum type="arabicPeriod"/>
            </a:pPr>
            <a:r>
              <a:rPr lang="en-US" sz="2200" dirty="0">
                <a:effectLst/>
                <a:latin typeface="MinionPro"/>
              </a:rPr>
              <a:t>Using Batch Normalization</a:t>
            </a:r>
          </a:p>
          <a:p>
            <a:pPr marL="457200" indent="-457200">
              <a:buAutoNum type="arabicPeriod"/>
            </a:pPr>
            <a:r>
              <a:rPr lang="en-US" sz="2200" dirty="0">
                <a:latin typeface="MinionPro"/>
              </a:rPr>
              <a:t>R</a:t>
            </a:r>
            <a:r>
              <a:rPr lang="en-US" sz="2200" dirty="0">
                <a:effectLst/>
                <a:latin typeface="MinionPro"/>
              </a:rPr>
              <a:t>eusing parts of a pretrained network</a:t>
            </a:r>
          </a:p>
          <a:p>
            <a:pPr marL="0" indent="0">
              <a:buNone/>
            </a:pPr>
            <a:endParaRPr lang="en-US" sz="2200" dirty="0">
              <a:latin typeface="MinionPro"/>
            </a:endParaRPr>
          </a:p>
          <a:p>
            <a:pPr marL="0" indent="0">
              <a:buNone/>
            </a:pPr>
            <a:r>
              <a:rPr lang="en-US" sz="2200" dirty="0">
                <a:latin typeface="MinionPro"/>
              </a:rPr>
              <a:t>We can also revisit the optimizer used in place of Gradient Descent:</a:t>
            </a:r>
          </a:p>
          <a:p>
            <a:pPr lvl="1"/>
            <a:r>
              <a:rPr lang="en-US" sz="2200" dirty="0">
                <a:effectLst/>
                <a:latin typeface="MinionPro"/>
              </a:rPr>
              <a:t>Momentum optimization</a:t>
            </a:r>
          </a:p>
          <a:p>
            <a:pPr lvl="1"/>
            <a:r>
              <a:rPr lang="en-US" sz="2200" dirty="0" err="1">
                <a:effectLst/>
                <a:latin typeface="MinionPro"/>
              </a:rPr>
              <a:t>Nesterov</a:t>
            </a:r>
            <a:r>
              <a:rPr lang="en-US" sz="2200" dirty="0">
                <a:effectLst/>
                <a:latin typeface="MinionPro"/>
              </a:rPr>
              <a:t> Accelerated Gradient</a:t>
            </a:r>
          </a:p>
          <a:p>
            <a:pPr lvl="1"/>
            <a:r>
              <a:rPr lang="en-US" sz="2200" dirty="0" err="1">
                <a:effectLst/>
                <a:latin typeface="MinionPro"/>
              </a:rPr>
              <a:t>AdaGrad</a:t>
            </a:r>
            <a:endParaRPr lang="en-US" sz="2200" dirty="0">
              <a:latin typeface="MinionPro"/>
            </a:endParaRPr>
          </a:p>
          <a:p>
            <a:pPr lvl="1"/>
            <a:r>
              <a:rPr lang="en-US" sz="2200" dirty="0" err="1">
                <a:effectLst/>
                <a:latin typeface="MinionPro"/>
              </a:rPr>
              <a:t>RMSProp</a:t>
            </a:r>
            <a:endParaRPr lang="en-US" sz="2200" dirty="0">
              <a:latin typeface="MinionPro"/>
            </a:endParaRPr>
          </a:p>
          <a:p>
            <a:pPr lvl="1"/>
            <a:r>
              <a:rPr lang="en-US" sz="2200" dirty="0">
                <a:effectLst/>
                <a:latin typeface="MinionPro"/>
              </a:rPr>
              <a:t>Adam and </a:t>
            </a:r>
            <a:r>
              <a:rPr lang="en-US" sz="2200" dirty="0" err="1">
                <a:effectLst/>
                <a:latin typeface="MinionPro"/>
              </a:rPr>
              <a:t>Nadam</a:t>
            </a:r>
            <a:r>
              <a:rPr lang="en-US" sz="2200" dirty="0">
                <a:effectLst/>
                <a:latin typeface="MinionPro"/>
              </a:rPr>
              <a:t> optimization. </a:t>
            </a:r>
            <a:endParaRPr lang="en-US" sz="2200" dirty="0"/>
          </a:p>
        </p:txBody>
      </p:sp>
    </p:spTree>
    <p:extLst>
      <p:ext uri="{BB962C8B-B14F-4D97-AF65-F5344CB8AC3E}">
        <p14:creationId xmlns:p14="http://schemas.microsoft.com/office/powerpoint/2010/main" val="3757099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17A1-257A-CEB3-6673-CFE68A987BE8}"/>
              </a:ext>
            </a:extLst>
          </p:cNvPr>
          <p:cNvSpPr>
            <a:spLocks noGrp="1"/>
          </p:cNvSpPr>
          <p:nvPr>
            <p:ph type="title"/>
          </p:nvPr>
        </p:nvSpPr>
        <p:spPr/>
        <p:txBody>
          <a:bodyPr/>
          <a:lstStyle/>
          <a:p>
            <a:r>
              <a:rPr lang="en-US" dirty="0"/>
              <a:t>Momentum Optimization</a:t>
            </a:r>
          </a:p>
        </p:txBody>
      </p:sp>
      <p:sp>
        <p:nvSpPr>
          <p:cNvPr id="3" name="Content Placeholder 2">
            <a:extLst>
              <a:ext uri="{FF2B5EF4-FFF2-40B4-BE49-F238E27FC236}">
                <a16:creationId xmlns:a16="http://schemas.microsoft.com/office/drawing/2014/main" id="{5507DD76-5219-2C16-F761-72620F39C578}"/>
              </a:ext>
            </a:extLst>
          </p:cNvPr>
          <p:cNvSpPr>
            <a:spLocks noGrp="1"/>
          </p:cNvSpPr>
          <p:nvPr>
            <p:ph idx="1"/>
          </p:nvPr>
        </p:nvSpPr>
        <p:spPr>
          <a:xfrm>
            <a:off x="838200" y="1378634"/>
            <a:ext cx="10515600" cy="5275384"/>
          </a:xfrm>
        </p:spPr>
        <p:txBody>
          <a:bodyPr>
            <a:noAutofit/>
          </a:bodyPr>
          <a:lstStyle/>
          <a:p>
            <a:r>
              <a:rPr lang="en-US" sz="2400" dirty="0">
                <a:effectLst/>
                <a:latin typeface="MinionPro"/>
              </a:rPr>
              <a:t>Imagine a bowling ball rolling down a gentle slope on a smooth surface: </a:t>
            </a:r>
          </a:p>
          <a:p>
            <a:pPr lvl="1"/>
            <a:r>
              <a:rPr lang="en-US" sz="2000" dirty="0">
                <a:effectLst/>
                <a:latin typeface="MinionPro"/>
              </a:rPr>
              <a:t>it will start out slowly</a:t>
            </a:r>
          </a:p>
          <a:p>
            <a:pPr lvl="1"/>
            <a:r>
              <a:rPr lang="en-US" sz="2000" dirty="0">
                <a:effectLst/>
                <a:latin typeface="MinionPro"/>
              </a:rPr>
              <a:t>but it will quickly pick up momentum until it eventually reaches terminal velocity (if there is some friction or air resistance). </a:t>
            </a:r>
          </a:p>
          <a:p>
            <a:r>
              <a:rPr lang="en-US" sz="2400" dirty="0">
                <a:effectLst/>
                <a:latin typeface="MinionPro"/>
              </a:rPr>
              <a:t>This is the very simple idea behind </a:t>
            </a:r>
            <a:r>
              <a:rPr lang="en-US" sz="2400" i="1" dirty="0">
                <a:effectLst/>
                <a:latin typeface="MinionPro"/>
              </a:rPr>
              <a:t>Momentum optimization</a:t>
            </a:r>
            <a:endParaRPr lang="en-US" sz="2400" dirty="0">
              <a:effectLst/>
              <a:latin typeface="MinionPro"/>
            </a:endParaRPr>
          </a:p>
          <a:p>
            <a:r>
              <a:rPr lang="en-US" sz="2400" dirty="0">
                <a:effectLst/>
                <a:latin typeface="MinionPro"/>
              </a:rPr>
              <a:t>Regular Gradient Descent will take small regular steps down the slope, so it will take much more time to reach the bottom. </a:t>
            </a:r>
            <a:endParaRPr lang="en-US" sz="2400" dirty="0"/>
          </a:p>
          <a:p>
            <a:r>
              <a:rPr lang="en-US" sz="2400" dirty="0">
                <a:effectLst/>
                <a:latin typeface="MinionPro"/>
              </a:rPr>
              <a:t>Recall that Gradient Descent simply updates the weights </a:t>
            </a:r>
            <a:r>
              <a:rPr lang="el-GR" sz="2400" b="1" dirty="0">
                <a:effectLst/>
                <a:latin typeface="MinionPro"/>
              </a:rPr>
              <a:t>θ </a:t>
            </a:r>
            <a:r>
              <a:rPr lang="en-US" sz="2400" dirty="0">
                <a:effectLst/>
                <a:latin typeface="MinionPro"/>
              </a:rPr>
              <a:t>by directly subtracting the gradient of the cost function </a:t>
            </a:r>
            <a:r>
              <a:rPr lang="en-US" sz="2400" i="1" dirty="0">
                <a:effectLst/>
                <a:latin typeface="MinionPro"/>
              </a:rPr>
              <a:t>J</a:t>
            </a:r>
            <a:r>
              <a:rPr lang="en-US" sz="2400" dirty="0">
                <a:effectLst/>
                <a:latin typeface="MinionPro"/>
              </a:rPr>
              <a:t>(</a:t>
            </a:r>
            <a:r>
              <a:rPr lang="el-GR" sz="2400" b="1" dirty="0">
                <a:effectLst/>
                <a:latin typeface="MinionPro"/>
              </a:rPr>
              <a:t>θ</a:t>
            </a:r>
            <a:r>
              <a:rPr lang="el-GR" sz="2400" dirty="0">
                <a:effectLst/>
                <a:latin typeface="MinionPro"/>
              </a:rPr>
              <a:t>) </a:t>
            </a:r>
            <a:r>
              <a:rPr lang="en-US" sz="2400" dirty="0">
                <a:effectLst/>
                <a:latin typeface="MinionPro"/>
              </a:rPr>
              <a:t>with regards to the weights (</a:t>
            </a:r>
            <a:r>
              <a:rPr lang="en-US" sz="2400" dirty="0">
                <a:effectLst/>
                <a:latin typeface="Symbola"/>
              </a:rPr>
              <a:t>∇</a:t>
            </a:r>
            <a:r>
              <a:rPr lang="el-GR" sz="2400" b="1" dirty="0">
                <a:effectLst/>
                <a:latin typeface="MinionPro"/>
              </a:rPr>
              <a:t>θ</a:t>
            </a:r>
            <a:r>
              <a:rPr lang="en-US" sz="2400" i="1" dirty="0">
                <a:effectLst/>
                <a:latin typeface="MinionPro"/>
              </a:rPr>
              <a:t>J</a:t>
            </a:r>
            <a:r>
              <a:rPr lang="en-US" sz="2400" dirty="0">
                <a:effectLst/>
                <a:latin typeface="MinionPro"/>
              </a:rPr>
              <a:t>(</a:t>
            </a:r>
            <a:r>
              <a:rPr lang="el-GR" sz="2400" b="1" dirty="0">
                <a:effectLst/>
                <a:latin typeface="MinionPro"/>
              </a:rPr>
              <a:t>θ</a:t>
            </a:r>
            <a:r>
              <a:rPr lang="el-GR" sz="2400" dirty="0">
                <a:effectLst/>
                <a:latin typeface="MinionPro"/>
              </a:rPr>
              <a:t>)) </a:t>
            </a:r>
            <a:r>
              <a:rPr lang="en-US" sz="2400" dirty="0">
                <a:effectLst/>
                <a:latin typeface="MinionPro"/>
              </a:rPr>
              <a:t>multiplied by the learning rate </a:t>
            </a:r>
            <a:r>
              <a:rPr lang="el-GR" sz="2400" i="1" dirty="0">
                <a:effectLst/>
                <a:latin typeface="MinionPro"/>
              </a:rPr>
              <a:t>η</a:t>
            </a:r>
            <a:r>
              <a:rPr lang="el-GR" sz="2400" dirty="0">
                <a:effectLst/>
                <a:latin typeface="MinionPro"/>
              </a:rPr>
              <a:t>. </a:t>
            </a:r>
            <a:endParaRPr lang="en-US" sz="2400" dirty="0">
              <a:effectLst/>
              <a:latin typeface="MinionPro"/>
            </a:endParaRPr>
          </a:p>
          <a:p>
            <a:r>
              <a:rPr lang="en-US" sz="2400" dirty="0">
                <a:effectLst/>
                <a:latin typeface="MinionPro"/>
              </a:rPr>
              <a:t>The gradient update step: : </a:t>
            </a:r>
            <a:r>
              <a:rPr lang="el-GR" sz="2400" b="1" dirty="0">
                <a:effectLst/>
                <a:latin typeface="MinionPro"/>
              </a:rPr>
              <a:t>θ </a:t>
            </a:r>
            <a:r>
              <a:rPr lang="el-GR" sz="2400" dirty="0">
                <a:effectLst/>
                <a:latin typeface="MinionPro"/>
              </a:rPr>
              <a:t>← </a:t>
            </a:r>
            <a:r>
              <a:rPr lang="el-GR" sz="2400" b="1" dirty="0">
                <a:effectLst/>
                <a:latin typeface="MinionPro"/>
              </a:rPr>
              <a:t>θ </a:t>
            </a:r>
            <a:r>
              <a:rPr lang="el-GR" sz="2400" dirty="0">
                <a:effectLst/>
                <a:latin typeface="MinionPro"/>
              </a:rPr>
              <a:t>– </a:t>
            </a:r>
            <a:r>
              <a:rPr lang="el-GR" sz="2400" i="1" dirty="0">
                <a:effectLst/>
                <a:latin typeface="MinionPro"/>
              </a:rPr>
              <a:t>η</a:t>
            </a:r>
            <a:r>
              <a:rPr lang="en-US" sz="2400" i="1" dirty="0">
                <a:effectLst/>
                <a:latin typeface="MinionPro"/>
              </a:rPr>
              <a:t> </a:t>
            </a:r>
            <a:r>
              <a:rPr lang="el-GR" sz="2400" dirty="0">
                <a:effectLst/>
                <a:latin typeface="Symbola"/>
              </a:rPr>
              <a:t>∇</a:t>
            </a:r>
            <a:r>
              <a:rPr lang="el-GR" sz="2400" b="1" dirty="0">
                <a:effectLst/>
                <a:latin typeface="MinionPro"/>
              </a:rPr>
              <a:t>θ</a:t>
            </a:r>
            <a:r>
              <a:rPr lang="en-US" sz="2400" b="1" dirty="0">
                <a:effectLst/>
                <a:latin typeface="MinionPro"/>
              </a:rPr>
              <a:t> </a:t>
            </a:r>
            <a:r>
              <a:rPr lang="en-US" sz="2400" i="1" dirty="0">
                <a:effectLst/>
                <a:latin typeface="MinionPro"/>
              </a:rPr>
              <a:t>J</a:t>
            </a:r>
            <a:r>
              <a:rPr lang="en-US" sz="2400" dirty="0">
                <a:effectLst/>
                <a:latin typeface="MinionPro"/>
              </a:rPr>
              <a:t>(</a:t>
            </a:r>
            <a:r>
              <a:rPr lang="el-GR" sz="2400" b="1" dirty="0">
                <a:effectLst/>
                <a:latin typeface="MinionPro"/>
              </a:rPr>
              <a:t>θ</a:t>
            </a:r>
            <a:r>
              <a:rPr lang="el-GR" sz="2400" dirty="0">
                <a:effectLst/>
                <a:latin typeface="MinionPro"/>
              </a:rPr>
              <a:t>) </a:t>
            </a:r>
            <a:endParaRPr lang="en-US" sz="2400" dirty="0">
              <a:effectLst/>
              <a:latin typeface="MinionPro"/>
            </a:endParaRPr>
          </a:p>
          <a:p>
            <a:r>
              <a:rPr lang="en-US" sz="2400" dirty="0">
                <a:effectLst/>
                <a:latin typeface="MinionPro"/>
              </a:rPr>
              <a:t>It does not care about what the earlier gradients were. If the local gradient is tiny, it goes very slowly. </a:t>
            </a:r>
            <a:endParaRPr lang="en-US" sz="2400" dirty="0"/>
          </a:p>
          <a:p>
            <a:endParaRPr lang="en-US" sz="2400" dirty="0"/>
          </a:p>
        </p:txBody>
      </p:sp>
    </p:spTree>
    <p:extLst>
      <p:ext uri="{BB962C8B-B14F-4D97-AF65-F5344CB8AC3E}">
        <p14:creationId xmlns:p14="http://schemas.microsoft.com/office/powerpoint/2010/main" val="124239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3EB4-8747-0C10-85F9-05731D7D1CB7}"/>
              </a:ext>
            </a:extLst>
          </p:cNvPr>
          <p:cNvSpPr>
            <a:spLocks noGrp="1"/>
          </p:cNvSpPr>
          <p:nvPr>
            <p:ph type="title"/>
          </p:nvPr>
        </p:nvSpPr>
        <p:spPr/>
        <p:txBody>
          <a:bodyPr/>
          <a:lstStyle/>
          <a:p>
            <a:r>
              <a:rPr lang="en-US" dirty="0"/>
              <a:t>Momentum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16470E-94BF-BF68-7BBA-F5F731726F3C}"/>
                  </a:ext>
                </a:extLst>
              </p:cNvPr>
              <p:cNvSpPr>
                <a:spLocks noGrp="1"/>
              </p:cNvSpPr>
              <p:nvPr>
                <p:ph idx="1"/>
              </p:nvPr>
            </p:nvSpPr>
            <p:spPr/>
            <p:txBody>
              <a:bodyPr>
                <a:normAutofit/>
              </a:bodyPr>
              <a:lstStyle/>
              <a:p>
                <a:r>
                  <a:rPr lang="en-US" sz="2000" dirty="0">
                    <a:effectLst/>
                  </a:rPr>
                  <a:t>Momentum Optimization uses the previous gradients: </a:t>
                </a:r>
              </a:p>
              <a:p>
                <a:pPr lvl="1"/>
                <a:r>
                  <a:rPr lang="en-US" sz="2000" dirty="0">
                    <a:effectLst/>
                  </a:rPr>
                  <a:t>at each iteration, it subtracts the local gradient from the </a:t>
                </a:r>
                <a:r>
                  <a:rPr lang="en-US" sz="2000" i="1" dirty="0">
                    <a:effectLst/>
                  </a:rPr>
                  <a:t>momentum vector </a:t>
                </a:r>
                <a:r>
                  <a:rPr lang="en-US" sz="2000" b="1" dirty="0">
                    <a:effectLst/>
                  </a:rPr>
                  <a:t>m </a:t>
                </a:r>
                <a:r>
                  <a:rPr lang="en-US" sz="2000" dirty="0">
                    <a:effectLst/>
                  </a:rPr>
                  <a:t>(multiplied by the learning rate </a:t>
                </a:r>
                <a:r>
                  <a:rPr lang="el-GR" sz="2000" b="1" i="1" dirty="0">
                    <a:effectLst/>
                  </a:rPr>
                  <a:t>η</a:t>
                </a:r>
                <a:r>
                  <a:rPr lang="el-GR" sz="2000" dirty="0">
                    <a:effectLst/>
                  </a:rPr>
                  <a:t>), </a:t>
                </a:r>
                <a:r>
                  <a:rPr lang="en-US" sz="2000" dirty="0">
                    <a:effectLst/>
                  </a:rPr>
                  <a:t>and it updates the weights by simply adding this momentum:</a:t>
                </a:r>
              </a:p>
              <a:p>
                <a:pPr marL="457200"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𝜂</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𝜃</m:t>
                          </m:r>
                        </m:sub>
                      </m:sSub>
                      <m:r>
                        <a:rPr lang="en-US" sz="2000" b="0" i="1" smtClean="0">
                          <a:latin typeface="Cambria Math" panose="02040503050406030204" pitchFamily="18" charset="0"/>
                          <a:ea typeface="Cambria Math" panose="02040503050406030204" pitchFamily="18" charset="0"/>
                        </a:rPr>
                        <m:t>𝐽</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457200" lvl="1"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oMath>
                  </m:oMathPara>
                </a14:m>
                <a:endParaRPr lang="en-US" sz="2000" dirty="0"/>
              </a:p>
              <a:p>
                <a:r>
                  <a:rPr lang="en-US" sz="2000" dirty="0">
                    <a:effectLst/>
                  </a:rPr>
                  <a:t>In other words, the gradient is used for acceleration, not for speed. </a:t>
                </a:r>
              </a:p>
              <a:p>
                <a:r>
                  <a:rPr lang="en-US" sz="2000" dirty="0">
                    <a:effectLst/>
                  </a:rPr>
                  <a:t>To simulate some sort of friction mechanism and prevent the momentum from growing too large, the algorithm introduces a new hyperparameter </a:t>
                </a:r>
                <a:r>
                  <a:rPr lang="el-GR" sz="2000" i="1" dirty="0">
                    <a:effectLst/>
                  </a:rPr>
                  <a:t>β</a:t>
                </a:r>
                <a:r>
                  <a:rPr lang="el-GR" sz="2000" dirty="0">
                    <a:effectLst/>
                  </a:rPr>
                  <a:t>, </a:t>
                </a:r>
                <a:r>
                  <a:rPr lang="en-US" sz="2000" dirty="0">
                    <a:effectLst/>
                  </a:rPr>
                  <a:t>simply called the </a:t>
                </a:r>
                <a:r>
                  <a:rPr lang="en-US" sz="2000" b="1" i="1" dirty="0">
                    <a:effectLst/>
                  </a:rPr>
                  <a:t>momentum</a:t>
                </a:r>
                <a:r>
                  <a:rPr lang="en-US" sz="2000" dirty="0">
                    <a:effectLst/>
                  </a:rPr>
                  <a:t>, which must be set between 0 (high friction) and 1 (no friction). </a:t>
                </a:r>
              </a:p>
              <a:p>
                <a:r>
                  <a:rPr lang="en-US" sz="2000" dirty="0">
                    <a:effectLst/>
                  </a:rPr>
                  <a:t>A typical momentum value is 0.9. </a:t>
                </a:r>
                <a:endParaRPr lang="en-US" sz="2000" dirty="0"/>
              </a:p>
              <a:p>
                <a:endParaRPr lang="en-US" sz="2000" dirty="0"/>
              </a:p>
            </p:txBody>
          </p:sp>
        </mc:Choice>
        <mc:Fallback xmlns="">
          <p:sp>
            <p:nvSpPr>
              <p:cNvPr id="3" name="Content Placeholder 2">
                <a:extLst>
                  <a:ext uri="{FF2B5EF4-FFF2-40B4-BE49-F238E27FC236}">
                    <a16:creationId xmlns:a16="http://schemas.microsoft.com/office/drawing/2014/main" id="{B216470E-94BF-BF68-7BBA-F5F731726F3C}"/>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en-US">
                    <a:noFill/>
                  </a:rPr>
                  <a:t> </a:t>
                </a:r>
              </a:p>
            </p:txBody>
          </p:sp>
        </mc:Fallback>
      </mc:AlternateContent>
    </p:spTree>
    <p:extLst>
      <p:ext uri="{BB962C8B-B14F-4D97-AF65-F5344CB8AC3E}">
        <p14:creationId xmlns:p14="http://schemas.microsoft.com/office/powerpoint/2010/main" val="133220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58A4-0D8A-FACD-830F-23E55743D33C}"/>
              </a:ext>
            </a:extLst>
          </p:cNvPr>
          <p:cNvSpPr>
            <a:spLocks noGrp="1"/>
          </p:cNvSpPr>
          <p:nvPr>
            <p:ph type="title"/>
          </p:nvPr>
        </p:nvSpPr>
        <p:spPr/>
        <p:txBody>
          <a:bodyPr/>
          <a:lstStyle/>
          <a:p>
            <a:r>
              <a:rPr lang="en-US" dirty="0"/>
              <a:t>Terminal Velocity</a:t>
            </a:r>
          </a:p>
        </p:txBody>
      </p:sp>
      <p:sp>
        <p:nvSpPr>
          <p:cNvPr id="3" name="Content Placeholder 2">
            <a:extLst>
              <a:ext uri="{FF2B5EF4-FFF2-40B4-BE49-F238E27FC236}">
                <a16:creationId xmlns:a16="http://schemas.microsoft.com/office/drawing/2014/main" id="{FF63BC3A-8AAE-46D2-85E4-6DC1B7B9D1AA}"/>
              </a:ext>
            </a:extLst>
          </p:cNvPr>
          <p:cNvSpPr>
            <a:spLocks noGrp="1"/>
          </p:cNvSpPr>
          <p:nvPr>
            <p:ph idx="1"/>
          </p:nvPr>
        </p:nvSpPr>
        <p:spPr>
          <a:xfrm>
            <a:off x="450768" y="2757268"/>
            <a:ext cx="10515600" cy="3463475"/>
          </a:xfrm>
        </p:spPr>
        <p:txBody>
          <a:bodyPr>
            <a:noAutofit/>
          </a:bodyPr>
          <a:lstStyle/>
          <a:p>
            <a:pPr>
              <a:lnSpc>
                <a:spcPct val="100000"/>
              </a:lnSpc>
              <a:spcBef>
                <a:spcPts val="0"/>
              </a:spcBef>
            </a:pPr>
            <a:r>
              <a:rPr lang="en-US" sz="1800" dirty="0"/>
              <a:t>If the gradient remains constant, the terminal velocity (i.e., the maximum size of the weight updates) is equal to that gradient multiplied by the learning rate </a:t>
            </a:r>
            <a:r>
              <a:rPr lang="el-GR" sz="1800" dirty="0"/>
              <a:t>η </a:t>
            </a:r>
            <a:r>
              <a:rPr lang="en-US" sz="1800" dirty="0"/>
              <a:t>multiplied by 1/(1- </a:t>
            </a:r>
            <a:r>
              <a:rPr lang="el-GR" sz="1800" dirty="0"/>
              <a:t>β</a:t>
            </a:r>
            <a:r>
              <a:rPr lang="en-US" sz="1800" dirty="0"/>
              <a:t>). </a:t>
            </a:r>
          </a:p>
          <a:p>
            <a:pPr>
              <a:lnSpc>
                <a:spcPct val="100000"/>
              </a:lnSpc>
              <a:spcBef>
                <a:spcPts val="0"/>
              </a:spcBef>
            </a:pPr>
            <a:r>
              <a:rPr lang="en-US" sz="1800" dirty="0"/>
              <a:t>For example, if </a:t>
            </a:r>
            <a:r>
              <a:rPr lang="el-GR" sz="1800" dirty="0"/>
              <a:t>β = 0.9, </a:t>
            </a:r>
            <a:r>
              <a:rPr lang="en-US" sz="1800" dirty="0"/>
              <a:t>then the terminal velocity is equal to 10 times the gradient times the learning rate. </a:t>
            </a:r>
          </a:p>
          <a:p>
            <a:pPr>
              <a:lnSpc>
                <a:spcPct val="100000"/>
              </a:lnSpc>
              <a:spcBef>
                <a:spcPts val="0"/>
              </a:spcBef>
            </a:pPr>
            <a:r>
              <a:rPr lang="en-US" sz="1800" dirty="0"/>
              <a:t>Momentum optimization ends up going 10 times faster than Gradient Descent!</a:t>
            </a:r>
          </a:p>
          <a:p>
            <a:pPr>
              <a:lnSpc>
                <a:spcPct val="100000"/>
              </a:lnSpc>
              <a:spcBef>
                <a:spcPts val="0"/>
              </a:spcBef>
            </a:pPr>
            <a:r>
              <a:rPr lang="en-US" sz="1800" dirty="0"/>
              <a:t>This allows Momentum optimization to escape from plateaus much faster than Gradient Descent.</a:t>
            </a:r>
          </a:p>
          <a:p>
            <a:pPr>
              <a:lnSpc>
                <a:spcPct val="100000"/>
              </a:lnSpc>
              <a:spcBef>
                <a:spcPts val="0"/>
              </a:spcBef>
            </a:pPr>
            <a:r>
              <a:rPr lang="en-US" sz="1800" dirty="0"/>
              <a:t>When the inputs have very different scales the cost function will look like an elongated bowl). </a:t>
            </a:r>
          </a:p>
          <a:p>
            <a:pPr>
              <a:lnSpc>
                <a:spcPct val="100000"/>
              </a:lnSpc>
              <a:spcBef>
                <a:spcPts val="0"/>
              </a:spcBef>
            </a:pPr>
            <a:r>
              <a:rPr lang="en-US" sz="1800" dirty="0"/>
              <a:t>Gradient Descent goes down the steep slope quite fast, but then it takes a very long time to go down the val</a:t>
            </a:r>
            <a:r>
              <a:rPr lang="en-US" sz="1800" dirty="0">
                <a:effectLst/>
              </a:rPr>
              <a:t>ley. </a:t>
            </a:r>
          </a:p>
          <a:p>
            <a:pPr>
              <a:lnSpc>
                <a:spcPct val="100000"/>
              </a:lnSpc>
              <a:spcBef>
                <a:spcPts val="0"/>
              </a:spcBef>
            </a:pPr>
            <a:r>
              <a:rPr lang="en-US" sz="1800" dirty="0">
                <a:effectLst/>
              </a:rPr>
              <a:t>In contrast, Momentum optimization will roll down the valley faster and faster until it reaches the bottom (the optimum). In deep neural networks that don’t use Batch Normalization, the upper layers will often end up having inputs with very different scales, so using Momentum optimization helps a lot.</a:t>
            </a:r>
          </a:p>
          <a:p>
            <a:pPr>
              <a:lnSpc>
                <a:spcPct val="100000"/>
              </a:lnSpc>
              <a:spcBef>
                <a:spcPts val="0"/>
              </a:spcBef>
            </a:pPr>
            <a:r>
              <a:rPr lang="en-US" sz="1800" b="1" u="sng" dirty="0">
                <a:effectLst/>
              </a:rPr>
              <a:t>It can help roll past local optima. </a:t>
            </a:r>
            <a:endParaRPr lang="en-US" sz="1800" b="1" u="sng" dirty="0"/>
          </a:p>
          <a:p>
            <a:pPr>
              <a:lnSpc>
                <a:spcPct val="100000"/>
              </a:lnSpc>
              <a:spcBef>
                <a:spcPts val="0"/>
              </a:spcBef>
            </a:pPr>
            <a:endParaRPr lang="en-US" sz="1800" dirty="0"/>
          </a:p>
        </p:txBody>
      </p:sp>
      <p:pic>
        <p:nvPicPr>
          <p:cNvPr id="5" name="Picture 4">
            <a:extLst>
              <a:ext uri="{FF2B5EF4-FFF2-40B4-BE49-F238E27FC236}">
                <a16:creationId xmlns:a16="http://schemas.microsoft.com/office/drawing/2014/main" id="{4562988C-694D-A898-A80E-C4BAEF9D248A}"/>
              </a:ext>
            </a:extLst>
          </p:cNvPr>
          <p:cNvPicPr>
            <a:picLocks noChangeAspect="1"/>
          </p:cNvPicPr>
          <p:nvPr/>
        </p:nvPicPr>
        <p:blipFill>
          <a:blip r:embed="rId2"/>
          <a:stretch>
            <a:fillRect/>
          </a:stretch>
        </p:blipFill>
        <p:spPr>
          <a:xfrm>
            <a:off x="5588000" y="312794"/>
            <a:ext cx="6604000" cy="2463800"/>
          </a:xfrm>
          <a:prstGeom prst="rect">
            <a:avLst/>
          </a:prstGeom>
        </p:spPr>
      </p:pic>
    </p:spTree>
    <p:extLst>
      <p:ext uri="{BB962C8B-B14F-4D97-AF65-F5344CB8AC3E}">
        <p14:creationId xmlns:p14="http://schemas.microsoft.com/office/powerpoint/2010/main" val="189025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10124</TotalTime>
  <Words>2643</Words>
  <Application>Microsoft Macintosh PowerPoint</Application>
  <PresentationFormat>Widescreen</PresentationFormat>
  <Paragraphs>176</Paragraphs>
  <Slides>29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vt:lpstr>
      <vt:lpstr>Aptos Display</vt:lpstr>
      <vt:lpstr>Arial</vt:lpstr>
      <vt:lpstr>Cambria Math</vt:lpstr>
      <vt:lpstr>MinionPro</vt:lpstr>
      <vt:lpstr>MyriadPro</vt:lpstr>
      <vt:lpstr>Symbola</vt:lpstr>
      <vt:lpstr>UbuntuMono</vt:lpstr>
      <vt:lpstr>Office Theme</vt:lpstr>
      <vt:lpstr>IST 707</vt:lpstr>
      <vt:lpstr>Administrative</vt:lpstr>
      <vt:lpstr>Week 11 Review</vt:lpstr>
      <vt:lpstr>Sigmoid Wide Adoption</vt:lpstr>
      <vt:lpstr>Fast Optimizers</vt:lpstr>
      <vt:lpstr>Ways of Speeding up Training</vt:lpstr>
      <vt:lpstr>Momentum Optimization</vt:lpstr>
      <vt:lpstr>Momentum Optimization</vt:lpstr>
      <vt:lpstr>Terminal Velocity</vt:lpstr>
      <vt:lpstr>Friction</vt:lpstr>
      <vt:lpstr>Nesterov Accelerated Gradient </vt:lpstr>
      <vt:lpstr>Nesterov Accelerated Gradient </vt:lpstr>
      <vt:lpstr>AdaGrad </vt:lpstr>
      <vt:lpstr>AdaGrad</vt:lpstr>
      <vt:lpstr>AdaGrad</vt:lpstr>
      <vt:lpstr>RMSProp</vt:lpstr>
      <vt:lpstr>Adam and Nadam Optimization </vt:lpstr>
      <vt:lpstr>Adam</vt:lpstr>
      <vt:lpstr>Nadam Optimization</vt:lpstr>
      <vt:lpstr>Optimization Techniques</vt:lpstr>
      <vt:lpstr>Performance of Optimizers</vt:lpstr>
      <vt:lpstr>Speed of Algorithms</vt:lpstr>
      <vt:lpstr>Learning Schedules</vt:lpstr>
      <vt:lpstr>Learning Rate Scheduling</vt:lpstr>
      <vt:lpstr>Learning Rate Scheduling</vt:lpstr>
      <vt:lpstr>Power Scheduling</vt:lpstr>
      <vt:lpstr>Exponential Scheduling</vt:lpstr>
      <vt:lpstr>Piecewise constant scheduling</vt:lpstr>
      <vt:lpstr>Performance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707</dc:title>
  <dc:creator>Patrick J McSweeney</dc:creator>
  <cp:lastModifiedBy>Patrick J McSweeney</cp:lastModifiedBy>
  <cp:revision>16</cp:revision>
  <dcterms:created xsi:type="dcterms:W3CDTF">2024-04-07T14:07:56Z</dcterms:created>
  <dcterms:modified xsi:type="dcterms:W3CDTF">2024-05-22T15:34:52Z</dcterms:modified>
</cp:coreProperties>
</file>