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Title Text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 txBox="1"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 txBox="1"/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se544@192.168.122.84" TargetMode="Externa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 txBox="1"/>
          <p:nvPr>
            <p:ph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</p:spPr>
        <p:txBody>
          <a:bodyPr/>
          <a:lstStyle>
            <a:lvl1pPr>
              <a:lnSpc>
                <a:spcPct val="125000"/>
              </a:lnSpc>
              <a:defRPr b="1" sz="2200">
                <a:solidFill>
                  <a:srgbClr val="0099CC"/>
                </a:solidFill>
              </a:defRPr>
            </a:lvl1pPr>
          </a:lstStyle>
          <a:p>
            <a:pPr/>
            <a:r>
              <a:t>NETWORK TROUBLESHOOTING AND MONITORING</a:t>
            </a:r>
          </a:p>
        </p:txBody>
      </p:sp>
      <p:sp>
        <p:nvSpPr>
          <p:cNvPr id="110" name="Shape 55"/>
          <p:cNvSpPr txBox="1"/>
          <p:nvPr>
            <p:ph type="subTitle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pPr/>
            <a:r>
              <a:t>Adapted from Linux Foundation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nmap"/>
          <p:cNvSpPr txBox="1"/>
          <p:nvPr>
            <p:ph type="title"/>
          </p:nvPr>
        </p:nvSpPr>
        <p:spPr>
          <a:xfrm>
            <a:off x="311699" y="372849"/>
            <a:ext cx="8520602" cy="841801"/>
          </a:xfrm>
          <a:prstGeom prst="rect">
            <a:avLst/>
          </a:prstGeom>
        </p:spPr>
        <p:txBody>
          <a:bodyPr/>
          <a:lstStyle/>
          <a:p>
            <a:pPr/>
            <a:r>
              <a:t>nmap</a:t>
            </a:r>
          </a:p>
        </p:txBody>
      </p:sp>
      <p:sp>
        <p:nvSpPr>
          <p:cNvPr id="138" name="vagrant@vagrant:~$ nmap www.google.com…"/>
          <p:cNvSpPr txBox="1"/>
          <p:nvPr/>
        </p:nvSpPr>
        <p:spPr>
          <a:xfrm>
            <a:off x="232982" y="1122680"/>
            <a:ext cx="8678036" cy="246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>
                <a:solidFill>
                  <a:srgbClr val="34BC26"/>
                </a:solidFill>
              </a:rPr>
              <a:t>vagrant@vagrant</a:t>
            </a:r>
            <a:r>
              <a:t>:</a:t>
            </a:r>
            <a:r>
              <a:rPr>
                <a:solidFill>
                  <a:srgbClr val="5230E1"/>
                </a:solidFill>
              </a:rPr>
              <a:t>~</a:t>
            </a:r>
            <a:r>
              <a:t>$ nmap www.google.com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Starting Nmap 7.01 ( https://nmap.org ) at 2018-02-22 18:04 UTC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Nmap scan report for www.google.com (172.217.9.36)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Host is up (0.019s latency).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Other addresses for www.google.com (not scanned): 2607:f8b0:4009:815::2004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rDNS record for 172.217.9.36: ord38s08-in-f4.1e100.net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Not shown: 998 filtered ports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PORT    STATE SERVICE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80/tcp  open  http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443/tcp open  https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Nmap done: 1 IP address (1 host up) scanned in 4.54 seconds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7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4.4 Intermediate Client Troubleshooting</a:t>
            </a:r>
          </a:p>
        </p:txBody>
      </p:sp>
      <p:sp>
        <p:nvSpPr>
          <p:cNvPr id="141" name="Shape 7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5000"/>
              </a:lnSpc>
              <a:buSzTx/>
              <a:buNone/>
              <a:defRPr sz="1100">
                <a:solidFill>
                  <a:srgbClr val="000000"/>
                </a:solidFill>
              </a:defRPr>
            </a:pPr>
            <a:r>
              <a:t>Test plain-text protocols by using the</a:t>
            </a:r>
            <a:r>
              <a:rPr b="1"/>
              <a:t> telnet</a:t>
            </a:r>
            <a:r>
              <a:t> command:</a:t>
            </a:r>
          </a:p>
          <a:p>
            <a:pPr marL="0" indent="0">
              <a:lnSpc>
                <a:spcPct val="125000"/>
              </a:lnSpc>
              <a:spcBef>
                <a:spcPts val="600"/>
              </a:spcBef>
              <a:buSzTx/>
              <a:buNone/>
              <a:defRPr b="1" sz="1100">
                <a:solidFill>
                  <a:srgbClr val="0000DC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telnet example.com 80 Trying 192.0.43.10...</a:t>
            </a:r>
          </a:p>
          <a:p>
            <a:pPr marL="0" indent="0">
              <a:lnSpc>
                <a:spcPct val="125000"/>
              </a:lnSpc>
              <a:spcBef>
                <a:spcPts val="600"/>
              </a:spcBef>
              <a:buSzTx/>
              <a:buNone/>
              <a:defRPr b="1" sz="1100">
                <a:solidFill>
                  <a:srgbClr val="00C8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Connected to example.com. </a:t>
            </a:r>
          </a:p>
          <a:p>
            <a:pPr marL="0" indent="0">
              <a:lnSpc>
                <a:spcPct val="125000"/>
              </a:lnSpc>
              <a:buSzTx/>
              <a:buNone/>
              <a:defRPr b="1" sz="1100">
                <a:solidFill>
                  <a:srgbClr val="00C8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Escape character is '^]'. </a:t>
            </a:r>
          </a:p>
          <a:p>
            <a:pPr marL="0" indent="0">
              <a:lnSpc>
                <a:spcPct val="125000"/>
              </a:lnSpc>
              <a:buSzTx/>
              <a:buNone/>
              <a:defRPr b="1" sz="1100">
                <a:solidFill>
                  <a:srgbClr val="00C8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GET /</a:t>
            </a:r>
          </a:p>
          <a:p>
            <a:pPr marL="0" indent="0">
              <a:lnSpc>
                <a:spcPct val="125000"/>
              </a:lnSpc>
              <a:buSzTx/>
              <a:buNone/>
              <a:defRPr b="1" sz="1100">
                <a:solidFill>
                  <a:srgbClr val="00C8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&lt;html&gt;</a:t>
            </a:r>
          </a:p>
          <a:p>
            <a:pPr marL="0" indent="0">
              <a:lnSpc>
                <a:spcPct val="125000"/>
              </a:lnSpc>
              <a:buSzTx/>
              <a:buNone/>
              <a:defRPr b="1" sz="1100">
                <a:solidFill>
                  <a:srgbClr val="00C8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&lt;head&gt;&lt;title&gt;welcome to example.com&lt;/title&gt;&lt;/head&gt;</a:t>
            </a:r>
          </a:p>
          <a:p>
            <a:pPr marL="0" indent="0">
              <a:lnSpc>
                <a:spcPct val="125000"/>
              </a:lnSpc>
              <a:buSzTx/>
              <a:buNone/>
              <a:defRPr b="1" sz="1100">
                <a:solidFill>
                  <a:srgbClr val="00C8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&lt;body&gt;</a:t>
            </a:r>
          </a:p>
          <a:p>
            <a:pPr marL="0" indent="0">
              <a:lnSpc>
                <a:spcPct val="125000"/>
              </a:lnSpc>
              <a:buSzTx/>
              <a:buNone/>
              <a:defRPr b="1" sz="1100">
                <a:solidFill>
                  <a:srgbClr val="00C8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&lt;h1&gt;welcome to example.com&lt;/h1&gt;</a:t>
            </a:r>
          </a:p>
          <a:p>
            <a:pPr marL="0" indent="0">
              <a:lnSpc>
                <a:spcPct val="125000"/>
              </a:lnSpc>
              <a:buSzTx/>
              <a:buNone/>
              <a:defRPr b="1" sz="1100">
                <a:solidFill>
                  <a:srgbClr val="00C8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&lt;/body&gt;</a:t>
            </a:r>
          </a:p>
          <a:p>
            <a:pPr marL="0" indent="0">
              <a:lnSpc>
                <a:spcPct val="125000"/>
              </a:lnSpc>
              <a:buSzTx/>
              <a:buNone/>
              <a:defRPr b="1" sz="1100">
                <a:solidFill>
                  <a:srgbClr val="00C8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&lt;/html&gt;</a:t>
            </a:r>
          </a:p>
          <a:p>
            <a:pPr marL="0" indent="0">
              <a:lnSpc>
                <a:spcPct val="125000"/>
              </a:lnSpc>
              <a:spcBef>
                <a:spcPts val="600"/>
              </a:spcBef>
              <a:buSzTx/>
              <a:buNone/>
              <a:defRPr sz="1100">
                <a:solidFill>
                  <a:srgbClr val="000000"/>
                </a:solidFill>
              </a:defRPr>
            </a:pPr>
            <a:r>
              <a:t>You can also do the same with </a:t>
            </a:r>
            <a:r>
              <a:rPr b="1"/>
              <a:t>SSL</a:t>
            </a:r>
            <a:r>
              <a:t> or </a:t>
            </a:r>
            <a:r>
              <a:rPr b="1"/>
              <a:t>TLS </a:t>
            </a:r>
            <a:r>
              <a:t>protocols.</a:t>
            </a:r>
          </a:p>
          <a:p>
            <a:pPr marL="0" indent="0">
              <a:lnSpc>
                <a:spcPct val="125000"/>
              </a:lnSpc>
              <a:spcBef>
                <a:spcPts val="600"/>
              </a:spcBef>
              <a:buSzTx/>
              <a:buNone/>
              <a:defRPr b="1" sz="1100">
                <a:solidFill>
                  <a:srgbClr val="0000DC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openssl s_client -connect www.example.com:443</a:t>
            </a:r>
          </a:p>
          <a:p>
            <a:pPr marL="0" indent="0">
              <a:lnSpc>
                <a:spcPct val="125000"/>
              </a:lnSpc>
              <a:spcBef>
                <a:spcPts val="600"/>
              </a:spcBef>
              <a:buSzTx/>
              <a:buNone/>
              <a:defRPr sz="1100">
                <a:solidFill>
                  <a:srgbClr val="000000"/>
                </a:solidFill>
              </a:defRPr>
            </a:pPr>
            <a:r>
              <a:t>Use the </a:t>
            </a:r>
            <a:r>
              <a:rPr b="1"/>
              <a:t>arp</a:t>
            </a:r>
            <a:r>
              <a:t> command to check the link-layer connectivity.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lnet"/>
          <p:cNvSpPr txBox="1"/>
          <p:nvPr>
            <p:ph type="title"/>
          </p:nvPr>
        </p:nvSpPr>
        <p:spPr>
          <a:xfrm>
            <a:off x="311699" y="296649"/>
            <a:ext cx="8520602" cy="841801"/>
          </a:xfrm>
          <a:prstGeom prst="rect">
            <a:avLst/>
          </a:prstGeom>
        </p:spPr>
        <p:txBody>
          <a:bodyPr/>
          <a:lstStyle/>
          <a:p>
            <a:pPr/>
            <a:r>
              <a:t>Telnet</a:t>
            </a:r>
          </a:p>
        </p:txBody>
      </p:sp>
      <p:sp>
        <p:nvSpPr>
          <p:cNvPr id="144" name="NAME…"/>
          <p:cNvSpPr txBox="1"/>
          <p:nvPr/>
        </p:nvSpPr>
        <p:spPr>
          <a:xfrm>
            <a:off x="144045" y="944880"/>
            <a:ext cx="9135310" cy="721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00F9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NAME</a:t>
            </a:r>
            <a:endParaRPr>
              <a:solidFill>
                <a:srgbClr val="28FE14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</a:t>
            </a:r>
            <a:r>
              <a:rPr>
                <a:solidFill>
                  <a:srgbClr val="00F900"/>
                </a:solidFill>
              </a:rPr>
              <a:t>telnet</a:t>
            </a:r>
            <a:r>
              <a:t> — user interface to the TELNET protocol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00F9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SYNOPSIS</a:t>
            </a:r>
            <a:endParaRPr>
              <a:solidFill>
                <a:srgbClr val="28FE14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</a:t>
            </a:r>
            <a:r>
              <a:rPr>
                <a:solidFill>
                  <a:srgbClr val="00F900"/>
                </a:solidFill>
              </a:rPr>
              <a:t>telnet</a:t>
            </a:r>
            <a:r>
              <a:t> [</a:t>
            </a:r>
            <a:r>
              <a:rPr>
                <a:solidFill>
                  <a:srgbClr val="00F900"/>
                </a:solidFill>
              </a:rPr>
              <a:t>-468ELadr</a:t>
            </a:r>
            <a:r>
              <a:t>] [</a:t>
            </a:r>
            <a:r>
              <a:rPr>
                <a:solidFill>
                  <a:srgbClr val="00F900"/>
                </a:solidFill>
              </a:rPr>
              <a:t>-S</a:t>
            </a:r>
            <a:r>
              <a:t> </a:t>
            </a:r>
            <a:r>
              <a:rPr u="sng"/>
              <a:t>tos</a:t>
            </a:r>
            <a:r>
              <a:t>] [</a:t>
            </a:r>
            <a:r>
              <a:rPr>
                <a:solidFill>
                  <a:srgbClr val="00F900"/>
                </a:solidFill>
              </a:rPr>
              <a:t>-b</a:t>
            </a:r>
            <a:r>
              <a:t> </a:t>
            </a:r>
            <a:r>
              <a:rPr u="sng"/>
              <a:t>address</a:t>
            </a:r>
            <a:r>
              <a:t>] [</a:t>
            </a:r>
            <a:r>
              <a:rPr>
                <a:solidFill>
                  <a:srgbClr val="00F900"/>
                </a:solidFill>
              </a:rPr>
              <a:t>-e</a:t>
            </a:r>
            <a:r>
              <a:t> </a:t>
            </a:r>
            <a:r>
              <a:rPr u="sng"/>
              <a:t>escapechar</a:t>
            </a:r>
            <a:r>
              <a:t>] [</a:t>
            </a:r>
            <a:r>
              <a:rPr>
                <a:solidFill>
                  <a:srgbClr val="00F900"/>
                </a:solidFill>
              </a:rPr>
              <a:t>-l</a:t>
            </a:r>
            <a:r>
              <a:t> </a:t>
            </a:r>
            <a:r>
              <a:rPr u="sng"/>
              <a:t>user</a:t>
            </a:r>
            <a:r>
              <a:t>] [</a:t>
            </a:r>
            <a:r>
              <a:rPr>
                <a:solidFill>
                  <a:srgbClr val="00F900"/>
                </a:solidFill>
              </a:rPr>
              <a:t>-n</a:t>
            </a:r>
            <a:r>
              <a:t> </a:t>
            </a:r>
            <a:r>
              <a:rPr u="sng"/>
              <a:t>tracefile</a:t>
            </a:r>
            <a:r>
              <a:t>] [</a:t>
            </a:r>
            <a:r>
              <a:rPr u="sng"/>
              <a:t>host</a:t>
            </a:r>
            <a:r>
              <a:t> [</a:t>
            </a:r>
            <a:r>
              <a:rPr u="sng"/>
              <a:t>port</a:t>
            </a:r>
            <a:r>
              <a:t>]]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00F9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DESCRIPTION</a:t>
            </a:r>
            <a:endParaRPr>
              <a:solidFill>
                <a:srgbClr val="28FE14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The </a:t>
            </a:r>
            <a:r>
              <a:rPr>
                <a:solidFill>
                  <a:srgbClr val="00F900"/>
                </a:solidFill>
              </a:rPr>
              <a:t>telnet</a:t>
            </a:r>
            <a:r>
              <a:t> command is used for interactive communication with another host using the TELNET protocol. It begins in command mode, where it prints a telnet prompt ("telnet&gt; "). If </a:t>
            </a:r>
            <a:r>
              <a:rPr>
                <a:solidFill>
                  <a:srgbClr val="00F900"/>
                </a:solidFill>
              </a:rPr>
              <a:t>telnet</a:t>
            </a:r>
            <a:r>
              <a:t> is invoked with a </a:t>
            </a:r>
            <a:r>
              <a:rPr u="sng"/>
              <a:t>host</a:t>
            </a:r>
            <a:r>
              <a:t> argument, it performs an </a:t>
            </a:r>
            <a:r>
              <a:rPr>
                <a:solidFill>
                  <a:srgbClr val="00F900"/>
                </a:solidFill>
              </a:rPr>
              <a:t>open</a:t>
            </a:r>
            <a:r>
              <a:t> command implicitly; see the description below.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Options: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</a:t>
            </a:r>
            <a:r>
              <a:rPr>
                <a:solidFill>
                  <a:srgbClr val="00F900"/>
                </a:solidFill>
              </a:rPr>
              <a:t>-4</a:t>
            </a:r>
            <a:r>
              <a:t>      Force IPv4 address resolution.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</a:t>
            </a:r>
            <a:r>
              <a:rPr>
                <a:solidFill>
                  <a:srgbClr val="00F900"/>
                </a:solidFill>
              </a:rPr>
              <a:t>-6</a:t>
            </a:r>
            <a:r>
              <a:t>      Force IPv6 address resolution.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</a:t>
            </a:r>
            <a:r>
              <a:rPr>
                <a:solidFill>
                  <a:srgbClr val="00F900"/>
                </a:solidFill>
              </a:rPr>
              <a:t>-8</a:t>
            </a:r>
            <a:r>
              <a:t>      Request 8-bit operation. This causes an attempt to negotiate the TELNET BINARY option for both input and output. By default telnet is not 8-bit clean.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</a:t>
            </a:r>
            <a:r>
              <a:rPr>
                <a:solidFill>
                  <a:srgbClr val="00F900"/>
                </a:solidFill>
              </a:rPr>
              <a:t>-E</a:t>
            </a:r>
            <a:r>
              <a:t>      Disables the escape character functionality; that is, sets the escape character to ``no character''.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</a:t>
            </a:r>
            <a:r>
              <a:rPr>
                <a:solidFill>
                  <a:srgbClr val="00F900"/>
                </a:solidFill>
              </a:rPr>
              <a:t>-L</a:t>
            </a:r>
            <a:r>
              <a:t>      Specifies an 8-bit data path on output.  This causes the TELNET BINARY option to be negotiated on just output.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</a:t>
            </a:r>
            <a:r>
              <a:rPr>
                <a:solidFill>
                  <a:srgbClr val="00F900"/>
                </a:solidFill>
              </a:rPr>
              <a:t>-a</a:t>
            </a:r>
            <a:r>
              <a:t>      Attempt automatic login.  Currently, this sends the user name via the USER variable of the NEW-ENVIRON option if supported by the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  remote system. The username is retrieved via getlogin(3).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</a:t>
            </a:r>
            <a:r>
              <a:rPr>
                <a:solidFill>
                  <a:srgbClr val="00F900"/>
                </a:solidFill>
              </a:rPr>
              <a:t>-b</a:t>
            </a:r>
            <a:r>
              <a:t> </a:t>
            </a:r>
            <a:r>
              <a:rPr u="sng"/>
              <a:t>address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  Use bind(2) on the local socket to bind it to a specific local address.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</a:t>
            </a:r>
            <a:r>
              <a:rPr>
                <a:solidFill>
                  <a:srgbClr val="00F900"/>
                </a:solidFill>
              </a:rPr>
              <a:t>-d</a:t>
            </a:r>
            <a:r>
              <a:t>      Sets the initial value of the </a:t>
            </a:r>
            <a:r>
              <a:rPr>
                <a:solidFill>
                  <a:srgbClr val="00F900"/>
                </a:solidFill>
              </a:rPr>
              <a:t>debug</a:t>
            </a:r>
            <a:r>
              <a:t> toggle to TRUE.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lnet"/>
          <p:cNvSpPr txBox="1"/>
          <p:nvPr>
            <p:ph type="title"/>
          </p:nvPr>
        </p:nvSpPr>
        <p:spPr>
          <a:xfrm>
            <a:off x="311699" y="410949"/>
            <a:ext cx="8520602" cy="841801"/>
          </a:xfrm>
          <a:prstGeom prst="rect">
            <a:avLst/>
          </a:prstGeom>
        </p:spPr>
        <p:txBody>
          <a:bodyPr/>
          <a:lstStyle/>
          <a:p>
            <a:pPr/>
            <a:r>
              <a:t>Telnet</a:t>
            </a:r>
          </a:p>
        </p:txBody>
      </p:sp>
      <p:sp>
        <p:nvSpPr>
          <p:cNvPr id="147" name="vagrant@vagrant:~$ telnet www.google.com  80…"/>
          <p:cNvSpPr txBox="1"/>
          <p:nvPr/>
        </p:nvSpPr>
        <p:spPr>
          <a:xfrm>
            <a:off x="-7087" y="328929"/>
            <a:ext cx="9158174" cy="481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>
                <a:solidFill>
                  <a:srgbClr val="34BC26"/>
                </a:solidFill>
              </a:rPr>
              <a:t>vagrant@vagrant</a:t>
            </a:r>
            <a:r>
              <a:t>:</a:t>
            </a:r>
            <a:r>
              <a:rPr>
                <a:solidFill>
                  <a:srgbClr val="5230E1"/>
                </a:solidFill>
              </a:rPr>
              <a:t>~</a:t>
            </a:r>
            <a:r>
              <a:t>$ telnet www.google.com  80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Trying 216.58.216.228...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Connected to www.google.com.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Escape character is '^]'.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HTTP/1.0 400 Bad Request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Content-Type: text/html; charset=UTF-8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Referrer-Policy: no-referrer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Content-Length: 1555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Date: Thu, 22 Feb 2018 18:10:49 GMT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&lt;!DOCTYPE html&gt;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&lt;html lang=en&gt;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&lt;meta charset=utf-8&gt;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&lt;meta name=viewport content="initial-scale=1, minimum-scale=1, width=device-width"&gt;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&lt;title&gt;Error 400 (Bad Request)!!1&lt;/title&gt;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&lt;style&gt;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*{margin:0;padding:0}html,code{font:15px/22px arial,sans-serif}html{background:#fff;color:#222;padding:15px}body{margin:7% auto 0;max-width:390px;min-height:180px;padding:30px 0 15px}* &gt; body{background:url(//www.google.com/images/errors/robot.png) 100% 5px no-repeat;padding-right:205px}p{margin:11px 0 22px;overflow:hidden}ins{color:#777;text-decoration:none}a img{border:0}@media screen and (max-width:772px){body{background:none;margin-top:0;max-width:none;padding-right:0}}#logo{background:url(//www.google.com/images/branding/googlelogo/1x/googlelogo_color_150x54dp.png) no-repeat;margin-left:-5px}@media only screen and (min-resolution:192dpi){#logo{background:url(//www.google.com/images/branding/googlelogo/2x/googlelogo_color_150x54dp.png) no-repeat 0% 0%/100% 100%;-moz-border-image:url(//www.google.com/images/branding/googlelogo/2x/googlelogo_color_150x54dp.png) 0}}@media only screen and (-webkit-min-device-pixel-ratio:2){#logo{background:url(//www.google.com/images/branding/googlelogo/2x/googlelogo_color_150x54dp.png) no-repeat;-webkit-background-size:100% 100%}}#logo{display:inline-block;height:54px;width:150px}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&lt;/style&gt;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&lt;a href=//www.google.com/&gt;&lt;span id=logo aria-label=Google&gt;&lt;/span&gt;&lt;/a&gt;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&lt;p&gt;&lt;b&gt;400.&lt;/b&gt; &lt;ins&gt;That’s an error.&lt;/ins&gt;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&lt;p&gt;Your client has issued a malformed or illegal request.  &lt;ins&gt;That’s all we know.&lt;/ins&gt;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Connection closed by foreign host.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Openssl"/>
          <p:cNvSpPr txBox="1"/>
          <p:nvPr>
            <p:ph type="title"/>
          </p:nvPr>
        </p:nvSpPr>
        <p:spPr>
          <a:xfrm>
            <a:off x="311699" y="410949"/>
            <a:ext cx="8520602" cy="841801"/>
          </a:xfrm>
          <a:prstGeom prst="rect">
            <a:avLst/>
          </a:prstGeom>
        </p:spPr>
        <p:txBody>
          <a:bodyPr/>
          <a:lstStyle/>
          <a:p>
            <a:pPr/>
            <a:r>
              <a:t>Openssl</a:t>
            </a:r>
          </a:p>
        </p:txBody>
      </p:sp>
      <p:pic>
        <p:nvPicPr>
          <p:cNvPr id="150" name="download.jpg" descr="downloa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1450" y="1739850"/>
            <a:ext cx="3721100" cy="218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Openssl"/>
          <p:cNvSpPr txBox="1"/>
          <p:nvPr>
            <p:ph type="title"/>
          </p:nvPr>
        </p:nvSpPr>
        <p:spPr>
          <a:xfrm>
            <a:off x="311699" y="334749"/>
            <a:ext cx="8520602" cy="841801"/>
          </a:xfrm>
          <a:prstGeom prst="rect">
            <a:avLst/>
          </a:prstGeom>
        </p:spPr>
        <p:txBody>
          <a:bodyPr/>
          <a:lstStyle/>
          <a:p>
            <a:pPr/>
            <a:r>
              <a:t>Openssl</a:t>
            </a:r>
          </a:p>
        </p:txBody>
      </p:sp>
      <p:sp>
        <p:nvSpPr>
          <p:cNvPr id="153" name="NAME…"/>
          <p:cNvSpPr txBox="1"/>
          <p:nvPr/>
        </p:nvSpPr>
        <p:spPr>
          <a:xfrm>
            <a:off x="4345" y="1135380"/>
            <a:ext cx="9158174" cy="329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00F9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NAME</a:t>
            </a:r>
            <a:endParaRPr>
              <a:solidFill>
                <a:srgbClr val="28FE14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openssl - OpenSSL command line tool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00F9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SYNOPSIS</a:t>
            </a:r>
            <a:endParaRPr>
              <a:solidFill>
                <a:srgbClr val="28FE14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</a:t>
            </a:r>
            <a:r>
              <a:rPr>
                <a:solidFill>
                  <a:srgbClr val="00F900"/>
                </a:solidFill>
              </a:rPr>
              <a:t>openssl</a:t>
            </a:r>
            <a:r>
              <a:t> </a:t>
            </a:r>
            <a:r>
              <a:rPr u="sng"/>
              <a:t>command</a:t>
            </a:r>
            <a:r>
              <a:t> [ </a:t>
            </a:r>
            <a:r>
              <a:rPr u="sng"/>
              <a:t>command_opts</a:t>
            </a:r>
            <a:r>
              <a:t> ] [ </a:t>
            </a:r>
            <a:r>
              <a:rPr u="sng"/>
              <a:t>command_args</a:t>
            </a:r>
            <a:r>
              <a:t> 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00F9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>
                <a:solidFill>
                  <a:srgbClr val="28FE14"/>
                </a:solidFill>
              </a:rPr>
              <a:t>       </a:t>
            </a:r>
            <a:r>
              <a:t>openssl</a:t>
            </a:r>
            <a:r>
              <a:rPr>
                <a:solidFill>
                  <a:srgbClr val="28FE14"/>
                </a:solidFill>
              </a:rPr>
              <a:t> [ </a:t>
            </a:r>
            <a:r>
              <a:t>list-standard-commands</a:t>
            </a:r>
            <a:r>
              <a:rPr>
                <a:solidFill>
                  <a:srgbClr val="28FE14"/>
                </a:solidFill>
              </a:rPr>
              <a:t> | </a:t>
            </a:r>
            <a:r>
              <a:t>list-message-digest-commands</a:t>
            </a:r>
            <a:r>
              <a:rPr>
                <a:solidFill>
                  <a:srgbClr val="28FE14"/>
                </a:solidFill>
              </a:rPr>
              <a:t> | </a:t>
            </a:r>
            <a:r>
              <a:t>list-cipher-commands</a:t>
            </a:r>
            <a:r>
              <a:rPr>
                <a:solidFill>
                  <a:srgbClr val="28FE14"/>
                </a:solidFill>
              </a:rPr>
              <a:t> | </a:t>
            </a:r>
            <a:r>
              <a:t>list-cipher-algorithms</a:t>
            </a:r>
            <a:r>
              <a:rPr>
                <a:solidFill>
                  <a:srgbClr val="28FE14"/>
                </a:solidFill>
              </a:rPr>
              <a:t> | </a:t>
            </a:r>
            <a:r>
              <a:t>list-message-digest-</a:t>
            </a:r>
            <a:endParaRPr>
              <a:solidFill>
                <a:srgbClr val="28FE14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00F9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>
                <a:solidFill>
                  <a:srgbClr val="28FE14"/>
                </a:solidFill>
              </a:rPr>
              <a:t>       </a:t>
            </a:r>
            <a:r>
              <a:t>algorithms</a:t>
            </a:r>
            <a:r>
              <a:rPr>
                <a:solidFill>
                  <a:srgbClr val="28FE14"/>
                </a:solidFill>
              </a:rPr>
              <a:t> | </a:t>
            </a:r>
            <a:r>
              <a:t>list-public-key-algorithms</a:t>
            </a:r>
            <a:r>
              <a:rPr>
                <a:solidFill>
                  <a:srgbClr val="28FE14"/>
                </a:solidFill>
              </a:rPr>
              <a:t>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uFill>
                  <a:solidFill>
                    <a:srgbClr val="28FE14"/>
                  </a:solidFill>
                </a:u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</a:t>
            </a:r>
            <a:r>
              <a:rPr>
                <a:solidFill>
                  <a:srgbClr val="00F900"/>
                </a:solidFill>
              </a:rPr>
              <a:t>openssl</a:t>
            </a:r>
            <a:r>
              <a:t> </a:t>
            </a:r>
            <a:r>
              <a:rPr>
                <a:solidFill>
                  <a:srgbClr val="00F900"/>
                </a:solidFill>
              </a:rPr>
              <a:t>no-</a:t>
            </a:r>
            <a:r>
              <a:rPr u="sng"/>
              <a:t>XXX</a:t>
            </a:r>
            <a:r>
              <a:t> [ </a:t>
            </a:r>
            <a:r>
              <a:rPr u="sng"/>
              <a:t>arbitrary</a:t>
            </a:r>
            <a:r>
              <a:t> </a:t>
            </a:r>
            <a:r>
              <a:rPr u="sng"/>
              <a:t>options</a:t>
            </a:r>
            <a:r>
              <a:t> 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00F900"/>
                </a:solidFill>
                <a:uFill>
                  <a:solidFill>
                    <a:srgbClr val="28FE14"/>
                  </a:solidFill>
                </a:u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DESCRIPTION</a:t>
            </a:r>
            <a:endParaRPr>
              <a:solidFill>
                <a:srgbClr val="28FE14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uFill>
                  <a:solidFill>
                    <a:srgbClr val="28FE14"/>
                  </a:solidFill>
                </a:u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OpenSSL is a cryptography toolkit implementing the Secure Sockets Layer (SSL v2/v3) and Transport Layer Security (TLS v1) network protocols and related cryptography standards required by them.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uFill>
                  <a:solidFill>
                    <a:srgbClr val="28FE14"/>
                  </a:solidFill>
                </a:u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The </a:t>
            </a:r>
            <a:r>
              <a:rPr>
                <a:solidFill>
                  <a:srgbClr val="00F900"/>
                </a:solidFill>
              </a:rPr>
              <a:t>openssl</a:t>
            </a:r>
            <a:r>
              <a:t> program is a command line tool for using the various cryptography functions of OpenSSL's </a:t>
            </a:r>
            <a:r>
              <a:rPr>
                <a:solidFill>
                  <a:srgbClr val="00F900"/>
                </a:solidFill>
              </a:rPr>
              <a:t>crypto</a:t>
            </a:r>
            <a:r>
              <a:t> library from the shell.  It can be used for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uFill>
                  <a:solidFill>
                    <a:srgbClr val="28FE14"/>
                  </a:solidFill>
                </a:u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o  Creation and management of private keys, public keys and parameters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uFill>
                  <a:solidFill>
                    <a:srgbClr val="28FE14"/>
                  </a:solidFill>
                </a:u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o  Public key cryptographic operations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uFill>
                  <a:solidFill>
                    <a:srgbClr val="28FE14"/>
                  </a:solidFill>
                </a:u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o  Creation of X.509 certificates, CSRs and CRLs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uFill>
                  <a:solidFill>
                    <a:srgbClr val="28FE14"/>
                  </a:solidFill>
                </a:u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o  Calculation of Message Digests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uFill>
                  <a:solidFill>
                    <a:srgbClr val="28FE14"/>
                  </a:solidFill>
                </a:u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o  Encryption and Decryption with Ciphers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uFill>
                  <a:solidFill>
                    <a:srgbClr val="28FE14"/>
                  </a:solidFill>
                </a:u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o  SSL/TLS Client and Server Tests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uFill>
                  <a:solidFill>
                    <a:srgbClr val="28FE14"/>
                  </a:solidFill>
                </a:u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o  Handling of S/MIME signed or encrypted mail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uFill>
                  <a:solidFill>
                    <a:srgbClr val="28FE14"/>
                  </a:solidFill>
                </a:u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o  Time Stamp requests, generation and verification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openssl"/>
          <p:cNvSpPr txBox="1"/>
          <p:nvPr>
            <p:ph type="title"/>
          </p:nvPr>
        </p:nvSpPr>
        <p:spPr>
          <a:xfrm>
            <a:off x="400599" y="423649"/>
            <a:ext cx="8520602" cy="841801"/>
          </a:xfrm>
          <a:prstGeom prst="rect">
            <a:avLst/>
          </a:prstGeom>
        </p:spPr>
        <p:txBody>
          <a:bodyPr/>
          <a:lstStyle/>
          <a:p>
            <a:pPr/>
            <a:r>
              <a:t>openssl</a:t>
            </a:r>
          </a:p>
        </p:txBody>
      </p:sp>
      <p:sp>
        <p:nvSpPr>
          <p:cNvPr id="156" name="rsa       RSA key management.…"/>
          <p:cNvSpPr txBox="1"/>
          <p:nvPr/>
        </p:nvSpPr>
        <p:spPr>
          <a:xfrm>
            <a:off x="42445" y="1281430"/>
            <a:ext cx="9120068" cy="294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</a:t>
            </a:r>
            <a:r>
              <a:rPr>
                <a:solidFill>
                  <a:srgbClr val="00F900"/>
                </a:solidFill>
              </a:rPr>
              <a:t>rsa</a:t>
            </a:r>
            <a:r>
              <a:t>       RSA key management.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</a:t>
            </a:r>
            <a:r>
              <a:rPr>
                <a:solidFill>
                  <a:srgbClr val="00F900"/>
                </a:solidFill>
              </a:rPr>
              <a:t>rsautl</a:t>
            </a:r>
            <a:r>
              <a:t>    RSA utility for signing, verification, encryption, and decryption. Superseded by  </a:t>
            </a:r>
            <a:r>
              <a:rPr>
                <a:solidFill>
                  <a:srgbClr val="00F900"/>
                </a:solidFill>
              </a:rPr>
              <a:t>pkeyutl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</a:t>
            </a:r>
            <a:r>
              <a:rPr>
                <a:solidFill>
                  <a:srgbClr val="00F900"/>
                </a:solidFill>
              </a:rPr>
              <a:t>s_client</a:t>
            </a:r>
            <a:r>
              <a:t>  This implements a generic SSL/TLS client which can establish a transparent connection to a remote server speaking SSL/TLS. It’s intended for testing purposes only and provides only rudimentary interface functionality but internally uses mostly all functionality of the OpenSSL </a:t>
            </a:r>
            <a:r>
              <a:rPr>
                <a:solidFill>
                  <a:srgbClr val="00F900"/>
                </a:solidFill>
              </a:rPr>
              <a:t>ssl</a:t>
            </a:r>
            <a:r>
              <a:t> library.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</a:t>
            </a:r>
            <a:r>
              <a:rPr>
                <a:solidFill>
                  <a:srgbClr val="00F900"/>
                </a:solidFill>
              </a:rPr>
              <a:t>s_server</a:t>
            </a:r>
            <a:r>
              <a:t>  This implements a generic SSL/TLS server which accepts connections from remote clients speaking SSL/TLS. It's intended for testing purposes only and provides only rudimentary interface functionality but internally uses mostly all functionality of the OpenSSL </a:t>
            </a:r>
            <a:r>
              <a:rPr>
                <a:solidFill>
                  <a:srgbClr val="00F900"/>
                </a:solidFill>
              </a:rPr>
              <a:t>ssl</a:t>
            </a:r>
            <a:r>
              <a:t> library.  It provides both an own command line oriented protocol for testing SSL functions and a simple HTTP response facility to emulate an SSL/TLS-aware webserver.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Openssl"/>
          <p:cNvSpPr txBox="1"/>
          <p:nvPr>
            <p:ph type="title"/>
          </p:nvPr>
        </p:nvSpPr>
        <p:spPr>
          <a:xfrm>
            <a:off x="311699" y="220449"/>
            <a:ext cx="8520602" cy="841801"/>
          </a:xfrm>
          <a:prstGeom prst="rect">
            <a:avLst/>
          </a:prstGeom>
        </p:spPr>
        <p:txBody>
          <a:bodyPr/>
          <a:lstStyle/>
          <a:p>
            <a:pPr/>
            <a:r>
              <a:t>Openssl</a:t>
            </a:r>
          </a:p>
        </p:txBody>
      </p:sp>
      <p:sp>
        <p:nvSpPr>
          <p:cNvPr id="159" name="vagrant@vagrant:~$ openssl s_client -connect www.google.com:443…"/>
          <p:cNvSpPr txBox="1"/>
          <p:nvPr/>
        </p:nvSpPr>
        <p:spPr>
          <a:xfrm>
            <a:off x="347300" y="887730"/>
            <a:ext cx="8449400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>
                <a:solidFill>
                  <a:srgbClr val="34BC26"/>
                </a:solidFill>
              </a:rPr>
              <a:t>vagrant@vagrant</a:t>
            </a:r>
            <a:r>
              <a:t>:</a:t>
            </a:r>
            <a:r>
              <a:rPr>
                <a:solidFill>
                  <a:srgbClr val="5230E1"/>
                </a:solidFill>
              </a:rPr>
              <a:t>~</a:t>
            </a:r>
            <a:r>
              <a:t>$ openssl s_client -connect www.google.com:443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CONNECTED(00000003)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depth=2 C = US, O = GeoTrust Inc., CN = GeoTrust Global CA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verify return:1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depth=1 C = US, O = Google Inc, CN = Google Internet Authority G2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verify return:1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depth=0 C = US, ST = California, L = Mountain View, O = Google Inc, CN = www.google.com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verify return:1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---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Certificate chain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0 s:/C=US/ST=California/L=Mountain View/O=Google Inc/CN=www.google.com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i:/C=US/O=Google Inc/CN=Google Internet Authority G2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1 s:/C=US/O=Google Inc/CN=Google Internet Authority G2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i:/C=US/O=GeoTrust Inc./CN=GeoTrust Global CA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2 s:/C=US/O=GeoTrust Inc./CN=GeoTrust Global CA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i:/C=US/O=Equifax/OU=Equifax Secure Certificate Authority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Openssl"/>
          <p:cNvSpPr txBox="1"/>
          <p:nvPr>
            <p:ph type="title"/>
          </p:nvPr>
        </p:nvSpPr>
        <p:spPr>
          <a:xfrm>
            <a:off x="311699" y="220449"/>
            <a:ext cx="8520602" cy="841801"/>
          </a:xfrm>
          <a:prstGeom prst="rect">
            <a:avLst/>
          </a:prstGeom>
        </p:spPr>
        <p:txBody>
          <a:bodyPr/>
          <a:lstStyle/>
          <a:p>
            <a:pPr/>
            <a:r>
              <a:t>Openssl</a:t>
            </a:r>
          </a:p>
        </p:txBody>
      </p:sp>
      <p:sp>
        <p:nvSpPr>
          <p:cNvPr id="162" name="---…"/>
          <p:cNvSpPr txBox="1"/>
          <p:nvPr/>
        </p:nvSpPr>
        <p:spPr>
          <a:xfrm>
            <a:off x="804575" y="709930"/>
            <a:ext cx="7534850" cy="613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---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Server certificate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-----BEGIN CERTIFICATE-----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MIIEdjCCA16gAwIBAgIINC+Y7yLd9OswDQYJKoZIhvcNAQELBQAwSTELMAkGA1UE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BhMCVVMxEzARBgNVBAoTCkdvb2dsZSBJbmMxJTAjBgNVBAMTHEdvb2dsZSBJbnRl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cm5ldCBBdXRob3JpdHkgRzIwHhcNMTgwMjA3MjExMzI5WhcNMTgwNTAyMjExMTAw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WjBoMQswCQYDVQQGEwJVUzETMBEGA1UECAwKQ2FsaWZvcm5pYTEWMBQGA1UEBwwN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TW91bnRhaW4gVmlldzETMBEGA1UECgwKR29vZ2xlIEluYzEXMBUGA1UEAwwOd3d3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Lmdvb2dsZS5jb20wggEiMA0GCSqGSIb3DQEBAQUAA4IBDwAwggEKAoIBAQC7lAOc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gsUECzoiJfpnAtq9qxAeTWBS8KYCd3ESvd7255YXW8FUiGTj9MYSSJ3OlYQvvU1I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NmnIXNU7BnhUBbY1kW4+GXc5RimwiIW5VsWftt1XOVZh5mR08DhYQjdQqI3IhK6r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FTS6/6BvFcjWMT/rVQv59XDaQLqWXSomEzOr1vDRXZSbAPr+YAGKUj+K0TjgZNW1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8xo8Lyp8kDjFxrWaThfwFMosbFw5HnnzpT1WSHfmXmF1mvvk4cJ+U2m3+K2pRki8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nNnWafLPdT408XoXrbWLVeEVSIQQH5z93uoj5lESal05pnOY5yYUJ+vmHdY7jOBh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sT9HaGzl3kD2J+1BAgMBAAGjggFBMIIBPTATBgNVHSUEDDAKBggrBgEFBQcDATAZ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BgNVHREEEjAQgg53d3cuZ29vZ2xlLmNvbTBoBggrBgEFBQcBAQRcMFowKwYIKwYB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BQUHMAKGH2h0dHA6Ly9wa2kuZ29vZ2xlLmNvbS9HSUFHMi5jcnQwKwYIKwYBBQUH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MAGGH2h0dHA6Ly9jbGllbnRzMS5nb29nbGUuY29tL29jc3AwHQYDVR0OBBYEFNGB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jzGWH9WkzeHj88QOo3gBTBs+MAwGA1UdEwEB/wQCMAAwHwYDVR0jBBgwFoAUSt0G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Fhu89mi1dvWBtrtiGrpagS8wIQYDVR0gBBowGDAMBgorBgEEAdZ5AgUBMAgGBmeB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DAECAjAwBgNVHR8EKTAnMCWgI6Ahhh9odHRwOi8vcGtpLmdvb2dsZS5jb20vR0lB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RzIuY3JsMA0GCSqGSIb3DQEBCwUAA4IBAQBxOxsCFg7RIa0zVDI0N9rTNaPopqX9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yrIlK1u+C2ohrg5iF5XlTEzTuH43D/J0Lz550D9Cft4s6lWaNKpVDhNivEy2nzK5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ekuQKYtoQlIyfUnD5GnGZyr3m2AcMFnAAhlXVbyiJk0VNLDGCMVBaOuL/yT8X5dQ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j8MrKSvZRaUt2oixE7fKGNv5nhs0wuHu1TEU/8R5UMxbJs8knMZsRcfsvzjXpEHC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guA54xPnLFiU0QTw4GIFi5nDvfR5cF2UAJZNIF4o4sr4DB8+X7DWtBmMNHuR4Cpn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HEdlVzOA7BAGx8yO6AddwJo8AlxviCaPol1xPB8uJCGh/U0/7XhtR93S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-----END CERTIFICATE-----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penssl"/>
          <p:cNvSpPr txBox="1"/>
          <p:nvPr>
            <p:ph type="title"/>
          </p:nvPr>
        </p:nvSpPr>
        <p:spPr>
          <a:xfrm>
            <a:off x="311699" y="220449"/>
            <a:ext cx="8520602" cy="841801"/>
          </a:xfrm>
          <a:prstGeom prst="rect">
            <a:avLst/>
          </a:prstGeom>
        </p:spPr>
        <p:txBody>
          <a:bodyPr/>
          <a:lstStyle/>
          <a:p>
            <a:pPr/>
            <a:r>
              <a:t>Openssl</a:t>
            </a:r>
          </a:p>
        </p:txBody>
      </p:sp>
      <p:sp>
        <p:nvSpPr>
          <p:cNvPr id="165" name="subject=/C=US/ST=California/L=Mountain View/O=Google Inc/CN=www.google.com…"/>
          <p:cNvSpPr txBox="1"/>
          <p:nvPr/>
        </p:nvSpPr>
        <p:spPr>
          <a:xfrm>
            <a:off x="232982" y="1554480"/>
            <a:ext cx="8678036" cy="203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subject=/C=US/ST=California/L=Mountain View/O=Google Inc/CN=www.google.com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issuer=/C=US/O=Google Inc/CN=Google Internet Authority G2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---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No client certificate CA names sent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Peer signing digest: SHA256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Server Temp Key: ECDH, P-256, 256 bits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---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SSL handshake has read 3822 bytes and written 431 bytes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---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60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4.1 Learning Objectives</a:t>
            </a:r>
          </a:p>
        </p:txBody>
      </p:sp>
      <p:sp>
        <p:nvSpPr>
          <p:cNvPr id="113" name="Shape 6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5000"/>
              </a:lnSpc>
              <a:buSzTx/>
              <a:buNone/>
              <a:defRPr b="1" sz="1400">
                <a:solidFill>
                  <a:srgbClr val="000000"/>
                </a:solidFill>
              </a:defRPr>
            </a:pPr>
            <a:r>
              <a:t>By the end of this session, you should be able to:</a:t>
            </a:r>
          </a:p>
          <a:p>
            <a:pPr indent="-317500">
              <a:lnSpc>
                <a:spcPct val="125000"/>
              </a:lnSpc>
              <a:spcBef>
                <a:spcPts val="600"/>
              </a:spcBef>
              <a:buClr>
                <a:srgbClr val="000000"/>
              </a:buClr>
              <a:buSzPts val="1400"/>
              <a:defRPr b="1" sz="1400">
                <a:solidFill>
                  <a:srgbClr val="000000"/>
                </a:solidFill>
              </a:defRPr>
            </a:pPr>
            <a:r>
              <a:t>Explain network troubleshooting from a client perspective.</a:t>
            </a:r>
          </a:p>
          <a:p>
            <a:pPr indent="-317500">
              <a:lnSpc>
                <a:spcPct val="125000"/>
              </a:lnSpc>
              <a:buClr>
                <a:srgbClr val="000000"/>
              </a:buClr>
              <a:buSzPts val="1400"/>
              <a:defRPr b="1" sz="1400">
                <a:solidFill>
                  <a:srgbClr val="000000"/>
                </a:solidFill>
              </a:defRPr>
            </a:pPr>
            <a:r>
              <a:t>Explain network troubleshooting from a server perspective.</a:t>
            </a:r>
          </a:p>
          <a:p>
            <a:pPr indent="-317500">
              <a:lnSpc>
                <a:spcPct val="125000"/>
              </a:lnSpc>
              <a:buClr>
                <a:srgbClr val="000000"/>
              </a:buClr>
              <a:buSzPts val="1400"/>
              <a:defRPr b="1" sz="1400">
                <a:solidFill>
                  <a:srgbClr val="000000"/>
                </a:solidFill>
              </a:defRPr>
            </a:pPr>
          </a:p>
          <a:p>
            <a:pPr indent="-317500">
              <a:lnSpc>
                <a:spcPct val="125000"/>
              </a:lnSpc>
              <a:buClr>
                <a:srgbClr val="000000"/>
              </a:buClr>
              <a:buSzPts val="1400"/>
              <a:defRPr b="1" sz="1400">
                <a:solidFill>
                  <a:srgbClr val="000000"/>
                </a:solidFill>
              </a:defRPr>
            </a:pPr>
          </a:p>
          <a:p>
            <a:pPr indent="-317500">
              <a:lnSpc>
                <a:spcPct val="125000"/>
              </a:lnSpc>
              <a:buClr>
                <a:srgbClr val="000000"/>
              </a:buClr>
              <a:buSzPts val="1400"/>
              <a:defRPr b="1" sz="1400">
                <a:solidFill>
                  <a:srgbClr val="000000"/>
                </a:solidFill>
              </a:defRPr>
            </a:pPr>
            <a:r>
              <a:t>Test:</a:t>
            </a:r>
          </a:p>
          <a:p>
            <a:pPr marL="0" indent="0" defTabSz="457200">
              <a:lnSpc>
                <a:spcPts val="3000"/>
              </a:lnSpc>
              <a:buClrTx/>
              <a:buSzTx/>
              <a:buFontTx/>
              <a:buNone/>
              <a:defRPr sz="1280">
                <a:solidFill>
                  <a:srgbClr val="222222"/>
                </a:solidFill>
              </a:defRPr>
            </a:pPr>
            <a:r>
              <a:t>192.168.0.5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Openssl"/>
          <p:cNvSpPr txBox="1"/>
          <p:nvPr>
            <p:ph type="title"/>
          </p:nvPr>
        </p:nvSpPr>
        <p:spPr>
          <a:xfrm>
            <a:off x="311699" y="220449"/>
            <a:ext cx="8520602" cy="841801"/>
          </a:xfrm>
          <a:prstGeom prst="rect">
            <a:avLst/>
          </a:prstGeom>
        </p:spPr>
        <p:txBody>
          <a:bodyPr/>
          <a:lstStyle/>
          <a:p>
            <a:pPr/>
            <a:r>
              <a:t>Openssl</a:t>
            </a:r>
          </a:p>
        </p:txBody>
      </p:sp>
      <p:sp>
        <p:nvSpPr>
          <p:cNvPr id="168" name="New, TLSv1/SSLv3, Cipher is ECDHE-RSA-AES128-GCM-SHA256…"/>
          <p:cNvSpPr txBox="1"/>
          <p:nvPr/>
        </p:nvSpPr>
        <p:spPr>
          <a:xfrm>
            <a:off x="61504" y="919480"/>
            <a:ext cx="9020992" cy="548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New, TLSv1/SSLv3, Cipher is ECDHE-RSA-AES128-GCM-SHA256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Server public key is 2048 bit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Secure Renegotiation IS supported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Compression: NONE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Expansion: NONE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No ALPN negotiated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SSL-Session: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Protocol  : TLSv1.2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Cipher    : ECDHE-RSA-AES128-GCM-SHA256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Session-ID: E0153255AF5676E6DC0813733D322570D5C2EAF9807AA4A7D2AB0CD6992734C9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Session-ID-ctx: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Master-Key: 3D7A63ACCD0D2C5E82639D9B0D0015189FFA82E27C3E39766E96B1E706E6CA3DE0FDB66197CD9FCB71FB804896018E88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Key-Arg   : None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PSK identity: None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PSK identity hint: None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SRP username: None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TLS session ticket lifetime hint: 100800 (seconds)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TLS session ticket: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0000 - 00 dc b9 88 84 d6 06 30-de a8 99 9a 30 52 69 8a   .......0....0Ri.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0010 - c3 3d e1 5d cd d9 6e 8a-d2 48 a6 65 e9 01 9e c1   .=.]..n..H.e....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0020 - 3c dc 64 9d f2 c7 e4 39-35 98 9c 06 75 0a 37 26   &lt;.d....95...u.7&amp;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0030 - 27 12 d4 a4 b4 b8 cf fa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arp"/>
          <p:cNvSpPr txBox="1"/>
          <p:nvPr>
            <p:ph type="title"/>
          </p:nvPr>
        </p:nvSpPr>
        <p:spPr>
          <a:xfrm>
            <a:off x="311699" y="258549"/>
            <a:ext cx="8520602" cy="841801"/>
          </a:xfrm>
          <a:prstGeom prst="rect">
            <a:avLst/>
          </a:prstGeom>
        </p:spPr>
        <p:txBody>
          <a:bodyPr/>
          <a:lstStyle/>
          <a:p>
            <a:pPr/>
            <a:r>
              <a:t>arp</a:t>
            </a:r>
          </a:p>
        </p:txBody>
      </p:sp>
      <p:sp>
        <p:nvSpPr>
          <p:cNvPr id="171" name="virsh dumpxml cse544_15 | grep address…"/>
          <p:cNvSpPr txBox="1"/>
          <p:nvPr/>
        </p:nvSpPr>
        <p:spPr>
          <a:xfrm>
            <a:off x="5138928" y="3469385"/>
            <a:ext cx="3361945" cy="719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2000">
                <a:solidFill>
                  <a:srgbClr val="C050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050">
                <a:latin typeface="Verdana"/>
                <a:ea typeface="Verdana"/>
                <a:cs typeface="Verdana"/>
                <a:sym typeface="Verdana"/>
              </a:rPr>
              <a:t>virsh dumpxml cse544_15 | grep address</a:t>
            </a:r>
            <a:endParaRPr sz="1050">
              <a:latin typeface="Verdana"/>
              <a:ea typeface="Verdana"/>
              <a:cs typeface="Verdana"/>
              <a:sym typeface="Verdana"/>
            </a:endParaRPr>
          </a:p>
          <a:p>
            <a:pPr defTabSz="457200">
              <a:defRPr sz="2000">
                <a:solidFill>
                  <a:srgbClr val="C050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050">
                <a:latin typeface="Verdana"/>
                <a:ea typeface="Verdana"/>
                <a:cs typeface="Verdana"/>
                <a:sym typeface="Verdana"/>
              </a:rPr>
              <a:t>arp -n | grep 52:54:00:f4:ff:14</a:t>
            </a:r>
          </a:p>
          <a:p>
            <a:pPr defTabSz="457200">
              <a:defRPr sz="2000">
                <a:solidFill>
                  <a:srgbClr val="C050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ssh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cse544@192.168.122.84</a:t>
            </a:r>
          </a:p>
        </p:txBody>
      </p:sp>
      <p:sp>
        <p:nvSpPr>
          <p:cNvPr id="172" name="NAME…"/>
          <p:cNvSpPr txBox="1"/>
          <p:nvPr/>
        </p:nvSpPr>
        <p:spPr>
          <a:xfrm>
            <a:off x="258419" y="906780"/>
            <a:ext cx="8220762" cy="225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00F9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NAME</a:t>
            </a:r>
            <a:endParaRPr>
              <a:solidFill>
                <a:srgbClr val="28FE14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arp - manipulate the system ARP cache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00F9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SYNOPSIS</a:t>
            </a:r>
            <a:endParaRPr>
              <a:solidFill>
                <a:srgbClr val="28FE14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</a:t>
            </a:r>
            <a:r>
              <a:rPr>
                <a:solidFill>
                  <a:srgbClr val="00F900"/>
                </a:solidFill>
              </a:rPr>
              <a:t>arp</a:t>
            </a:r>
            <a:r>
              <a:t> [</a:t>
            </a:r>
            <a:r>
              <a:rPr>
                <a:solidFill>
                  <a:srgbClr val="00F900"/>
                </a:solidFill>
              </a:rPr>
              <a:t>-vn</a:t>
            </a:r>
            <a:r>
              <a:t>] [</a:t>
            </a:r>
            <a:r>
              <a:rPr>
                <a:solidFill>
                  <a:srgbClr val="00F900"/>
                </a:solidFill>
              </a:rPr>
              <a:t>-H</a:t>
            </a:r>
            <a:r>
              <a:t> </a:t>
            </a:r>
            <a:r>
              <a:rPr u="sng"/>
              <a:t>type</a:t>
            </a:r>
            <a:r>
              <a:t>] [</a:t>
            </a:r>
            <a:r>
              <a:rPr>
                <a:solidFill>
                  <a:srgbClr val="00F900"/>
                </a:solidFill>
              </a:rPr>
              <a:t>-i</a:t>
            </a:r>
            <a:r>
              <a:t> </a:t>
            </a:r>
            <a:r>
              <a:rPr u="sng"/>
              <a:t>if</a:t>
            </a:r>
            <a:r>
              <a:t>] [</a:t>
            </a:r>
            <a:r>
              <a:rPr>
                <a:solidFill>
                  <a:srgbClr val="00F900"/>
                </a:solidFill>
              </a:rPr>
              <a:t>-a</a:t>
            </a:r>
            <a:r>
              <a:t>] [</a:t>
            </a:r>
            <a:r>
              <a:rPr u="sng"/>
              <a:t>hostname</a:t>
            </a:r>
            <a:r>
              <a:t>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</a:t>
            </a:r>
            <a:r>
              <a:rPr>
                <a:solidFill>
                  <a:srgbClr val="00F900"/>
                </a:solidFill>
              </a:rPr>
              <a:t>arp</a:t>
            </a:r>
            <a:r>
              <a:t> [</a:t>
            </a:r>
            <a:r>
              <a:rPr>
                <a:solidFill>
                  <a:srgbClr val="00F900"/>
                </a:solidFill>
              </a:rPr>
              <a:t>-v</a:t>
            </a:r>
            <a:r>
              <a:t>] [</a:t>
            </a:r>
            <a:r>
              <a:rPr>
                <a:solidFill>
                  <a:srgbClr val="00F900"/>
                </a:solidFill>
              </a:rPr>
              <a:t>-i</a:t>
            </a:r>
            <a:r>
              <a:t> </a:t>
            </a:r>
            <a:r>
              <a:rPr u="sng"/>
              <a:t>if</a:t>
            </a:r>
            <a:r>
              <a:t>] </a:t>
            </a:r>
            <a:r>
              <a:rPr>
                <a:solidFill>
                  <a:srgbClr val="00F900"/>
                </a:solidFill>
              </a:rPr>
              <a:t>-d</a:t>
            </a:r>
            <a:r>
              <a:t> </a:t>
            </a:r>
            <a:r>
              <a:rPr u="sng"/>
              <a:t>hostname</a:t>
            </a:r>
            <a:r>
              <a:t> [</a:t>
            </a:r>
            <a:r>
              <a:rPr>
                <a:solidFill>
                  <a:srgbClr val="00F900"/>
                </a:solidFill>
              </a:rPr>
              <a:t>pub</a:t>
            </a:r>
            <a:r>
              <a:t>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</a:t>
            </a:r>
            <a:r>
              <a:rPr>
                <a:solidFill>
                  <a:srgbClr val="00F900"/>
                </a:solidFill>
              </a:rPr>
              <a:t>arp</a:t>
            </a:r>
            <a:r>
              <a:t> [</a:t>
            </a:r>
            <a:r>
              <a:rPr>
                <a:solidFill>
                  <a:srgbClr val="00F900"/>
                </a:solidFill>
              </a:rPr>
              <a:t>-v</a:t>
            </a:r>
            <a:r>
              <a:t>] [</a:t>
            </a:r>
            <a:r>
              <a:rPr>
                <a:solidFill>
                  <a:srgbClr val="00F900"/>
                </a:solidFill>
              </a:rPr>
              <a:t>-H</a:t>
            </a:r>
            <a:r>
              <a:t> </a:t>
            </a:r>
            <a:r>
              <a:rPr u="sng"/>
              <a:t>type</a:t>
            </a:r>
            <a:r>
              <a:t>] [</a:t>
            </a:r>
            <a:r>
              <a:rPr>
                <a:solidFill>
                  <a:srgbClr val="00F900"/>
                </a:solidFill>
              </a:rPr>
              <a:t>-i</a:t>
            </a:r>
            <a:r>
              <a:t> </a:t>
            </a:r>
            <a:r>
              <a:rPr u="sng"/>
              <a:t>if</a:t>
            </a:r>
            <a:r>
              <a:t>] </a:t>
            </a:r>
            <a:r>
              <a:rPr>
                <a:solidFill>
                  <a:srgbClr val="00F900"/>
                </a:solidFill>
              </a:rPr>
              <a:t>-s</a:t>
            </a:r>
            <a:r>
              <a:t> </a:t>
            </a:r>
            <a:r>
              <a:rPr u="sng"/>
              <a:t>hostname</a:t>
            </a:r>
            <a:r>
              <a:t> </a:t>
            </a:r>
            <a:r>
              <a:rPr u="sng"/>
              <a:t>hw_addr</a:t>
            </a:r>
            <a:r>
              <a:t> [</a:t>
            </a:r>
            <a:r>
              <a:rPr>
                <a:solidFill>
                  <a:srgbClr val="00F900"/>
                </a:solidFill>
              </a:rPr>
              <a:t>temp</a:t>
            </a:r>
            <a:r>
              <a:t>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</a:t>
            </a:r>
            <a:r>
              <a:rPr>
                <a:solidFill>
                  <a:srgbClr val="00F900"/>
                </a:solidFill>
              </a:rPr>
              <a:t>arp</a:t>
            </a:r>
            <a:r>
              <a:t> [</a:t>
            </a:r>
            <a:r>
              <a:rPr>
                <a:solidFill>
                  <a:srgbClr val="00F900"/>
                </a:solidFill>
              </a:rPr>
              <a:t>-v</a:t>
            </a:r>
            <a:r>
              <a:t>] [</a:t>
            </a:r>
            <a:r>
              <a:rPr>
                <a:solidFill>
                  <a:srgbClr val="00F900"/>
                </a:solidFill>
              </a:rPr>
              <a:t>-H</a:t>
            </a:r>
            <a:r>
              <a:t> </a:t>
            </a:r>
            <a:r>
              <a:rPr u="sng"/>
              <a:t>type</a:t>
            </a:r>
            <a:r>
              <a:t>] [</a:t>
            </a:r>
            <a:r>
              <a:rPr>
                <a:solidFill>
                  <a:srgbClr val="00F900"/>
                </a:solidFill>
              </a:rPr>
              <a:t>-i</a:t>
            </a:r>
            <a:r>
              <a:t> </a:t>
            </a:r>
            <a:r>
              <a:rPr u="sng"/>
              <a:t>if</a:t>
            </a:r>
            <a:r>
              <a:t>] </a:t>
            </a:r>
            <a:r>
              <a:rPr>
                <a:solidFill>
                  <a:srgbClr val="00F900"/>
                </a:solidFill>
              </a:rPr>
              <a:t>-s</a:t>
            </a:r>
            <a:r>
              <a:t> </a:t>
            </a:r>
            <a:r>
              <a:rPr u="sng"/>
              <a:t>hostname</a:t>
            </a:r>
            <a:r>
              <a:t> </a:t>
            </a:r>
            <a:r>
              <a:rPr u="sng"/>
              <a:t>hw_addr</a:t>
            </a:r>
            <a:r>
              <a:t> [</a:t>
            </a:r>
            <a:r>
              <a:rPr>
                <a:solidFill>
                  <a:srgbClr val="00F900"/>
                </a:solidFill>
              </a:rPr>
              <a:t>netmask</a:t>
            </a:r>
            <a:r>
              <a:t> </a:t>
            </a:r>
            <a:r>
              <a:rPr u="sng"/>
              <a:t>nm</a:t>
            </a:r>
            <a:r>
              <a:t>] </a:t>
            </a:r>
            <a:r>
              <a:rPr>
                <a:solidFill>
                  <a:srgbClr val="00F900"/>
                </a:solidFill>
              </a:rPr>
              <a:t>pub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</a:t>
            </a:r>
            <a:r>
              <a:rPr>
                <a:solidFill>
                  <a:srgbClr val="00F900"/>
                </a:solidFill>
              </a:rPr>
              <a:t>arp</a:t>
            </a:r>
            <a:r>
              <a:t> [</a:t>
            </a:r>
            <a:r>
              <a:rPr>
                <a:solidFill>
                  <a:srgbClr val="00F900"/>
                </a:solidFill>
              </a:rPr>
              <a:t>-v</a:t>
            </a:r>
            <a:r>
              <a:t>] [</a:t>
            </a:r>
            <a:r>
              <a:rPr>
                <a:solidFill>
                  <a:srgbClr val="00F900"/>
                </a:solidFill>
              </a:rPr>
              <a:t>-H</a:t>
            </a:r>
            <a:r>
              <a:t> </a:t>
            </a:r>
            <a:r>
              <a:rPr u="sng"/>
              <a:t>type</a:t>
            </a:r>
            <a:r>
              <a:t>] [</a:t>
            </a:r>
            <a:r>
              <a:rPr>
                <a:solidFill>
                  <a:srgbClr val="00F900"/>
                </a:solidFill>
              </a:rPr>
              <a:t>-i</a:t>
            </a:r>
            <a:r>
              <a:t> </a:t>
            </a:r>
            <a:r>
              <a:rPr u="sng"/>
              <a:t>if</a:t>
            </a:r>
            <a:r>
              <a:t>] </a:t>
            </a:r>
            <a:r>
              <a:rPr>
                <a:solidFill>
                  <a:srgbClr val="00F900"/>
                </a:solidFill>
              </a:rPr>
              <a:t>-Ds</a:t>
            </a:r>
            <a:r>
              <a:t> </a:t>
            </a:r>
            <a:r>
              <a:rPr u="sng"/>
              <a:t>hostname</a:t>
            </a:r>
            <a:r>
              <a:t> </a:t>
            </a:r>
            <a:r>
              <a:rPr u="sng"/>
              <a:t>ifname</a:t>
            </a:r>
            <a:r>
              <a:t> [</a:t>
            </a:r>
            <a:r>
              <a:rPr>
                <a:solidFill>
                  <a:srgbClr val="00F900"/>
                </a:solidFill>
              </a:rPr>
              <a:t>netmask</a:t>
            </a:r>
            <a:r>
              <a:t> </a:t>
            </a:r>
            <a:r>
              <a:rPr u="sng"/>
              <a:t>nm</a:t>
            </a:r>
            <a:r>
              <a:t>] </a:t>
            </a:r>
            <a:r>
              <a:rPr>
                <a:solidFill>
                  <a:srgbClr val="00F900"/>
                </a:solidFill>
              </a:rPr>
              <a:t>pub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</a:t>
            </a:r>
            <a:r>
              <a:rPr>
                <a:solidFill>
                  <a:srgbClr val="00F900"/>
                </a:solidFill>
              </a:rPr>
              <a:t>arp</a:t>
            </a:r>
            <a:r>
              <a:t> [</a:t>
            </a:r>
            <a:r>
              <a:rPr>
                <a:solidFill>
                  <a:srgbClr val="00F900"/>
                </a:solidFill>
              </a:rPr>
              <a:t>-vnD</a:t>
            </a:r>
            <a:r>
              <a:t>] [</a:t>
            </a:r>
            <a:r>
              <a:rPr>
                <a:solidFill>
                  <a:srgbClr val="00F900"/>
                </a:solidFill>
              </a:rPr>
              <a:t>-H</a:t>
            </a:r>
            <a:r>
              <a:t> </a:t>
            </a:r>
            <a:r>
              <a:rPr u="sng"/>
              <a:t>type</a:t>
            </a:r>
            <a:r>
              <a:t>] [</a:t>
            </a:r>
            <a:r>
              <a:rPr>
                <a:solidFill>
                  <a:srgbClr val="00F900"/>
                </a:solidFill>
              </a:rPr>
              <a:t>-i</a:t>
            </a:r>
            <a:r>
              <a:t> </a:t>
            </a:r>
            <a:r>
              <a:rPr u="sng"/>
              <a:t>if</a:t>
            </a:r>
            <a:r>
              <a:t>] </a:t>
            </a:r>
            <a:r>
              <a:rPr>
                <a:solidFill>
                  <a:srgbClr val="00F900"/>
                </a:solidFill>
              </a:rPr>
              <a:t>-f</a:t>
            </a:r>
            <a:r>
              <a:t> [</a:t>
            </a:r>
            <a:r>
              <a:rPr u="sng"/>
              <a:t>filename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arp"/>
          <p:cNvSpPr txBox="1"/>
          <p:nvPr>
            <p:ph type="title"/>
          </p:nvPr>
        </p:nvSpPr>
        <p:spPr>
          <a:xfrm>
            <a:off x="311699" y="410949"/>
            <a:ext cx="8520602" cy="841801"/>
          </a:xfrm>
          <a:prstGeom prst="rect">
            <a:avLst/>
          </a:prstGeom>
        </p:spPr>
        <p:txBody>
          <a:bodyPr/>
          <a:lstStyle/>
          <a:p>
            <a:pPr/>
            <a:r>
              <a:t>arp</a:t>
            </a:r>
          </a:p>
        </p:txBody>
      </p:sp>
      <p:sp>
        <p:nvSpPr>
          <p:cNvPr id="175" name="vagrant@vagrant:~$ arp -n…"/>
          <p:cNvSpPr txBox="1"/>
          <p:nvPr/>
        </p:nvSpPr>
        <p:spPr>
          <a:xfrm>
            <a:off x="232982" y="1770379"/>
            <a:ext cx="8129307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34BC26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vagrant@vagrant</a:t>
            </a:r>
            <a:r>
              <a:rPr>
                <a:solidFill>
                  <a:srgbClr val="28FE14"/>
                </a:solidFill>
              </a:rPr>
              <a:t>:</a:t>
            </a:r>
            <a:r>
              <a:rPr>
                <a:solidFill>
                  <a:srgbClr val="5230E1"/>
                </a:solidFill>
              </a:rPr>
              <a:t>~</a:t>
            </a:r>
            <a:r>
              <a:rPr>
                <a:solidFill>
                  <a:srgbClr val="28FE14"/>
                </a:solidFill>
              </a:rPr>
              <a:t>$ arp -n</a:t>
            </a:r>
            <a:endParaRPr>
              <a:solidFill>
                <a:srgbClr val="28FE14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Address                  HWtype  HWaddress           Flags Mask            Iface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10.0.2.2                 ether   52:54:00:12:35:02   C                     eth0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10.0.2.3                 ether   52:54:00:12:35:03   C                     eth0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8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4.5 Advanced Client Troubleshooting</a:t>
            </a:r>
          </a:p>
        </p:txBody>
      </p:sp>
      <p:sp>
        <p:nvSpPr>
          <p:cNvPr id="178" name="Shape 8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5000"/>
              </a:lnSpc>
              <a:buSzTx/>
              <a:buNone/>
              <a:defRPr sz="1100">
                <a:solidFill>
                  <a:srgbClr val="000000"/>
                </a:solidFill>
              </a:defRPr>
            </a:pPr>
            <a:r>
              <a:t>The </a:t>
            </a:r>
            <a:r>
              <a:rPr b="1"/>
              <a:t>tcpdump</a:t>
            </a:r>
            <a:r>
              <a:t> command and </a:t>
            </a:r>
            <a:r>
              <a:rPr b="1"/>
              <a:t>wireshark </a:t>
            </a:r>
            <a:r>
              <a:t>tool are useful when you need to dig deeper into a protocol. The command line-based </a:t>
            </a:r>
            <a:r>
              <a:rPr b="1"/>
              <a:t>tcpdump </a:t>
            </a:r>
            <a:r>
              <a:t>truncates packets by default and generates </a:t>
            </a:r>
            <a:r>
              <a:rPr b="1"/>
              <a:t>pcap </a:t>
            </a:r>
            <a:r>
              <a:t>files.</a:t>
            </a:r>
          </a:p>
          <a:p>
            <a:pPr marL="0" indent="0">
              <a:lnSpc>
                <a:spcPct val="125000"/>
              </a:lnSpc>
              <a:spcBef>
                <a:spcPts val="600"/>
              </a:spcBef>
              <a:buSzTx/>
              <a:buNone/>
              <a:defRPr b="1" sz="1100">
                <a:solidFill>
                  <a:srgbClr val="000000"/>
                </a:solidFill>
              </a:defRPr>
            </a:pPr>
            <a:r>
              <a:t>wireshark</a:t>
            </a:r>
            <a:r>
              <a:rPr b="0"/>
              <a:t> uses the graphical interface to capture packets.</a:t>
            </a:r>
            <a:r>
              <a:t> </a:t>
            </a:r>
            <a:r>
              <a:rPr b="0"/>
              <a:t>It can capture and analyze packets in realtime. It is useful to analyze </a:t>
            </a:r>
            <a:r>
              <a:t>pcap </a:t>
            </a:r>
            <a:r>
              <a:rPr b="0"/>
              <a:t>files, but you may not want </a:t>
            </a:r>
            <a:r>
              <a:t>wireshark</a:t>
            </a:r>
            <a:r>
              <a:rPr b="0"/>
              <a:t> installed on the system you are troubleshooting.</a:t>
            </a:r>
          </a:p>
          <a:p>
            <a:pPr marL="0" indent="0">
              <a:lnSpc>
                <a:spcPct val="125000"/>
              </a:lnSpc>
              <a:spcBef>
                <a:spcPts val="600"/>
              </a:spcBef>
              <a:buSzTx/>
              <a:buNone/>
              <a:defRPr sz="1100">
                <a:solidFill>
                  <a:srgbClr val="000000"/>
                </a:solidFill>
              </a:defRPr>
            </a:pPr>
            <a:r>
              <a:t>To capture packets with </a:t>
            </a:r>
            <a:r>
              <a:rPr b="1"/>
              <a:t>tcpdump </a:t>
            </a:r>
            <a:r>
              <a:t>for use with </a:t>
            </a:r>
            <a:r>
              <a:rPr b="1"/>
              <a:t>wireshark</a:t>
            </a:r>
            <a:r>
              <a:t>, use:</a:t>
            </a:r>
          </a:p>
          <a:p>
            <a:pPr marL="0" indent="0">
              <a:lnSpc>
                <a:spcPct val="125000"/>
              </a:lnSpc>
              <a:spcBef>
                <a:spcPts val="600"/>
              </a:spcBef>
              <a:buSzTx/>
              <a:buNone/>
              <a:defRPr b="1" sz="1100">
                <a:solidFill>
                  <a:srgbClr val="0000DC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tcpdump -i eth0 -s 65535 -w capture.pcap port 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cpdump"/>
          <p:cNvSpPr txBox="1"/>
          <p:nvPr>
            <p:ph type="title"/>
          </p:nvPr>
        </p:nvSpPr>
        <p:spPr>
          <a:xfrm>
            <a:off x="311699" y="360149"/>
            <a:ext cx="8520602" cy="841801"/>
          </a:xfrm>
          <a:prstGeom prst="rect">
            <a:avLst/>
          </a:prstGeom>
        </p:spPr>
        <p:txBody>
          <a:bodyPr/>
          <a:lstStyle/>
          <a:p>
            <a:pPr/>
            <a:r>
              <a:t>Tcpdump</a:t>
            </a:r>
          </a:p>
        </p:txBody>
      </p:sp>
      <p:sp>
        <p:nvSpPr>
          <p:cNvPr id="181" name="NAME…"/>
          <p:cNvSpPr txBox="1"/>
          <p:nvPr/>
        </p:nvSpPr>
        <p:spPr>
          <a:xfrm>
            <a:off x="4345" y="989330"/>
            <a:ext cx="9135310" cy="354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00F9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NAME</a:t>
            </a:r>
            <a:endParaRPr>
              <a:solidFill>
                <a:srgbClr val="28FE14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tcpdump - dump traffic on a network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00F9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SYNOPSIS</a:t>
            </a:r>
            <a:endParaRPr>
              <a:solidFill>
                <a:srgbClr val="28FE14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00F9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>
                <a:solidFill>
                  <a:srgbClr val="28FE14"/>
                </a:solidFill>
              </a:rPr>
              <a:t>       </a:t>
            </a:r>
            <a:r>
              <a:t>tcpdump</a:t>
            </a:r>
            <a:r>
              <a:rPr>
                <a:solidFill>
                  <a:srgbClr val="28FE14"/>
                </a:solidFill>
              </a:rPr>
              <a:t> [ </a:t>
            </a:r>
            <a:r>
              <a:t>-AbdDefhHIJKlLnNOpqStuUvxX#</a:t>
            </a:r>
            <a:r>
              <a:rPr>
                <a:solidFill>
                  <a:srgbClr val="28FE14"/>
                </a:solidFill>
              </a:rPr>
              <a:t> ] [ </a:t>
            </a:r>
            <a:r>
              <a:t>-B</a:t>
            </a:r>
            <a:r>
              <a:rPr>
                <a:solidFill>
                  <a:srgbClr val="28FE14"/>
                </a:solidFill>
              </a:rPr>
              <a:t> </a:t>
            </a:r>
            <a:r>
              <a:rPr u="sng">
                <a:solidFill>
                  <a:srgbClr val="28FE14"/>
                </a:solidFill>
              </a:rPr>
              <a:t>buffer_size</a:t>
            </a:r>
            <a:r>
              <a:rPr>
                <a:solidFill>
                  <a:srgbClr val="28FE14"/>
                </a:solidFill>
              </a:rPr>
              <a:t> ]</a:t>
            </a:r>
            <a:endParaRPr>
              <a:solidFill>
                <a:srgbClr val="28FE14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    [ </a:t>
            </a:r>
            <a:r>
              <a:rPr>
                <a:solidFill>
                  <a:srgbClr val="00F900"/>
                </a:solidFill>
              </a:rPr>
              <a:t>-c</a:t>
            </a:r>
            <a:r>
              <a:t> </a:t>
            </a:r>
            <a:r>
              <a:rPr u="sng"/>
              <a:t>count</a:t>
            </a:r>
            <a:r>
              <a:t> 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    [ </a:t>
            </a:r>
            <a:r>
              <a:rPr>
                <a:solidFill>
                  <a:srgbClr val="00F900"/>
                </a:solidFill>
              </a:rPr>
              <a:t>-C</a:t>
            </a:r>
            <a:r>
              <a:t> </a:t>
            </a:r>
            <a:r>
              <a:rPr u="sng"/>
              <a:t>file_size</a:t>
            </a:r>
            <a:r>
              <a:t> ] [ </a:t>
            </a:r>
            <a:r>
              <a:rPr>
                <a:solidFill>
                  <a:srgbClr val="00F900"/>
                </a:solidFill>
              </a:rPr>
              <a:t>-G</a:t>
            </a:r>
            <a:r>
              <a:t> </a:t>
            </a:r>
            <a:r>
              <a:rPr u="sng"/>
              <a:t>rotate_seconds</a:t>
            </a:r>
            <a:r>
              <a:t> ] [ </a:t>
            </a:r>
            <a:r>
              <a:rPr>
                <a:solidFill>
                  <a:srgbClr val="00F900"/>
                </a:solidFill>
              </a:rPr>
              <a:t>-F</a:t>
            </a:r>
            <a:r>
              <a:t> </a:t>
            </a:r>
            <a:r>
              <a:rPr u="sng"/>
              <a:t>file</a:t>
            </a:r>
            <a:r>
              <a:t> 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    [ </a:t>
            </a:r>
            <a:r>
              <a:rPr>
                <a:solidFill>
                  <a:srgbClr val="00F900"/>
                </a:solidFill>
              </a:rPr>
              <a:t>-i</a:t>
            </a:r>
            <a:r>
              <a:t> </a:t>
            </a:r>
            <a:r>
              <a:rPr u="sng"/>
              <a:t>interface</a:t>
            </a:r>
            <a:r>
              <a:t> ] [ </a:t>
            </a:r>
            <a:r>
              <a:rPr>
                <a:solidFill>
                  <a:srgbClr val="00F900"/>
                </a:solidFill>
              </a:rPr>
              <a:t>-j</a:t>
            </a:r>
            <a:r>
              <a:t> </a:t>
            </a:r>
            <a:r>
              <a:rPr u="sng"/>
              <a:t>tstamp_type</a:t>
            </a:r>
            <a:r>
              <a:t> ] [ </a:t>
            </a:r>
            <a:r>
              <a:rPr>
                <a:solidFill>
                  <a:srgbClr val="00F900"/>
                </a:solidFill>
              </a:rPr>
              <a:t>-m</a:t>
            </a:r>
            <a:r>
              <a:t> </a:t>
            </a:r>
            <a:r>
              <a:rPr u="sng"/>
              <a:t>module</a:t>
            </a:r>
            <a:r>
              <a:t> ] [ </a:t>
            </a:r>
            <a:r>
              <a:rPr>
                <a:solidFill>
                  <a:srgbClr val="00F900"/>
                </a:solidFill>
              </a:rPr>
              <a:t>-M</a:t>
            </a:r>
            <a:r>
              <a:t> </a:t>
            </a:r>
            <a:r>
              <a:rPr u="sng"/>
              <a:t>secret</a:t>
            </a:r>
            <a:r>
              <a:t> 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    [ </a:t>
            </a:r>
            <a:r>
              <a:rPr>
                <a:solidFill>
                  <a:srgbClr val="00F900"/>
                </a:solidFill>
              </a:rPr>
              <a:t>--number</a:t>
            </a:r>
            <a:r>
              <a:t> ] [ </a:t>
            </a:r>
            <a:r>
              <a:rPr>
                <a:solidFill>
                  <a:srgbClr val="00F900"/>
                </a:solidFill>
              </a:rPr>
              <a:t>-Q</a:t>
            </a:r>
            <a:r>
              <a:t> </a:t>
            </a:r>
            <a:r>
              <a:rPr u="sng"/>
              <a:t>in|out|inout</a:t>
            </a:r>
            <a:r>
              <a:t> 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    [ </a:t>
            </a:r>
            <a:r>
              <a:rPr>
                <a:solidFill>
                  <a:srgbClr val="00F900"/>
                </a:solidFill>
              </a:rPr>
              <a:t>-r</a:t>
            </a:r>
            <a:r>
              <a:t> </a:t>
            </a:r>
            <a:r>
              <a:rPr u="sng"/>
              <a:t>file</a:t>
            </a:r>
            <a:r>
              <a:t> ] [ </a:t>
            </a:r>
            <a:r>
              <a:rPr>
                <a:solidFill>
                  <a:srgbClr val="00F900"/>
                </a:solidFill>
              </a:rPr>
              <a:t>-V</a:t>
            </a:r>
            <a:r>
              <a:t> </a:t>
            </a:r>
            <a:r>
              <a:rPr u="sng"/>
              <a:t>file</a:t>
            </a:r>
            <a:r>
              <a:t> ] [ </a:t>
            </a:r>
            <a:r>
              <a:rPr>
                <a:solidFill>
                  <a:srgbClr val="00F900"/>
                </a:solidFill>
              </a:rPr>
              <a:t>-s</a:t>
            </a:r>
            <a:r>
              <a:t> </a:t>
            </a:r>
            <a:r>
              <a:rPr u="sng"/>
              <a:t>snaplen</a:t>
            </a:r>
            <a:r>
              <a:t> ] [ </a:t>
            </a:r>
            <a:r>
              <a:rPr>
                <a:solidFill>
                  <a:srgbClr val="00F900"/>
                </a:solidFill>
              </a:rPr>
              <a:t>-T</a:t>
            </a:r>
            <a:r>
              <a:t> </a:t>
            </a:r>
            <a:r>
              <a:rPr u="sng"/>
              <a:t>type</a:t>
            </a:r>
            <a:r>
              <a:t> ] [ </a:t>
            </a:r>
            <a:r>
              <a:rPr>
                <a:solidFill>
                  <a:srgbClr val="00F900"/>
                </a:solidFill>
              </a:rPr>
              <a:t>-w</a:t>
            </a:r>
            <a:r>
              <a:t> </a:t>
            </a:r>
            <a:r>
              <a:rPr u="sng"/>
              <a:t>file</a:t>
            </a:r>
            <a:r>
              <a:t> 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    [ </a:t>
            </a:r>
            <a:r>
              <a:rPr>
                <a:solidFill>
                  <a:srgbClr val="00F900"/>
                </a:solidFill>
              </a:rPr>
              <a:t>-W</a:t>
            </a:r>
            <a:r>
              <a:t> </a:t>
            </a:r>
            <a:r>
              <a:rPr u="sng"/>
              <a:t>filecount</a:t>
            </a:r>
            <a:r>
              <a:t> 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    [ </a:t>
            </a:r>
            <a:r>
              <a:rPr>
                <a:solidFill>
                  <a:srgbClr val="00F900"/>
                </a:solidFill>
              </a:rPr>
              <a:t>-E</a:t>
            </a:r>
            <a:r>
              <a:t> </a:t>
            </a:r>
            <a:r>
              <a:rPr u="sng"/>
              <a:t>spi@ipaddr</a:t>
            </a:r>
            <a:r>
              <a:t> </a:t>
            </a:r>
            <a:r>
              <a:rPr u="sng"/>
              <a:t>algo:secret,...</a:t>
            </a:r>
            <a:r>
              <a:t>  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    [ </a:t>
            </a:r>
            <a:r>
              <a:rPr>
                <a:solidFill>
                  <a:srgbClr val="00F900"/>
                </a:solidFill>
              </a:rPr>
              <a:t>-y</a:t>
            </a:r>
            <a:r>
              <a:t> </a:t>
            </a:r>
            <a:r>
              <a:rPr u="sng"/>
              <a:t>datalinktype</a:t>
            </a:r>
            <a:r>
              <a:t> ] [ </a:t>
            </a:r>
            <a:r>
              <a:rPr>
                <a:solidFill>
                  <a:srgbClr val="00F900"/>
                </a:solidFill>
              </a:rPr>
              <a:t>-z</a:t>
            </a:r>
            <a:r>
              <a:t> </a:t>
            </a:r>
            <a:r>
              <a:rPr u="sng"/>
              <a:t>postrotate-command</a:t>
            </a:r>
            <a:r>
              <a:t> ] [ </a:t>
            </a:r>
            <a:r>
              <a:rPr>
                <a:solidFill>
                  <a:srgbClr val="00F900"/>
                </a:solidFill>
              </a:rPr>
              <a:t>-Z</a:t>
            </a:r>
            <a:r>
              <a:t> </a:t>
            </a:r>
            <a:r>
              <a:rPr u="sng"/>
              <a:t>user</a:t>
            </a:r>
            <a:r>
              <a:t> 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00F9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>
                <a:solidFill>
                  <a:srgbClr val="28FE14"/>
                </a:solidFill>
              </a:rPr>
              <a:t>               [ </a:t>
            </a:r>
            <a:r>
              <a:t>--time-stamp-precision=</a:t>
            </a:r>
            <a:r>
              <a:rPr u="sng">
                <a:solidFill>
                  <a:srgbClr val="28FE14"/>
                </a:solidFill>
                <a:uFill>
                  <a:solidFill>
                    <a:srgbClr val="28FE14"/>
                  </a:solidFill>
                </a:uFill>
              </a:rPr>
              <a:t>tstamp_precision</a:t>
            </a:r>
            <a:r>
              <a:rPr>
                <a:solidFill>
                  <a:srgbClr val="28FE14"/>
                </a:solidFill>
                <a:uFill>
                  <a:solidFill>
                    <a:srgbClr val="28FE14"/>
                  </a:solidFill>
                </a:uFill>
              </a:rPr>
              <a:t> ]</a:t>
            </a:r>
            <a:endParaRPr>
              <a:solidFill>
                <a:srgbClr val="28FE14"/>
              </a:solidFill>
              <a:uFill>
                <a:solidFill>
                  <a:srgbClr val="28FE14"/>
                </a:solidFill>
              </a:u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uFill>
                  <a:solidFill>
                    <a:srgbClr val="28FE14"/>
                  </a:solidFill>
                </a:u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    [ </a:t>
            </a:r>
            <a:r>
              <a:rPr>
                <a:solidFill>
                  <a:srgbClr val="00F900"/>
                </a:solidFill>
              </a:rPr>
              <a:t>--immediate-mode</a:t>
            </a:r>
            <a:r>
              <a:t> ] [ </a:t>
            </a:r>
            <a:r>
              <a:rPr>
                <a:solidFill>
                  <a:srgbClr val="00F900"/>
                </a:solidFill>
              </a:rPr>
              <a:t>--version</a:t>
            </a:r>
            <a:r>
              <a:t> 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uFill>
                  <a:solidFill>
                    <a:srgbClr val="28FE14"/>
                  </a:solidFill>
                </a:u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    [ </a:t>
            </a:r>
            <a:r>
              <a:rPr u="sng"/>
              <a:t>expression</a:t>
            </a:r>
            <a:r>
              <a:t> 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cpdump"/>
          <p:cNvSpPr txBox="1"/>
          <p:nvPr>
            <p:ph type="title"/>
          </p:nvPr>
        </p:nvSpPr>
        <p:spPr>
          <a:xfrm>
            <a:off x="311699" y="156949"/>
            <a:ext cx="8520602" cy="841801"/>
          </a:xfrm>
          <a:prstGeom prst="rect">
            <a:avLst/>
          </a:prstGeom>
        </p:spPr>
        <p:txBody>
          <a:bodyPr/>
          <a:lstStyle/>
          <a:p>
            <a:pPr/>
            <a:r>
              <a:t>tcpdump</a:t>
            </a:r>
          </a:p>
        </p:txBody>
      </p:sp>
      <p:sp>
        <p:nvSpPr>
          <p:cNvPr id="184" name="vagrant@vagrant:~$ sudo tcpdump…"/>
          <p:cNvSpPr txBox="1"/>
          <p:nvPr/>
        </p:nvSpPr>
        <p:spPr>
          <a:xfrm>
            <a:off x="4345" y="1014730"/>
            <a:ext cx="9120068" cy="294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34BC26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vagrant@vagrant</a:t>
            </a:r>
            <a:r>
              <a:rPr>
                <a:solidFill>
                  <a:srgbClr val="28FE14"/>
                </a:solidFill>
              </a:rPr>
              <a:t>:</a:t>
            </a:r>
            <a:r>
              <a:rPr>
                <a:solidFill>
                  <a:srgbClr val="5230E1"/>
                </a:solidFill>
              </a:rPr>
              <a:t>~</a:t>
            </a:r>
            <a:r>
              <a:rPr>
                <a:solidFill>
                  <a:srgbClr val="28FE14"/>
                </a:solidFill>
              </a:rPr>
              <a:t>$ sudo tcpdump</a:t>
            </a:r>
            <a:endParaRPr>
              <a:solidFill>
                <a:srgbClr val="28FE14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tcpdump: verbose output suppressed, use -v or -vv for full protocol decode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listening on eth0, link-type EN10MB (Ethernet), capture size 262144 bytes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18:30:50.787754 IP 10.0.2.15.ssh &gt; 10.0.2.2.56208: Flags [P.], seq 872529436:872529512, ack 848018319, win 42960, length 76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18:30:50.787957 IP 10.0.2.2.56208 &gt; 10.0.2.15.ssh: Flags [.], ack 76, win 65535, length 0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18:30:50.788147 IP 10.0.2.15.ssh &gt; 10.0.2.2.56208: Flags [P.], seq 76:112, ack 1, win 42960, length 36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18:30:50.788253 IP 10.0.2.2.56208 &gt; 10.0.2.15.ssh: Flags [.], ack 112, win 65535, length 0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18:30:50.788523 IP 10.0.2.15.ssh &gt; 10.0.2.2.56208: Flags [P.], seq 112:196, ack 1, win 42960, length 84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18:30:50.788605 IP 10.0.2.15.ssh &gt; 10.0.2.2.56208: Flags [P.], seq 196:232, ack 1, win 42960, length 36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18:30:50.788660 IP 10.0.2.2.56208 &gt; 10.0.2.15.ssh: Flags [.], ack 196, win 65535, length 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90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4.6 Common Client Side Problems </a:t>
            </a:r>
          </a:p>
        </p:txBody>
      </p:sp>
      <p:sp>
        <p:nvSpPr>
          <p:cNvPr id="187" name="Shape 9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5000"/>
              </a:lnSpc>
              <a:buSzTx/>
              <a:buNone/>
              <a:defRPr sz="1100">
                <a:solidFill>
                  <a:srgbClr val="000000"/>
                </a:solidFill>
              </a:defRPr>
            </a:pPr>
            <a:r>
              <a:t>Some common networking issues found at the client side include:</a:t>
            </a:r>
          </a:p>
          <a:p>
            <a:pPr marL="755650" indent="-298450">
              <a:lnSpc>
                <a:spcPct val="125000"/>
              </a:lnSpc>
              <a:spcBef>
                <a:spcPts val="600"/>
              </a:spcBef>
              <a:buClr>
                <a:srgbClr val="000000"/>
              </a:buClr>
              <a:buSzPts val="1100"/>
              <a:defRPr b="1" sz="1100">
                <a:solidFill>
                  <a:srgbClr val="000000"/>
                </a:solidFill>
              </a:defRPr>
            </a:pPr>
            <a:r>
              <a:t>DNS</a:t>
            </a:r>
            <a:r>
              <a:rPr b="0"/>
              <a:t> issues - Can you ping the</a:t>
            </a:r>
            <a:r>
              <a:t> </a:t>
            </a:r>
            <a:r>
              <a:rPr b="0"/>
              <a:t>IP address but not the hostname?</a:t>
            </a:r>
          </a:p>
          <a:p>
            <a:pPr marL="755650" indent="-298450">
              <a:lnSpc>
                <a:spcPct val="125000"/>
              </a:lnSpc>
              <a:buClr>
                <a:srgbClr val="000000"/>
              </a:buClr>
              <a:buSzPts val="1100"/>
              <a:defRPr sz="1100">
                <a:solidFill>
                  <a:srgbClr val="000000"/>
                </a:solidFill>
              </a:defRPr>
            </a:pPr>
            <a:r>
              <a:t>Firewall issues - A firewall on the client side which is rejecting the return traffic from a network request will cause problems.</a:t>
            </a:r>
          </a:p>
          <a:p>
            <a:pPr marL="755650" indent="-298450">
              <a:lnSpc>
                <a:spcPct val="125000"/>
              </a:lnSpc>
              <a:buClr>
                <a:srgbClr val="000000"/>
              </a:buClr>
              <a:buSzPts val="1100"/>
              <a:defRPr sz="1100">
                <a:solidFill>
                  <a:srgbClr val="000000"/>
                </a:solidFill>
              </a:defRPr>
            </a:pPr>
            <a:r>
              <a:t>Incorrect network settings.</a:t>
            </a:r>
          </a:p>
          <a:p>
            <a:pPr marL="755650" indent="-298450">
              <a:lnSpc>
                <a:spcPct val="125000"/>
              </a:lnSpc>
              <a:buClr>
                <a:srgbClr val="000000"/>
              </a:buClr>
              <a:buSzPts val="1100"/>
              <a:defRPr sz="1100">
                <a:solidFill>
                  <a:srgbClr val="000000"/>
                </a:solidFill>
              </a:defRPr>
            </a:pPr>
            <a:r>
              <a:t>- Make sure the IP</a:t>
            </a:r>
            <a:r>
              <a:rPr b="1"/>
              <a:t> </a:t>
            </a:r>
            <a:r>
              <a:t>address is correct. Does it match the </a:t>
            </a:r>
            <a:r>
              <a:rPr b="1"/>
              <a:t>DNS</a:t>
            </a:r>
            <a:r>
              <a:t> host name?</a:t>
            </a:r>
          </a:p>
          <a:p>
            <a:pPr marL="755650" indent="-298450">
              <a:lnSpc>
                <a:spcPct val="125000"/>
              </a:lnSpc>
              <a:buClr>
                <a:srgbClr val="000000"/>
              </a:buClr>
              <a:buSzPts val="1100"/>
              <a:defRPr sz="1100">
                <a:solidFill>
                  <a:srgbClr val="000000"/>
                </a:solidFill>
              </a:defRPr>
            </a:pPr>
            <a:r>
              <a:t>- If the route is wrong or missing, traffic will not get to the other network node.</a:t>
            </a:r>
          </a:p>
          <a:p>
            <a:pPr marL="755650" indent="-298450">
              <a:lnSpc>
                <a:spcPct val="125000"/>
              </a:lnSpc>
              <a:buClr>
                <a:srgbClr val="000000"/>
              </a:buClr>
              <a:buSzPts val="1100"/>
              <a:defRPr sz="1100">
                <a:solidFill>
                  <a:srgbClr val="000000"/>
                </a:solidFill>
              </a:defRPr>
            </a:pPr>
            <a:r>
              <a:t>- Netmasks determine network routes, thus it is important to have the netmask of your host correct.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9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4.7 Basic Server Troubleshooting</a:t>
            </a:r>
          </a:p>
        </p:txBody>
      </p:sp>
      <p:sp>
        <p:nvSpPr>
          <p:cNvPr id="190" name="Shape 9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5000"/>
              </a:lnSpc>
              <a:buSzTx/>
              <a:buNone/>
              <a:defRPr sz="1100">
                <a:solidFill>
                  <a:srgbClr val="000000"/>
                </a:solidFill>
              </a:defRPr>
            </a:pPr>
            <a:r>
              <a:t>To perform basic server troubleshooting, test the network connectivity from the server's point of view.</a:t>
            </a:r>
          </a:p>
          <a:p>
            <a:pPr marL="0" indent="0">
              <a:lnSpc>
                <a:spcPct val="125000"/>
              </a:lnSpc>
              <a:spcBef>
                <a:spcPts val="600"/>
              </a:spcBef>
              <a:buSzTx/>
              <a:buNone/>
              <a:defRPr sz="1100">
                <a:solidFill>
                  <a:srgbClr val="000000"/>
                </a:solidFill>
              </a:defRPr>
            </a:pPr>
            <a:r>
              <a:t>The </a:t>
            </a:r>
            <a:r>
              <a:rPr b="1"/>
              <a:t>netstat</a:t>
            </a:r>
            <a:r>
              <a:t> command lists which daemons are listening on which ports.</a:t>
            </a:r>
          </a:p>
          <a:p>
            <a:pPr marL="0" indent="0">
              <a:lnSpc>
                <a:spcPct val="125000"/>
              </a:lnSpc>
              <a:spcBef>
                <a:spcPts val="600"/>
              </a:spcBef>
              <a:buSzTx/>
              <a:buNone/>
              <a:defRPr b="1" sz="1100">
                <a:solidFill>
                  <a:srgbClr val="0000DC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netstat -taupe | grep httpd</a:t>
            </a:r>
          </a:p>
          <a:p>
            <a:pPr marL="0" indent="0">
              <a:lnSpc>
                <a:spcPct val="125000"/>
              </a:lnSpc>
              <a:spcBef>
                <a:spcPts val="600"/>
              </a:spcBef>
              <a:buSzTx/>
              <a:buNone/>
              <a:defRPr b="1" sz="1100">
                <a:solidFill>
                  <a:srgbClr val="00C8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tcp 0 0 *:http *:* LISTEN root 23390 5543/httpd</a:t>
            </a:r>
          </a:p>
          <a:p>
            <a:pPr marL="0" indent="0">
              <a:lnSpc>
                <a:spcPct val="125000"/>
              </a:lnSpc>
              <a:spcBef>
                <a:spcPts val="600"/>
              </a:spcBef>
              <a:buSzTx/>
              <a:buNone/>
              <a:defRPr sz="1100">
                <a:solidFill>
                  <a:srgbClr val="000000"/>
                </a:solidFill>
              </a:defRPr>
            </a:pPr>
            <a:r>
              <a:t>The </a:t>
            </a:r>
            <a:r>
              <a:rPr b="1"/>
              <a:t>ss </a:t>
            </a:r>
            <a:r>
              <a:t>command is another socket statistics utility. It may be a replacement to </a:t>
            </a:r>
            <a:r>
              <a:rPr b="1"/>
              <a:t>netstat </a:t>
            </a:r>
            <a:r>
              <a:t>although it is missing some socket types. A similar command to the </a:t>
            </a:r>
            <a:r>
              <a:rPr b="1"/>
              <a:t>netstat</a:t>
            </a:r>
            <a:r>
              <a:t> example shown would be:</a:t>
            </a:r>
          </a:p>
          <a:p>
            <a:pPr marL="0" indent="0">
              <a:lnSpc>
                <a:spcPct val="125000"/>
              </a:lnSpc>
              <a:spcBef>
                <a:spcPts val="600"/>
              </a:spcBef>
              <a:buSzTx/>
              <a:buNone/>
              <a:defRPr b="1" sz="1100">
                <a:solidFill>
                  <a:srgbClr val="0000DC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ss -ltp | grep httpd</a:t>
            </a:r>
          </a:p>
          <a:p>
            <a:pPr marL="0" indent="0">
              <a:lnSpc>
                <a:spcPct val="125000"/>
              </a:lnSpc>
              <a:spcBef>
                <a:spcPts val="600"/>
              </a:spcBef>
              <a:buSzTx/>
              <a:buNone/>
              <a:defRPr sz="1100">
                <a:solidFill>
                  <a:srgbClr val="000000"/>
                </a:solidFill>
              </a:defRPr>
            </a:pPr>
            <a:r>
              <a:t>Verify that the daemon is running, using the </a:t>
            </a:r>
            <a:r>
              <a:rPr b="1"/>
              <a:t>chkconfig</a:t>
            </a:r>
            <a:r>
              <a:t>, </a:t>
            </a:r>
            <a:r>
              <a:rPr b="1"/>
              <a:t>service</a:t>
            </a:r>
            <a:r>
              <a:t>, </a:t>
            </a:r>
            <a:r>
              <a:rPr b="1"/>
              <a:t>ps</a:t>
            </a:r>
            <a:r>
              <a:t> commands, or the </a:t>
            </a:r>
            <a:r>
              <a:rPr b="1"/>
              <a:t>init</a:t>
            </a:r>
            <a:r>
              <a:t> script.</a:t>
            </a:r>
          </a:p>
          <a:p>
            <a:pPr marL="0" indent="0">
              <a:lnSpc>
                <a:spcPct val="125000"/>
              </a:lnSpc>
              <a:spcBef>
                <a:spcPts val="600"/>
              </a:spcBef>
              <a:buSzTx/>
              <a:buNone/>
              <a:defRPr sz="1100">
                <a:solidFill>
                  <a:srgbClr val="000000"/>
                </a:solidFill>
              </a:defRPr>
            </a:pPr>
            <a:r>
              <a:t>One of the first steps in troubleshooting a server-side daemon should be to check the log files. Log messages will tell you exactly what is wrong, without having to do much debugging.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Netstat"/>
          <p:cNvSpPr txBox="1"/>
          <p:nvPr>
            <p:ph type="title"/>
          </p:nvPr>
        </p:nvSpPr>
        <p:spPr>
          <a:xfrm>
            <a:off x="400599" y="398249"/>
            <a:ext cx="8520602" cy="841801"/>
          </a:xfrm>
          <a:prstGeom prst="rect">
            <a:avLst/>
          </a:prstGeom>
        </p:spPr>
        <p:txBody>
          <a:bodyPr/>
          <a:lstStyle/>
          <a:p>
            <a:pPr/>
            <a:r>
              <a:t>Netstat</a:t>
            </a:r>
          </a:p>
        </p:txBody>
      </p:sp>
      <p:sp>
        <p:nvSpPr>
          <p:cNvPr id="193" name="vagrant@vagrant:~$ netstat -taupe…"/>
          <p:cNvSpPr txBox="1"/>
          <p:nvPr/>
        </p:nvSpPr>
        <p:spPr>
          <a:xfrm>
            <a:off x="-7620" y="1130300"/>
            <a:ext cx="9184641" cy="3749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>
                <a:solidFill>
                  <a:srgbClr val="34BC26"/>
                </a:solidFill>
              </a:rPr>
              <a:t>vagrant@vagrant</a:t>
            </a:r>
            <a:r>
              <a:t>:</a:t>
            </a:r>
            <a:r>
              <a:rPr>
                <a:solidFill>
                  <a:srgbClr val="5230E1"/>
                </a:solidFill>
              </a:rPr>
              <a:t>~</a:t>
            </a:r>
            <a:r>
              <a:t>$ netstat -taupe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(Not all processes could be identified, non-owned process info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will not be shown, you would have to be root to see it all.)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Active Internet connections (servers and established)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Proto Recv-Q Send-Q Local Address           Foreign Address         State       User       Inode       PID/Program name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tcp        0      0 localhost:6379          *:*                     LISTEN      redis      289460      -           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tcp        0      0 *:pop3                  *:*                     LISTEN      root       276708      -           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tcp        0      0 *:imap2                 *:*                     LISTEN      root       276737      -           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tcp        0      0 192.168.122.1:domain    *:*                     LISTEN      root       277380      -           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tcp        0      0 *:ssh                   *:*                     LISTEN      root       270351      -           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tcp        0      0 *:3000                  *:*                     LISTEN      root       298227      -           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tcp        0      0 localhost:44688         localhost:6379          ESTABLISHED root       297897      -           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tcp        0      0 localhost:44686         localhost:6379          ESTABLISHED root       297894      -           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tcp        0      0 localhost:6379          localhost:44686         ESTABLISHED redis      297895      -           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tcp        0      0 10.0.2.15:ssh           10.0.2.2:56208          ESTABLISHED root       175752      -           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tcp        0      0 localhost:6379          localhost:44688         ESTABLISHED redis      297898      -           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tcp6       0      0 [::]:pop3               [::]:*                  LISTEN      root       276709      -           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tcp6       0      0 [::]:imap2              [::]:*                  LISTEN      root       276738      -           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tcp6       0      0 [::]:http               [::]:*                  LISTEN      root       286597      -           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tcp6       0      0 [::]:ftp                [::]:*                  LISTEN      root       15412       -           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tcp6       0      0 [::]:ssh                [::]:*                  LISTEN      root       270360      -             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tcp6       0      0 [::]:https              [::]:*                  LISTEN      root       290545      -           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netstat"/>
          <p:cNvSpPr txBox="1"/>
          <p:nvPr>
            <p:ph type="title"/>
          </p:nvPr>
        </p:nvSpPr>
        <p:spPr>
          <a:xfrm>
            <a:off x="311699" y="271249"/>
            <a:ext cx="8520602" cy="841801"/>
          </a:xfrm>
          <a:prstGeom prst="rect">
            <a:avLst/>
          </a:prstGeom>
        </p:spPr>
        <p:txBody>
          <a:bodyPr/>
          <a:lstStyle/>
          <a:p>
            <a:pPr/>
            <a:r>
              <a:t>netstat</a:t>
            </a:r>
          </a:p>
        </p:txBody>
      </p:sp>
      <p:sp>
        <p:nvSpPr>
          <p:cNvPr id="196" name="NAME…"/>
          <p:cNvSpPr txBox="1"/>
          <p:nvPr/>
        </p:nvSpPr>
        <p:spPr>
          <a:xfrm>
            <a:off x="127540" y="786130"/>
            <a:ext cx="9066720" cy="435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F9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NAME</a:t>
            </a:r>
            <a:endParaRPr>
              <a:solidFill>
                <a:srgbClr val="28FE14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netstat - Print network connections, routing tables, interface statistics, masquerade connections, and multicast memberships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F9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SYNOPSIS</a:t>
            </a:r>
            <a:endParaRPr>
              <a:solidFill>
                <a:srgbClr val="28FE14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</a:t>
            </a:r>
            <a:r>
              <a:rPr>
                <a:solidFill>
                  <a:srgbClr val="00F900"/>
                </a:solidFill>
              </a:rPr>
              <a:t>netstat</a:t>
            </a:r>
            <a:r>
              <a:t>  [</a:t>
            </a:r>
            <a:r>
              <a:rPr u="sng"/>
              <a:t>address_family_options</a:t>
            </a:r>
            <a:r>
              <a:t>] [</a:t>
            </a:r>
            <a:r>
              <a:rPr>
                <a:solidFill>
                  <a:srgbClr val="00F900"/>
                </a:solidFill>
              </a:rPr>
              <a:t>--tcp</a:t>
            </a:r>
            <a:r>
              <a:t>|</a:t>
            </a:r>
            <a:r>
              <a:rPr>
                <a:solidFill>
                  <a:srgbClr val="00F900"/>
                </a:solidFill>
              </a:rPr>
              <a:t>-t</a:t>
            </a:r>
            <a:r>
              <a:t>] [</a:t>
            </a:r>
            <a:r>
              <a:rPr>
                <a:solidFill>
                  <a:srgbClr val="00F900"/>
                </a:solidFill>
              </a:rPr>
              <a:t>--udp</a:t>
            </a:r>
            <a:r>
              <a:t>|</a:t>
            </a:r>
            <a:r>
              <a:rPr>
                <a:solidFill>
                  <a:srgbClr val="00F900"/>
                </a:solidFill>
              </a:rPr>
              <a:t>-u</a:t>
            </a:r>
            <a:r>
              <a:t>] [</a:t>
            </a:r>
            <a:r>
              <a:rPr>
                <a:solidFill>
                  <a:srgbClr val="00F900"/>
                </a:solidFill>
              </a:rPr>
              <a:t>--raw</a:t>
            </a:r>
            <a:r>
              <a:t>|</a:t>
            </a:r>
            <a:r>
              <a:rPr>
                <a:solidFill>
                  <a:srgbClr val="00F900"/>
                </a:solidFill>
              </a:rPr>
              <a:t>-w</a:t>
            </a:r>
            <a:r>
              <a:t>] [</a:t>
            </a:r>
            <a:r>
              <a:rPr>
                <a:solidFill>
                  <a:srgbClr val="00F900"/>
                </a:solidFill>
              </a:rPr>
              <a:t>--listening</a:t>
            </a:r>
            <a:r>
              <a:t>|</a:t>
            </a:r>
            <a:r>
              <a:rPr>
                <a:solidFill>
                  <a:srgbClr val="00F900"/>
                </a:solidFill>
              </a:rPr>
              <a:t>-l</a:t>
            </a:r>
            <a:r>
              <a:t>] [</a:t>
            </a:r>
            <a:r>
              <a:rPr>
                <a:solidFill>
                  <a:srgbClr val="00F900"/>
                </a:solidFill>
              </a:rPr>
              <a:t>--all</a:t>
            </a:r>
            <a:r>
              <a:t>|</a:t>
            </a:r>
            <a:r>
              <a:rPr>
                <a:solidFill>
                  <a:srgbClr val="00F900"/>
                </a:solidFill>
              </a:rPr>
              <a:t>-a</a:t>
            </a:r>
            <a:r>
              <a:t>] [</a:t>
            </a:r>
            <a:r>
              <a:rPr>
                <a:solidFill>
                  <a:srgbClr val="00F900"/>
                </a:solidFill>
              </a:rPr>
              <a:t>--numeric</a:t>
            </a:r>
            <a:r>
              <a:t>|</a:t>
            </a:r>
            <a:r>
              <a:rPr>
                <a:solidFill>
                  <a:srgbClr val="00F900"/>
                </a:solidFill>
              </a:rPr>
              <a:t>-n</a:t>
            </a:r>
            <a:r>
              <a:t>] [</a:t>
            </a:r>
            <a:r>
              <a:rPr>
                <a:solidFill>
                  <a:srgbClr val="00F900"/>
                </a:solidFill>
              </a:rPr>
              <a:t>--numeric-hosts</a:t>
            </a:r>
            <a:r>
              <a:t>] [</a:t>
            </a:r>
            <a:r>
              <a:rPr>
                <a:solidFill>
                  <a:srgbClr val="00F900"/>
                </a:solidFill>
              </a:rPr>
              <a:t>--numeric-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F9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>
                <a:solidFill>
                  <a:srgbClr val="28FE14"/>
                </a:solidFill>
              </a:rPr>
              <a:t>       </a:t>
            </a:r>
            <a:r>
              <a:t>ports</a:t>
            </a:r>
            <a:r>
              <a:rPr>
                <a:solidFill>
                  <a:srgbClr val="28FE14"/>
                </a:solidFill>
              </a:rPr>
              <a:t>] [</a:t>
            </a:r>
            <a:r>
              <a:t>--numeric-users</a:t>
            </a:r>
            <a:r>
              <a:rPr>
                <a:solidFill>
                  <a:srgbClr val="28FE14"/>
                </a:solidFill>
              </a:rPr>
              <a:t>] [</a:t>
            </a:r>
            <a:r>
              <a:t>--symbolic</a:t>
            </a:r>
            <a:r>
              <a:rPr>
                <a:solidFill>
                  <a:srgbClr val="28FE14"/>
                </a:solidFill>
              </a:rPr>
              <a:t>|</a:t>
            </a:r>
            <a:r>
              <a:t>-N</a:t>
            </a:r>
            <a:r>
              <a:rPr>
                <a:solidFill>
                  <a:srgbClr val="28FE14"/>
                </a:solidFill>
              </a:rPr>
              <a:t>] [</a:t>
            </a:r>
            <a:r>
              <a:t>--extend</a:t>
            </a:r>
            <a:r>
              <a:rPr>
                <a:solidFill>
                  <a:srgbClr val="28FE14"/>
                </a:solidFill>
              </a:rPr>
              <a:t>|</a:t>
            </a:r>
            <a:r>
              <a:t>-e</a:t>
            </a:r>
            <a:r>
              <a:rPr>
                <a:solidFill>
                  <a:srgbClr val="28FE14"/>
                </a:solidFill>
              </a:rPr>
              <a:t>[</a:t>
            </a:r>
            <a:r>
              <a:t>--extend</a:t>
            </a:r>
            <a:r>
              <a:rPr>
                <a:solidFill>
                  <a:srgbClr val="28FE14"/>
                </a:solidFill>
              </a:rPr>
              <a:t>|</a:t>
            </a:r>
            <a:r>
              <a:t>-e]</a:t>
            </a:r>
            <a:r>
              <a:rPr>
                <a:solidFill>
                  <a:srgbClr val="28FE14"/>
                </a:solidFill>
              </a:rPr>
              <a:t>] [</a:t>
            </a:r>
            <a:r>
              <a:t>--timers</a:t>
            </a:r>
            <a:r>
              <a:rPr>
                <a:solidFill>
                  <a:srgbClr val="28FE14"/>
                </a:solidFill>
              </a:rPr>
              <a:t>|</a:t>
            </a:r>
            <a:r>
              <a:t>-o</a:t>
            </a:r>
            <a:r>
              <a:rPr>
                <a:solidFill>
                  <a:srgbClr val="28FE14"/>
                </a:solidFill>
              </a:rPr>
              <a:t>] [</a:t>
            </a:r>
            <a:r>
              <a:t>--program</a:t>
            </a:r>
            <a:r>
              <a:rPr>
                <a:solidFill>
                  <a:srgbClr val="28FE14"/>
                </a:solidFill>
              </a:rPr>
              <a:t>|</a:t>
            </a:r>
            <a:r>
              <a:t>-p</a:t>
            </a:r>
            <a:r>
              <a:rPr>
                <a:solidFill>
                  <a:srgbClr val="28FE14"/>
                </a:solidFill>
              </a:rPr>
              <a:t>] [</a:t>
            </a:r>
            <a:r>
              <a:t>--verbose</a:t>
            </a:r>
            <a:r>
              <a:rPr>
                <a:solidFill>
                  <a:srgbClr val="28FE14"/>
                </a:solidFill>
              </a:rPr>
              <a:t>|</a:t>
            </a:r>
            <a:r>
              <a:t>-v</a:t>
            </a:r>
            <a:r>
              <a:rPr>
                <a:solidFill>
                  <a:srgbClr val="28FE14"/>
                </a:solidFill>
              </a:rPr>
              <a:t>] [</a:t>
            </a:r>
            <a:r>
              <a:t>--continuous</a:t>
            </a:r>
            <a:r>
              <a:rPr>
                <a:solidFill>
                  <a:srgbClr val="28FE14"/>
                </a:solidFill>
              </a:rPr>
              <a:t>|</a:t>
            </a:r>
            <a:r>
              <a:t>-c]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</a:t>
            </a:r>
            <a:r>
              <a:rPr>
                <a:solidFill>
                  <a:srgbClr val="00F900"/>
                </a:solidFill>
              </a:rPr>
              <a:t>netstat</a:t>
            </a:r>
            <a:r>
              <a:t> {</a:t>
            </a:r>
            <a:r>
              <a:rPr>
                <a:solidFill>
                  <a:srgbClr val="00F900"/>
                </a:solidFill>
              </a:rPr>
              <a:t>--route</a:t>
            </a:r>
            <a:r>
              <a:t>|</a:t>
            </a:r>
            <a:r>
              <a:rPr>
                <a:solidFill>
                  <a:srgbClr val="00F900"/>
                </a:solidFill>
              </a:rPr>
              <a:t>-r</a:t>
            </a:r>
            <a:r>
              <a:t>} [</a:t>
            </a:r>
            <a:r>
              <a:rPr u="sng"/>
              <a:t>address_family_options</a:t>
            </a:r>
            <a:r>
              <a:t>] [</a:t>
            </a:r>
            <a:r>
              <a:rPr>
                <a:solidFill>
                  <a:srgbClr val="00F900"/>
                </a:solidFill>
              </a:rPr>
              <a:t>--extend</a:t>
            </a:r>
            <a:r>
              <a:t>|</a:t>
            </a:r>
            <a:r>
              <a:rPr>
                <a:solidFill>
                  <a:srgbClr val="00F900"/>
                </a:solidFill>
              </a:rPr>
              <a:t>-e</a:t>
            </a:r>
            <a:r>
              <a:t>[</a:t>
            </a:r>
            <a:r>
              <a:rPr>
                <a:solidFill>
                  <a:srgbClr val="00F900"/>
                </a:solidFill>
              </a:rPr>
              <a:t>--extend</a:t>
            </a:r>
            <a:r>
              <a:t>|</a:t>
            </a:r>
            <a:r>
              <a:rPr>
                <a:solidFill>
                  <a:srgbClr val="00F900"/>
                </a:solidFill>
              </a:rPr>
              <a:t>-e]</a:t>
            </a:r>
            <a:r>
              <a:t>] [</a:t>
            </a:r>
            <a:r>
              <a:rPr>
                <a:solidFill>
                  <a:srgbClr val="00F900"/>
                </a:solidFill>
              </a:rPr>
              <a:t>--verbose</a:t>
            </a:r>
            <a:r>
              <a:t>|</a:t>
            </a:r>
            <a:r>
              <a:rPr>
                <a:solidFill>
                  <a:srgbClr val="00F900"/>
                </a:solidFill>
              </a:rPr>
              <a:t>-v</a:t>
            </a:r>
            <a:r>
              <a:t>] [</a:t>
            </a:r>
            <a:r>
              <a:rPr>
                <a:solidFill>
                  <a:srgbClr val="00F900"/>
                </a:solidFill>
              </a:rPr>
              <a:t>--numeric</a:t>
            </a:r>
            <a:r>
              <a:t>|</a:t>
            </a:r>
            <a:r>
              <a:rPr>
                <a:solidFill>
                  <a:srgbClr val="00F900"/>
                </a:solidFill>
              </a:rPr>
              <a:t>-n</a:t>
            </a:r>
            <a:r>
              <a:t>] [</a:t>
            </a:r>
            <a:r>
              <a:rPr>
                <a:solidFill>
                  <a:srgbClr val="00F900"/>
                </a:solidFill>
              </a:rPr>
              <a:t>--numeric-hosts</a:t>
            </a:r>
            <a:r>
              <a:t>]  [</a:t>
            </a:r>
            <a:r>
              <a:rPr>
                <a:solidFill>
                  <a:srgbClr val="00F900"/>
                </a:solidFill>
              </a:rPr>
              <a:t>--numeric-ports</a:t>
            </a:r>
            <a:r>
              <a:t>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F9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>
                <a:solidFill>
                  <a:srgbClr val="28FE14"/>
                </a:solidFill>
              </a:rPr>
              <a:t>       [</a:t>
            </a:r>
            <a:r>
              <a:t>--numeric-users</a:t>
            </a:r>
            <a:r>
              <a:rPr>
                <a:solidFill>
                  <a:srgbClr val="28FE14"/>
                </a:solidFill>
              </a:rPr>
              <a:t>] [</a:t>
            </a:r>
            <a:r>
              <a:t>--continuous</a:t>
            </a:r>
            <a:r>
              <a:rPr>
                <a:solidFill>
                  <a:srgbClr val="28FE14"/>
                </a:solidFill>
              </a:rPr>
              <a:t>|</a:t>
            </a:r>
            <a:r>
              <a:t>-c]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F9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>
                <a:solidFill>
                  <a:srgbClr val="28FE14"/>
                </a:solidFill>
              </a:rPr>
              <a:t>       </a:t>
            </a:r>
            <a:r>
              <a:t>netstat</a:t>
            </a:r>
            <a:r>
              <a:rPr>
                <a:solidFill>
                  <a:srgbClr val="28FE14"/>
                </a:solidFill>
              </a:rPr>
              <a:t>  {</a:t>
            </a:r>
            <a:r>
              <a:t>--interfaces</a:t>
            </a:r>
            <a:r>
              <a:rPr>
                <a:solidFill>
                  <a:srgbClr val="28FE14"/>
                </a:solidFill>
              </a:rPr>
              <a:t>|</a:t>
            </a:r>
            <a:r>
              <a:t>-i</a:t>
            </a:r>
            <a:r>
              <a:rPr>
                <a:solidFill>
                  <a:srgbClr val="28FE14"/>
                </a:solidFill>
              </a:rPr>
              <a:t>} [</a:t>
            </a:r>
            <a:r>
              <a:t>--all</a:t>
            </a:r>
            <a:r>
              <a:rPr>
                <a:solidFill>
                  <a:srgbClr val="28FE14"/>
                </a:solidFill>
              </a:rPr>
              <a:t>|</a:t>
            </a:r>
            <a:r>
              <a:t>-a</a:t>
            </a:r>
            <a:r>
              <a:rPr>
                <a:solidFill>
                  <a:srgbClr val="28FE14"/>
                </a:solidFill>
              </a:rPr>
              <a:t>] [</a:t>
            </a:r>
            <a:r>
              <a:t>--extend</a:t>
            </a:r>
            <a:r>
              <a:rPr>
                <a:solidFill>
                  <a:srgbClr val="28FE14"/>
                </a:solidFill>
              </a:rPr>
              <a:t>|</a:t>
            </a:r>
            <a:r>
              <a:t>-e</a:t>
            </a:r>
            <a:r>
              <a:rPr>
                <a:solidFill>
                  <a:srgbClr val="28FE14"/>
                </a:solidFill>
              </a:rPr>
              <a:t>[</a:t>
            </a:r>
            <a:r>
              <a:t>--extend</a:t>
            </a:r>
            <a:r>
              <a:rPr>
                <a:solidFill>
                  <a:srgbClr val="28FE14"/>
                </a:solidFill>
              </a:rPr>
              <a:t>|</a:t>
            </a:r>
            <a:r>
              <a:t>-e]</a:t>
            </a:r>
            <a:r>
              <a:rPr>
                <a:solidFill>
                  <a:srgbClr val="28FE14"/>
                </a:solidFill>
              </a:rPr>
              <a:t>] [</a:t>
            </a:r>
            <a:r>
              <a:t>--verbose</a:t>
            </a:r>
            <a:r>
              <a:rPr>
                <a:solidFill>
                  <a:srgbClr val="28FE14"/>
                </a:solidFill>
              </a:rPr>
              <a:t>|</a:t>
            </a:r>
            <a:r>
              <a:t>-v</a:t>
            </a:r>
            <a:r>
              <a:rPr>
                <a:solidFill>
                  <a:srgbClr val="28FE14"/>
                </a:solidFill>
              </a:rPr>
              <a:t>] [</a:t>
            </a:r>
            <a:r>
              <a:t>--program</a:t>
            </a:r>
            <a:r>
              <a:rPr>
                <a:solidFill>
                  <a:srgbClr val="28FE14"/>
                </a:solidFill>
              </a:rPr>
              <a:t>|</a:t>
            </a:r>
            <a:r>
              <a:t>-p</a:t>
            </a:r>
            <a:r>
              <a:rPr>
                <a:solidFill>
                  <a:srgbClr val="28FE14"/>
                </a:solidFill>
              </a:rPr>
              <a:t>] [</a:t>
            </a:r>
            <a:r>
              <a:t>--numeric</a:t>
            </a:r>
            <a:r>
              <a:rPr>
                <a:solidFill>
                  <a:srgbClr val="28FE14"/>
                </a:solidFill>
              </a:rPr>
              <a:t>|</a:t>
            </a:r>
            <a:r>
              <a:t>-n</a:t>
            </a:r>
            <a:r>
              <a:rPr>
                <a:solidFill>
                  <a:srgbClr val="28FE14"/>
                </a:solidFill>
              </a:rPr>
              <a:t>] [</a:t>
            </a:r>
            <a:r>
              <a:t>--numeric-hosts</a:t>
            </a:r>
            <a:r>
              <a:rPr>
                <a:solidFill>
                  <a:srgbClr val="28FE14"/>
                </a:solidFill>
              </a:rPr>
              <a:t>] [</a:t>
            </a:r>
            <a:r>
              <a:t>--numeric-</a:t>
            </a:r>
            <a:endParaRPr>
              <a:solidFill>
                <a:srgbClr val="28FE14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F9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>
                <a:solidFill>
                  <a:srgbClr val="28FE14"/>
                </a:solidFill>
              </a:rPr>
              <a:t>       </a:t>
            </a:r>
            <a:r>
              <a:t>ports</a:t>
            </a:r>
            <a:r>
              <a:rPr>
                <a:solidFill>
                  <a:srgbClr val="28FE14"/>
                </a:solidFill>
              </a:rPr>
              <a:t>] [</a:t>
            </a:r>
            <a:r>
              <a:t>--numeric-users</a:t>
            </a:r>
            <a:r>
              <a:rPr>
                <a:solidFill>
                  <a:srgbClr val="28FE14"/>
                </a:solidFill>
              </a:rPr>
              <a:t>] [</a:t>
            </a:r>
            <a:r>
              <a:t>--continuous</a:t>
            </a:r>
            <a:r>
              <a:rPr>
                <a:solidFill>
                  <a:srgbClr val="28FE14"/>
                </a:solidFill>
              </a:rPr>
              <a:t>|</a:t>
            </a:r>
            <a:r>
              <a:t>-c]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F9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>
                <a:solidFill>
                  <a:srgbClr val="28FE14"/>
                </a:solidFill>
              </a:rPr>
              <a:t>       </a:t>
            </a:r>
            <a:r>
              <a:t>netstat</a:t>
            </a:r>
            <a:r>
              <a:rPr>
                <a:solidFill>
                  <a:srgbClr val="28FE14"/>
                </a:solidFill>
              </a:rPr>
              <a:t> {</a:t>
            </a:r>
            <a:r>
              <a:t>--groups</a:t>
            </a:r>
            <a:r>
              <a:rPr>
                <a:solidFill>
                  <a:srgbClr val="28FE14"/>
                </a:solidFill>
              </a:rPr>
              <a:t>|</a:t>
            </a:r>
            <a:r>
              <a:t>-g</a:t>
            </a:r>
            <a:r>
              <a:rPr>
                <a:solidFill>
                  <a:srgbClr val="28FE14"/>
                </a:solidFill>
              </a:rPr>
              <a:t>} [</a:t>
            </a:r>
            <a:r>
              <a:t>--numeric</a:t>
            </a:r>
            <a:r>
              <a:rPr>
                <a:solidFill>
                  <a:srgbClr val="28FE14"/>
                </a:solidFill>
              </a:rPr>
              <a:t>|</a:t>
            </a:r>
            <a:r>
              <a:t>-n</a:t>
            </a:r>
            <a:r>
              <a:rPr>
                <a:solidFill>
                  <a:srgbClr val="28FE14"/>
                </a:solidFill>
              </a:rPr>
              <a:t>] [</a:t>
            </a:r>
            <a:r>
              <a:t>--numeric-hosts</a:t>
            </a:r>
            <a:r>
              <a:rPr>
                <a:solidFill>
                  <a:srgbClr val="28FE14"/>
                </a:solidFill>
              </a:rPr>
              <a:t>] [</a:t>
            </a:r>
            <a:r>
              <a:t>--numeric-ports</a:t>
            </a:r>
            <a:r>
              <a:rPr>
                <a:solidFill>
                  <a:srgbClr val="28FE14"/>
                </a:solidFill>
              </a:rPr>
              <a:t>] [</a:t>
            </a:r>
            <a:r>
              <a:t>--numeric-users</a:t>
            </a:r>
            <a:r>
              <a:rPr>
                <a:solidFill>
                  <a:srgbClr val="28FE14"/>
                </a:solidFill>
              </a:rPr>
              <a:t>] [</a:t>
            </a:r>
            <a:r>
              <a:t>--continuous</a:t>
            </a:r>
            <a:r>
              <a:rPr>
                <a:solidFill>
                  <a:srgbClr val="28FE14"/>
                </a:solidFill>
              </a:rPr>
              <a:t>|</a:t>
            </a:r>
            <a:r>
              <a:t>-c]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F9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>
                <a:solidFill>
                  <a:srgbClr val="28FE14"/>
                </a:solidFill>
              </a:rPr>
              <a:t>       </a:t>
            </a:r>
            <a:r>
              <a:t>netstat</a:t>
            </a:r>
            <a:r>
              <a:rPr>
                <a:solidFill>
                  <a:srgbClr val="28FE14"/>
                </a:solidFill>
              </a:rPr>
              <a:t> {</a:t>
            </a:r>
            <a:r>
              <a:t>--masquerade</a:t>
            </a:r>
            <a:r>
              <a:rPr>
                <a:solidFill>
                  <a:srgbClr val="28FE14"/>
                </a:solidFill>
              </a:rPr>
              <a:t>|</a:t>
            </a:r>
            <a:r>
              <a:t>-M</a:t>
            </a:r>
            <a:r>
              <a:rPr>
                <a:solidFill>
                  <a:srgbClr val="28FE14"/>
                </a:solidFill>
              </a:rPr>
              <a:t>} [</a:t>
            </a:r>
            <a:r>
              <a:t>--extend</a:t>
            </a:r>
            <a:r>
              <a:rPr>
                <a:solidFill>
                  <a:srgbClr val="28FE14"/>
                </a:solidFill>
              </a:rPr>
              <a:t>|</a:t>
            </a:r>
            <a:r>
              <a:t>-e</a:t>
            </a:r>
            <a:r>
              <a:rPr>
                <a:solidFill>
                  <a:srgbClr val="28FE14"/>
                </a:solidFill>
              </a:rPr>
              <a:t>] [</a:t>
            </a:r>
            <a:r>
              <a:t>--numeric</a:t>
            </a:r>
            <a:r>
              <a:rPr>
                <a:solidFill>
                  <a:srgbClr val="28FE14"/>
                </a:solidFill>
              </a:rPr>
              <a:t>|</a:t>
            </a:r>
            <a:r>
              <a:t>-n</a:t>
            </a:r>
            <a:r>
              <a:rPr>
                <a:solidFill>
                  <a:srgbClr val="28FE14"/>
                </a:solidFill>
              </a:rPr>
              <a:t>] [</a:t>
            </a:r>
            <a:r>
              <a:t>--numeric-hosts</a:t>
            </a:r>
            <a:r>
              <a:rPr>
                <a:solidFill>
                  <a:srgbClr val="28FE14"/>
                </a:solidFill>
              </a:rPr>
              <a:t>] [</a:t>
            </a:r>
            <a:r>
              <a:t>--numeric-ports</a:t>
            </a:r>
            <a:r>
              <a:rPr>
                <a:solidFill>
                  <a:srgbClr val="28FE14"/>
                </a:solidFill>
              </a:rPr>
              <a:t>] [</a:t>
            </a:r>
            <a:r>
              <a:t>--numeric-users</a:t>
            </a:r>
            <a:r>
              <a:rPr>
                <a:solidFill>
                  <a:srgbClr val="28FE14"/>
                </a:solidFill>
              </a:rPr>
              <a:t>] [</a:t>
            </a:r>
            <a:r>
              <a:t>--continuous</a:t>
            </a:r>
            <a:r>
              <a:rPr>
                <a:solidFill>
                  <a:srgbClr val="28FE14"/>
                </a:solidFill>
              </a:rPr>
              <a:t>|</a:t>
            </a:r>
            <a:r>
              <a:t>-c]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F9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>
                <a:solidFill>
                  <a:srgbClr val="28FE14"/>
                </a:solidFill>
              </a:rPr>
              <a:t>       </a:t>
            </a:r>
            <a:r>
              <a:t>netstat</a:t>
            </a:r>
            <a:r>
              <a:rPr>
                <a:solidFill>
                  <a:srgbClr val="28FE14"/>
                </a:solidFill>
              </a:rPr>
              <a:t> {</a:t>
            </a:r>
            <a:r>
              <a:t>--statistics</a:t>
            </a:r>
            <a:r>
              <a:rPr>
                <a:solidFill>
                  <a:srgbClr val="28FE14"/>
                </a:solidFill>
              </a:rPr>
              <a:t>|</a:t>
            </a:r>
            <a:r>
              <a:t>-s</a:t>
            </a:r>
            <a:r>
              <a:rPr>
                <a:solidFill>
                  <a:srgbClr val="28FE14"/>
                </a:solidFill>
              </a:rPr>
              <a:t>} [</a:t>
            </a:r>
            <a:r>
              <a:t>--tcp</a:t>
            </a:r>
            <a:r>
              <a:rPr>
                <a:solidFill>
                  <a:srgbClr val="28FE14"/>
                </a:solidFill>
              </a:rPr>
              <a:t>|</a:t>
            </a:r>
            <a:r>
              <a:t>-t</a:t>
            </a:r>
            <a:r>
              <a:rPr>
                <a:solidFill>
                  <a:srgbClr val="28FE14"/>
                </a:solidFill>
              </a:rPr>
              <a:t>] [</a:t>
            </a:r>
            <a:r>
              <a:t>--udp</a:t>
            </a:r>
            <a:r>
              <a:rPr>
                <a:solidFill>
                  <a:srgbClr val="28FE14"/>
                </a:solidFill>
              </a:rPr>
              <a:t>|</a:t>
            </a:r>
            <a:r>
              <a:t>-u</a:t>
            </a:r>
            <a:r>
              <a:rPr>
                <a:solidFill>
                  <a:srgbClr val="28FE14"/>
                </a:solidFill>
              </a:rPr>
              <a:t>] [</a:t>
            </a:r>
            <a:r>
              <a:t>--raw</a:t>
            </a:r>
            <a:r>
              <a:rPr>
                <a:solidFill>
                  <a:srgbClr val="28FE14"/>
                </a:solidFill>
              </a:rPr>
              <a:t>|</a:t>
            </a:r>
            <a:r>
              <a:t>-w</a:t>
            </a:r>
            <a:r>
              <a:rPr>
                <a:solidFill>
                  <a:srgbClr val="28FE14"/>
                </a:solidFill>
              </a:rPr>
              <a:t>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F9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>
                <a:solidFill>
                  <a:srgbClr val="28FE14"/>
                </a:solidFill>
              </a:rPr>
              <a:t>       </a:t>
            </a:r>
            <a:r>
              <a:t>netstat</a:t>
            </a:r>
            <a:r>
              <a:rPr>
                <a:solidFill>
                  <a:srgbClr val="28FE14"/>
                </a:solidFill>
              </a:rPr>
              <a:t> {</a:t>
            </a:r>
            <a:r>
              <a:t>--version</a:t>
            </a:r>
            <a:r>
              <a:rPr>
                <a:solidFill>
                  <a:srgbClr val="28FE14"/>
                </a:solidFill>
              </a:rPr>
              <a:t>|</a:t>
            </a:r>
            <a:r>
              <a:t>-V</a:t>
            </a:r>
            <a:r>
              <a:rPr>
                <a:solidFill>
                  <a:srgbClr val="28FE14"/>
                </a:solidFill>
              </a:rPr>
              <a:t>}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</a:t>
            </a:r>
            <a:r>
              <a:rPr>
                <a:solidFill>
                  <a:srgbClr val="00F900"/>
                </a:solidFill>
              </a:rPr>
              <a:t>netstat</a:t>
            </a:r>
            <a:r>
              <a:t> {</a:t>
            </a:r>
            <a:r>
              <a:rPr>
                <a:solidFill>
                  <a:srgbClr val="00F900"/>
                </a:solidFill>
              </a:rPr>
              <a:t>--help</a:t>
            </a:r>
            <a:r>
              <a:t>|</a:t>
            </a:r>
            <a:r>
              <a:rPr>
                <a:solidFill>
                  <a:srgbClr val="00F900"/>
                </a:solidFill>
              </a:rPr>
              <a:t>-h</a:t>
            </a:r>
            <a:r>
              <a:t>}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 u="sng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u="none"/>
              <a:t>       </a:t>
            </a:r>
            <a:r>
              <a:t>address_family_options</a:t>
            </a:r>
            <a:r>
              <a:rPr u="none"/>
              <a:t>: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F9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>
                <a:solidFill>
                  <a:srgbClr val="28FE14"/>
                </a:solidFill>
              </a:rPr>
              <a:t>       [</a:t>
            </a:r>
            <a:r>
              <a:t>-4</a:t>
            </a:r>
            <a:r>
              <a:rPr>
                <a:solidFill>
                  <a:srgbClr val="28FE14"/>
                </a:solidFill>
              </a:rPr>
              <a:t>] [</a:t>
            </a:r>
            <a:r>
              <a:t>-6</a:t>
            </a:r>
            <a:r>
              <a:rPr>
                <a:solidFill>
                  <a:srgbClr val="28FE14"/>
                </a:solidFill>
              </a:rPr>
              <a:t>] [</a:t>
            </a:r>
            <a:r>
              <a:t>--protocol=</a:t>
            </a:r>
            <a:r>
              <a:rPr>
                <a:solidFill>
                  <a:srgbClr val="28FE14"/>
                </a:solidFill>
              </a:rPr>
              <a:t>{</a:t>
            </a:r>
            <a:r>
              <a:t>inet</a:t>
            </a:r>
            <a:r>
              <a:rPr>
                <a:solidFill>
                  <a:srgbClr val="28FE14"/>
                </a:solidFill>
              </a:rPr>
              <a:t>,</a:t>
            </a:r>
            <a:r>
              <a:t>unix</a:t>
            </a:r>
            <a:r>
              <a:rPr>
                <a:solidFill>
                  <a:srgbClr val="28FE14"/>
                </a:solidFill>
              </a:rPr>
              <a:t>,</a:t>
            </a:r>
            <a:r>
              <a:t>ipx</a:t>
            </a:r>
            <a:r>
              <a:rPr>
                <a:solidFill>
                  <a:srgbClr val="28FE14"/>
                </a:solidFill>
              </a:rPr>
              <a:t>,</a:t>
            </a:r>
            <a:r>
              <a:t>ax25</a:t>
            </a:r>
            <a:r>
              <a:rPr>
                <a:solidFill>
                  <a:srgbClr val="28FE14"/>
                </a:solidFill>
              </a:rPr>
              <a:t>,</a:t>
            </a:r>
            <a:r>
              <a:t>netrom</a:t>
            </a:r>
            <a:r>
              <a:rPr>
                <a:solidFill>
                  <a:srgbClr val="28FE14"/>
                </a:solidFill>
              </a:rPr>
              <a:t>,</a:t>
            </a:r>
            <a:r>
              <a:t>ddp</a:t>
            </a:r>
            <a:r>
              <a:rPr>
                <a:solidFill>
                  <a:srgbClr val="28FE14"/>
                </a:solidFill>
              </a:rPr>
              <a:t>}[,</a:t>
            </a:r>
            <a:r>
              <a:t>...]</a:t>
            </a:r>
            <a:r>
              <a:rPr>
                <a:solidFill>
                  <a:srgbClr val="28FE14"/>
                </a:solidFill>
              </a:rPr>
              <a:t>]  [</a:t>
            </a:r>
            <a:r>
              <a:t>--unix</a:t>
            </a:r>
            <a:r>
              <a:rPr>
                <a:solidFill>
                  <a:srgbClr val="28FE14"/>
                </a:solidFill>
              </a:rPr>
              <a:t>|</a:t>
            </a:r>
            <a:r>
              <a:t>-x</a:t>
            </a:r>
            <a:r>
              <a:rPr>
                <a:solidFill>
                  <a:srgbClr val="28FE14"/>
                </a:solidFill>
              </a:rPr>
              <a:t>] [</a:t>
            </a:r>
            <a:r>
              <a:t>--inet</a:t>
            </a:r>
            <a:r>
              <a:rPr>
                <a:solidFill>
                  <a:srgbClr val="28FE14"/>
                </a:solidFill>
              </a:rPr>
              <a:t>|</a:t>
            </a:r>
            <a:r>
              <a:t>--ip</a:t>
            </a:r>
            <a:r>
              <a:rPr>
                <a:solidFill>
                  <a:srgbClr val="28FE14"/>
                </a:solidFill>
              </a:rPr>
              <a:t>] [</a:t>
            </a:r>
            <a:r>
              <a:t>--ax25</a:t>
            </a:r>
            <a:r>
              <a:rPr>
                <a:solidFill>
                  <a:srgbClr val="28FE14"/>
                </a:solidFill>
              </a:rPr>
              <a:t>] [</a:t>
            </a:r>
            <a:r>
              <a:t>--ipx</a:t>
            </a:r>
            <a:r>
              <a:rPr>
                <a:solidFill>
                  <a:srgbClr val="28FE14"/>
                </a:solidFill>
              </a:rPr>
              <a:t>] [</a:t>
            </a:r>
            <a:r>
              <a:t>--netrom</a:t>
            </a:r>
            <a:r>
              <a:rPr>
                <a:solidFill>
                  <a:srgbClr val="28FE14"/>
                </a:solidFill>
              </a:rPr>
              <a:t>] [</a:t>
            </a:r>
            <a:r>
              <a:t>--ddp</a:t>
            </a:r>
            <a:r>
              <a:rPr>
                <a:solidFill>
                  <a:srgbClr val="28FE14"/>
                </a:solidFill>
              </a:rP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6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4.2 Networking Troubleshooting</a:t>
            </a:r>
          </a:p>
        </p:txBody>
      </p:sp>
      <p:sp>
        <p:nvSpPr>
          <p:cNvPr id="116" name="Shape 67"/>
          <p:cNvSpPr txBox="1"/>
          <p:nvPr/>
        </p:nvSpPr>
        <p:spPr>
          <a:xfrm>
            <a:off x="879550" y="1401889"/>
            <a:ext cx="7952700" cy="1214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>
              <a:lnSpc>
                <a:spcPct val="125000"/>
              </a:lnSpc>
            </a:pPr>
            <a:r>
              <a:t>When dealing with network services, one often has to troubleshoot problems which crop up. One should keep in mind that there is a client-side, and a server-side to each network connection:</a:t>
            </a:r>
          </a:p>
          <a:p>
            <a:pPr marL="457200" indent="-298450">
              <a:lnSpc>
                <a:spcPct val="125000"/>
              </a:lnSpc>
              <a:spcBef>
                <a:spcPts val="600"/>
              </a:spcBef>
              <a:buClr>
                <a:srgbClr val="000000"/>
              </a:buClr>
              <a:buSzPts val="1400"/>
              <a:buFont typeface="Arial"/>
              <a:buChar char="●"/>
            </a:pPr>
            <a:r>
              <a:t>Network services require a working network.</a:t>
            </a:r>
          </a:p>
          <a:p>
            <a:pPr marL="457200" indent="-298450">
              <a:lnSpc>
                <a:spcPct val="125000"/>
              </a:lnSpc>
              <a:buClr>
                <a:srgbClr val="000000"/>
              </a:buClr>
              <a:buSzPts val="1400"/>
              <a:buFont typeface="Arial"/>
              <a:buChar char="●"/>
            </a:pPr>
            <a:r>
              <a:t>Consider client and server connectivity.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s"/>
          <p:cNvSpPr txBox="1"/>
          <p:nvPr>
            <p:ph type="title"/>
          </p:nvPr>
        </p:nvSpPr>
        <p:spPr>
          <a:xfrm>
            <a:off x="311699" y="271249"/>
            <a:ext cx="8520602" cy="841801"/>
          </a:xfrm>
          <a:prstGeom prst="rect">
            <a:avLst/>
          </a:prstGeom>
        </p:spPr>
        <p:txBody>
          <a:bodyPr/>
          <a:lstStyle/>
          <a:p>
            <a:pPr/>
            <a:r>
              <a:t>ss</a:t>
            </a:r>
          </a:p>
        </p:txBody>
      </p:sp>
      <p:sp>
        <p:nvSpPr>
          <p:cNvPr id="199" name="NAME…"/>
          <p:cNvSpPr txBox="1"/>
          <p:nvPr/>
        </p:nvSpPr>
        <p:spPr>
          <a:xfrm>
            <a:off x="4345" y="1446530"/>
            <a:ext cx="9135310" cy="225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00F9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NAME</a:t>
            </a:r>
            <a:endParaRPr>
              <a:solidFill>
                <a:srgbClr val="28FE14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ss - another utility to investigate sockets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00F9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SYNOPSIS</a:t>
            </a:r>
            <a:endParaRPr>
              <a:solidFill>
                <a:srgbClr val="28FE14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</a:t>
            </a:r>
            <a:r>
              <a:rPr>
                <a:solidFill>
                  <a:srgbClr val="00F900"/>
                </a:solidFill>
              </a:rPr>
              <a:t>ss</a:t>
            </a:r>
            <a:r>
              <a:t> [</a:t>
            </a:r>
            <a:r>
              <a:rPr u="sng"/>
              <a:t>options</a:t>
            </a:r>
            <a:r>
              <a:t>] </a:t>
            </a:r>
            <a:r>
              <a:rPr u="sng"/>
              <a:t>[</a:t>
            </a:r>
            <a:r>
              <a:t> </a:t>
            </a:r>
            <a:r>
              <a:rPr u="sng"/>
              <a:t>FILTER</a:t>
            </a:r>
            <a:r>
              <a:t> </a:t>
            </a:r>
            <a:r>
              <a:rPr u="sng"/>
              <a:t>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00F9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DESCRIPTION</a:t>
            </a:r>
            <a:endParaRPr>
              <a:solidFill>
                <a:srgbClr val="28FE14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</a:t>
            </a:r>
            <a:r>
              <a:rPr>
                <a:solidFill>
                  <a:srgbClr val="00F900"/>
                </a:solidFill>
              </a:rPr>
              <a:t>ss</a:t>
            </a:r>
            <a:r>
              <a:t>  is  used  to  dump socket statistics. It allows showing information similar to </a:t>
            </a:r>
            <a:r>
              <a:rPr u="sng"/>
              <a:t>netstat</a:t>
            </a:r>
            <a:r>
              <a:t>.  It can display more TCP and state informations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than other tools.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s"/>
          <p:cNvSpPr txBox="1"/>
          <p:nvPr>
            <p:ph type="title"/>
          </p:nvPr>
        </p:nvSpPr>
        <p:spPr>
          <a:xfrm>
            <a:off x="311699" y="182349"/>
            <a:ext cx="8520602" cy="841801"/>
          </a:xfrm>
          <a:prstGeom prst="rect">
            <a:avLst/>
          </a:prstGeom>
        </p:spPr>
        <p:txBody>
          <a:bodyPr/>
          <a:lstStyle/>
          <a:p>
            <a:pPr/>
            <a:r>
              <a:t>ss</a:t>
            </a:r>
          </a:p>
        </p:txBody>
      </p:sp>
      <p:pic>
        <p:nvPicPr>
          <p:cNvPr id="202" name="Screen Shot 2018-02-22 at 2.07.23 PM.png" descr="Screen Shot 2018-02-22 at 2.07.2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96414"/>
            <a:ext cx="9144000" cy="17506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102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4.8 Intermediate Server Troubleshooting</a:t>
            </a:r>
          </a:p>
        </p:txBody>
      </p:sp>
      <p:sp>
        <p:nvSpPr>
          <p:cNvPr id="205" name="Shape 10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5000"/>
              </a:lnSpc>
              <a:buSzTx/>
              <a:buNone/>
              <a:defRPr sz="1100">
                <a:solidFill>
                  <a:srgbClr val="000000"/>
                </a:solidFill>
              </a:defRPr>
            </a:pPr>
            <a:r>
              <a:t>With intermediate server troubleshooting, the server side firewall configuration needs to take into account that:</a:t>
            </a:r>
          </a:p>
          <a:p>
            <a:pPr indent="-298450">
              <a:lnSpc>
                <a:spcPct val="125000"/>
              </a:lnSpc>
              <a:spcBef>
                <a:spcPts val="600"/>
              </a:spcBef>
              <a:buClr>
                <a:srgbClr val="000000"/>
              </a:buClr>
              <a:buSzPts val="1100"/>
              <a:defRPr sz="1100">
                <a:solidFill>
                  <a:srgbClr val="000000"/>
                </a:solidFill>
              </a:defRPr>
            </a:pPr>
            <a:r>
              <a:t>New traffic is allowed in.</a:t>
            </a:r>
          </a:p>
          <a:p>
            <a:pPr indent="-298450">
              <a:lnSpc>
                <a:spcPct val="125000"/>
              </a:lnSpc>
              <a:buClr>
                <a:srgbClr val="000000"/>
              </a:buClr>
              <a:buSzPts val="1100"/>
              <a:defRPr sz="1100">
                <a:solidFill>
                  <a:srgbClr val="000000"/>
                </a:solidFill>
              </a:defRPr>
            </a:pPr>
            <a:r>
              <a:t>Return traffic is allowed in.</a:t>
            </a:r>
          </a:p>
          <a:p>
            <a:pPr indent="-298450">
              <a:lnSpc>
                <a:spcPct val="125000"/>
              </a:lnSpc>
              <a:buClr>
                <a:srgbClr val="000000"/>
              </a:buClr>
              <a:buSzPts val="1100"/>
              <a:defRPr sz="1100">
                <a:solidFill>
                  <a:srgbClr val="000000"/>
                </a:solidFill>
              </a:defRPr>
            </a:pPr>
            <a:r>
              <a:t>Unwanted traffic is filtered.</a:t>
            </a:r>
          </a:p>
          <a:p>
            <a:pPr marL="0" indent="0">
              <a:lnSpc>
                <a:spcPct val="125000"/>
              </a:lnSpc>
              <a:spcBef>
                <a:spcPts val="1200"/>
              </a:spcBef>
              <a:buSzTx/>
              <a:buNone/>
              <a:defRPr sz="1100">
                <a:solidFill>
                  <a:srgbClr val="000000"/>
                </a:solidFill>
              </a:defRPr>
            </a:pPr>
            <a:r>
              <a:t>Access control systems may also cause troubleshooting problems. Check the settings of tools such as TCP wrappers. (</a:t>
            </a:r>
            <a:r>
              <a:rPr b="1">
                <a:solidFill>
                  <a:srgbClr val="7D6E46"/>
                </a:solidFill>
                <a:latin typeface="Courier New"/>
                <a:ea typeface="Courier New"/>
                <a:cs typeface="Courier New"/>
                <a:sym typeface="Courier New"/>
              </a:rPr>
              <a:t>/etc/hosts.allow</a:t>
            </a:r>
            <a:r>
              <a:rPr b="1">
                <a:solidFill>
                  <a:srgbClr val="32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and</a:t>
            </a:r>
            <a:r>
              <a:rPr b="1">
                <a:solidFill>
                  <a:srgbClr val="32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>
                <a:solidFill>
                  <a:srgbClr val="7D6E46"/>
                </a:solidFill>
                <a:latin typeface="Courier New"/>
                <a:ea typeface="Courier New"/>
                <a:cs typeface="Courier New"/>
                <a:sym typeface="Courier New"/>
              </a:rPr>
              <a:t>/etc/hosts.deny</a:t>
            </a:r>
            <a:r>
              <a:t>)</a:t>
            </a:r>
          </a:p>
          <a:p>
            <a:pPr marL="0" indent="0">
              <a:lnSpc>
                <a:spcPct val="125000"/>
              </a:lnSpc>
              <a:spcBef>
                <a:spcPts val="600"/>
              </a:spcBef>
              <a:buSzTx/>
              <a:buNone/>
              <a:defRPr sz="1100">
                <a:solidFill>
                  <a:srgbClr val="000000"/>
                </a:solidFill>
              </a:defRPr>
            </a:pPr>
            <a:r>
              <a:t>Consult </a:t>
            </a:r>
            <a:r>
              <a:rPr b="1"/>
              <a:t>man 5 hosts_access</a:t>
            </a:r>
            <a:r>
              <a:t> for additional details.</a:t>
            </a:r>
          </a:p>
          <a:p>
            <a:pPr marL="0" indent="0">
              <a:lnSpc>
                <a:spcPct val="125000"/>
              </a:lnSpc>
              <a:spcBef>
                <a:spcPts val="600"/>
              </a:spcBef>
              <a:buSzTx/>
              <a:buNone/>
              <a:defRPr sz="1100">
                <a:solidFill>
                  <a:srgbClr val="000000"/>
                </a:solidFill>
              </a:defRPr>
            </a:pPr>
            <a:r>
              <a:t>Application settings can also cause problems. Make sure there are not any restrictions, blacklists or other application configuration errors.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10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4.9 Advanced Server Troubleshooting</a:t>
            </a:r>
          </a:p>
        </p:txBody>
      </p:sp>
      <p:sp>
        <p:nvSpPr>
          <p:cNvPr id="208" name="Shape 10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5000"/>
              </a:lnSpc>
              <a:buSzTx/>
              <a:buNone/>
              <a:defRPr sz="1100">
                <a:solidFill>
                  <a:srgbClr val="000000"/>
                </a:solidFill>
              </a:defRPr>
            </a:pPr>
            <a:r>
              <a:t>For advanced server troubleshooting, the </a:t>
            </a:r>
            <a:r>
              <a:rPr b="1">
                <a:solidFill>
                  <a:srgbClr val="7D6E46"/>
                </a:solidFill>
                <a:latin typeface="Courier New"/>
                <a:ea typeface="Courier New"/>
                <a:cs typeface="Courier New"/>
                <a:sym typeface="Courier New"/>
              </a:rPr>
              <a:t>/proc</a:t>
            </a:r>
            <a:r>
              <a:t> filesystem has settings that affect the network stack:</a:t>
            </a:r>
          </a:p>
          <a:p>
            <a:pPr indent="-298450">
              <a:lnSpc>
                <a:spcPct val="125000"/>
              </a:lnSpc>
              <a:spcBef>
                <a:spcPts val="600"/>
              </a:spcBef>
              <a:buClr>
                <a:srgbClr val="000000"/>
              </a:buClr>
              <a:buSzPts val="1100"/>
              <a:defRPr b="1" sz="1100">
                <a:solidFill>
                  <a:srgbClr val="7D6E4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/proc/sys/net/ipv4/ip_forward</a:t>
            </a:r>
          </a:p>
          <a:p>
            <a:pPr indent="-298450">
              <a:lnSpc>
                <a:spcPct val="125000"/>
              </a:lnSpc>
              <a:buClr>
                <a:srgbClr val="000000"/>
              </a:buClr>
              <a:buSzPts val="1100"/>
              <a:defRPr sz="1100">
                <a:solidFill>
                  <a:srgbClr val="000000"/>
                </a:solidFill>
              </a:defRPr>
            </a:pPr>
            <a:r>
              <a:t>Allows for network traffic to be forwarded from one interface to another.</a:t>
            </a:r>
          </a:p>
          <a:p>
            <a:pPr indent="-298450">
              <a:lnSpc>
                <a:spcPct val="125000"/>
              </a:lnSpc>
              <a:buClr>
                <a:srgbClr val="000000"/>
              </a:buClr>
              <a:buSzPts val="1100"/>
              <a:defRPr b="1" sz="1100">
                <a:solidFill>
                  <a:srgbClr val="7D6E4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/proc/sys/net/ipv4/conf/*/accept_redirects</a:t>
            </a:r>
          </a:p>
          <a:p>
            <a:pPr indent="-298450">
              <a:lnSpc>
                <a:spcPct val="125000"/>
              </a:lnSpc>
              <a:buClr>
                <a:srgbClr val="000000"/>
              </a:buClr>
              <a:buSzPts val="1100"/>
              <a:defRPr sz="1100">
                <a:solidFill>
                  <a:srgbClr val="000000"/>
                </a:solidFill>
              </a:defRPr>
            </a:pPr>
            <a:r>
              <a:t>Accepting</a:t>
            </a:r>
            <a:r>
              <a:rPr b="1"/>
              <a:t> ICMP</a:t>
            </a:r>
            <a:r>
              <a:t> redirects from a router to find better routes.</a:t>
            </a:r>
            <a:r>
              <a:rPr b="1"/>
              <a:t> This setting has the potential to be exploited by a malicious party to redirect your traffic. </a:t>
            </a:r>
            <a:endParaRPr b="1"/>
          </a:p>
          <a:p>
            <a:pPr indent="-298450">
              <a:lnSpc>
                <a:spcPct val="125000"/>
              </a:lnSpc>
              <a:buClr>
                <a:srgbClr val="000000"/>
              </a:buClr>
              <a:buSzPts val="1100"/>
              <a:defRPr b="1" sz="1100">
                <a:solidFill>
                  <a:srgbClr val="7D6E4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/proc/sys/net/ipv4/icmp_echo_ignore_all</a:t>
            </a:r>
          </a:p>
          <a:p>
            <a:pPr indent="-298450">
              <a:lnSpc>
                <a:spcPct val="125000"/>
              </a:lnSpc>
              <a:buClr>
                <a:srgbClr val="000000"/>
              </a:buClr>
              <a:buSzPts val="1100"/>
              <a:defRPr sz="1100">
                <a:solidFill>
                  <a:srgbClr val="000000"/>
                </a:solidFill>
              </a:defRPr>
            </a:pPr>
            <a:r>
              <a:t>Changing this setting will affect the host's visibility to</a:t>
            </a:r>
            <a:r>
              <a:rPr b="1"/>
              <a:t> ICMP</a:t>
            </a:r>
            <a:r>
              <a:t> ping packets.</a:t>
            </a:r>
          </a:p>
          <a:p>
            <a:pPr indent="-298450">
              <a:lnSpc>
                <a:spcPct val="125000"/>
              </a:lnSpc>
              <a:buClr>
                <a:srgbClr val="000000"/>
              </a:buClr>
              <a:buSzPts val="1100"/>
              <a:defRPr b="1" sz="1100">
                <a:solidFill>
                  <a:srgbClr val="7D6E4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/proc/sys/net/ipv4/icmp_echo_ignore_broadcasts</a:t>
            </a:r>
          </a:p>
          <a:p>
            <a:pPr indent="-298450">
              <a:lnSpc>
                <a:spcPct val="125000"/>
              </a:lnSpc>
              <a:buClr>
                <a:srgbClr val="000000"/>
              </a:buClr>
              <a:buSzPts val="1100"/>
              <a:defRPr sz="1100">
                <a:solidFill>
                  <a:srgbClr val="000000"/>
                </a:solidFill>
              </a:defRPr>
            </a:pPr>
            <a:r>
              <a:t>This setting will change the host's visibility to broadcast ICMP ping packets.</a:t>
            </a:r>
          </a:p>
          <a:p>
            <a:pPr indent="-298450">
              <a:lnSpc>
                <a:spcPct val="125000"/>
              </a:lnSpc>
              <a:buClr>
                <a:srgbClr val="000000"/>
              </a:buClr>
              <a:buSzPts val="1100"/>
              <a:defRPr b="1" sz="1100">
                <a:solidFill>
                  <a:srgbClr val="7D6E4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/proc/net/arp</a:t>
            </a:r>
          </a:p>
          <a:p>
            <a:pPr indent="-298450">
              <a:lnSpc>
                <a:spcPct val="125000"/>
              </a:lnSpc>
              <a:buClr>
                <a:srgbClr val="000000"/>
              </a:buClr>
              <a:buSzPts val="1100"/>
              <a:defRPr sz="1100">
                <a:solidFill>
                  <a:srgbClr val="000000"/>
                </a:solidFill>
              </a:defRPr>
            </a:pPr>
            <a:r>
              <a:t>Contains the current </a:t>
            </a:r>
            <a:r>
              <a:rPr b="1"/>
              <a:t>arp table.</a:t>
            </a:r>
            <a:endParaRPr b="1"/>
          </a:p>
          <a:p>
            <a:pPr marL="0" indent="0">
              <a:lnSpc>
                <a:spcPct val="125000"/>
              </a:lnSpc>
              <a:spcBef>
                <a:spcPts val="1200"/>
              </a:spcBef>
              <a:buSzTx/>
              <a:buNone/>
              <a:defRPr sz="1100">
                <a:solidFill>
                  <a:srgbClr val="000000"/>
                </a:solidFill>
              </a:defRPr>
            </a:pPr>
            <a:r>
              <a:t>These settings are not persistent across reboots. To make the changes persistent, edit the </a:t>
            </a:r>
            <a:r>
              <a:rPr b="1">
                <a:solidFill>
                  <a:srgbClr val="7D6E46"/>
                </a:solidFill>
                <a:latin typeface="Courier New"/>
                <a:ea typeface="Courier New"/>
                <a:cs typeface="Courier New"/>
                <a:sym typeface="Courier New"/>
              </a:rPr>
              <a:t>/etc/sysctl.conf </a:t>
            </a:r>
            <a:r>
              <a:t>configuration file, or a </a:t>
            </a:r>
            <a:r>
              <a:rPr b="1"/>
              <a:t>.conf </a:t>
            </a:r>
            <a:r>
              <a:t>file in the</a:t>
            </a:r>
            <a:r>
              <a:rPr b="1">
                <a:solidFill>
                  <a:srgbClr val="7D6E46"/>
                </a:solidFill>
                <a:latin typeface="Courier New"/>
                <a:ea typeface="Courier New"/>
                <a:cs typeface="Courier New"/>
                <a:sym typeface="Courier New"/>
              </a:rPr>
              <a:t> /etc/sysctl.d</a:t>
            </a:r>
            <a:r>
              <a:t> directory. </a:t>
            </a:r>
          </a:p>
          <a:p>
            <a:pPr marL="0" indent="0">
              <a:lnSpc>
                <a:spcPct val="125000"/>
              </a:lnSpc>
              <a:spcBef>
                <a:spcPts val="600"/>
              </a:spcBef>
              <a:buSzTx/>
              <a:buNone/>
              <a:defRPr sz="1100">
                <a:solidFill>
                  <a:srgbClr val="000000"/>
                </a:solidFill>
              </a:defRPr>
            </a:pPr>
            <a:r>
              <a:t>The syntax for </a:t>
            </a:r>
            <a:r>
              <a:rPr b="1">
                <a:solidFill>
                  <a:srgbClr val="7D6E46"/>
                </a:solidFill>
                <a:latin typeface="Courier New"/>
                <a:ea typeface="Courier New"/>
                <a:cs typeface="Courier New"/>
                <a:sym typeface="Courier New"/>
              </a:rPr>
              <a:t>/etc/sysctl.conf </a:t>
            </a:r>
            <a:r>
              <a:t>matches the path for the file in </a:t>
            </a:r>
            <a:r>
              <a:rPr b="1">
                <a:solidFill>
                  <a:srgbClr val="7D6E46"/>
                </a:solidFill>
                <a:latin typeface="Courier New"/>
                <a:ea typeface="Courier New"/>
                <a:cs typeface="Courier New"/>
                <a:sym typeface="Courier New"/>
              </a:rPr>
              <a:t>/proc/sys</a:t>
            </a:r>
            <a:r>
              <a:t> with the </a:t>
            </a:r>
            <a:r>
              <a:rPr b="1"/>
              <a:t>.</a:t>
            </a:r>
            <a:r>
              <a:t> character instead of </a:t>
            </a:r>
            <a:r>
              <a:rPr b="1"/>
              <a:t>/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netstat"/>
          <p:cNvSpPr txBox="1"/>
          <p:nvPr>
            <p:ph type="title"/>
          </p:nvPr>
        </p:nvSpPr>
        <p:spPr>
          <a:xfrm>
            <a:off x="311699" y="283949"/>
            <a:ext cx="8520602" cy="841801"/>
          </a:xfrm>
          <a:prstGeom prst="rect">
            <a:avLst/>
          </a:prstGeom>
        </p:spPr>
        <p:txBody>
          <a:bodyPr/>
          <a:lstStyle/>
          <a:p>
            <a:pPr/>
            <a:r>
              <a:t>netstat</a:t>
            </a:r>
          </a:p>
        </p:txBody>
      </p:sp>
      <p:sp>
        <p:nvSpPr>
          <p:cNvPr id="211" name="/proc/net/dev -- device information…"/>
          <p:cNvSpPr txBox="1"/>
          <p:nvPr/>
        </p:nvSpPr>
        <p:spPr>
          <a:xfrm>
            <a:off x="995075" y="1135380"/>
            <a:ext cx="6544089" cy="332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/proc/net/dev -- device information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/proc/net/raw -- raw socket information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/proc/net/tcp -- TCP socket information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/proc/net/udp -- UDP socket information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/proc/net/igmp -- IGMP multicast information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/proc/net/unix -- Unix domain socket information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/proc/net/ipx -- IPX socket information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/proc/net/ax25 -- AX25 socket information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/proc/net/appletalk -- DDP (appletalk) socket information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/proc/net/nr -- NET/ROM socket information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/proc/net/route -- IP routing information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/proc/net/ax25_route -- AX25 routing information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/proc/net/ipx_route -- IPX routing information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/proc/net/nr_nodes -- NET/ROM nodelist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/proc/net/nr_neigh -- NET/ROM neighbours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/proc/net/ip_masquerade -- masqueraded connections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 u="sng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/proc/net/snmp -- statistics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11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4.10 Common Server Problems </a:t>
            </a:r>
          </a:p>
        </p:txBody>
      </p:sp>
      <p:sp>
        <p:nvSpPr>
          <p:cNvPr id="214" name="Shape 11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5000"/>
              </a:lnSpc>
              <a:buSzTx/>
              <a:buNone/>
              <a:defRPr sz="1100">
                <a:solidFill>
                  <a:srgbClr val="000000"/>
                </a:solidFill>
              </a:defRPr>
            </a:pPr>
            <a:r>
              <a:t>Common server problems include broken </a:t>
            </a:r>
            <a:r>
              <a:rPr b="1"/>
              <a:t>DNS</a:t>
            </a:r>
            <a:r>
              <a:t>, overzealous firewall rules, incorrect network settings, and the daemon not listening on the right interface/port. </a:t>
            </a:r>
          </a:p>
          <a:p>
            <a:pPr marL="0" indent="0">
              <a:lnSpc>
                <a:spcPct val="125000"/>
              </a:lnSpc>
              <a:spcBef>
                <a:spcPts val="600"/>
              </a:spcBef>
              <a:buSzTx/>
              <a:buNone/>
              <a:defRPr sz="1100">
                <a:solidFill>
                  <a:srgbClr val="000000"/>
                </a:solidFill>
              </a:defRPr>
            </a:pPr>
            <a:r>
              <a:t>Some access control systems require that </a:t>
            </a:r>
            <a:r>
              <a:rPr b="1"/>
              <a:t>Reverse DNS </a:t>
            </a:r>
            <a:r>
              <a:t>be properly set up.</a:t>
            </a:r>
          </a:p>
          <a:p>
            <a:pPr marL="0" indent="0">
              <a:lnSpc>
                <a:spcPct val="125000"/>
              </a:lnSpc>
              <a:spcBef>
                <a:spcPts val="600"/>
              </a:spcBef>
              <a:buSzTx/>
              <a:buNone/>
              <a:defRPr sz="1100">
                <a:solidFill>
                  <a:srgbClr val="000000"/>
                </a:solidFill>
              </a:defRPr>
            </a:pPr>
            <a:r>
              <a:t>When enabling new traffic to pass through a firewall, pay attention to the type of protocol (</a:t>
            </a:r>
            <a:r>
              <a:rPr b="1"/>
              <a:t>UDP</a:t>
            </a:r>
            <a:r>
              <a:t> over </a:t>
            </a:r>
            <a:r>
              <a:rPr b="1"/>
              <a:t>TCP </a:t>
            </a:r>
            <a:r>
              <a:t>for example) used.</a:t>
            </a:r>
          </a:p>
          <a:p>
            <a:pPr marL="0" indent="0">
              <a:lnSpc>
                <a:spcPct val="125000"/>
              </a:lnSpc>
              <a:spcBef>
                <a:spcPts val="600"/>
              </a:spcBef>
              <a:buSzTx/>
              <a:buNone/>
              <a:defRPr sz="1100">
                <a:solidFill>
                  <a:srgbClr val="000000"/>
                </a:solidFill>
              </a:defRPr>
            </a:pPr>
            <a:r>
              <a:t>Some protocols break when return traffic comes back from a different </a:t>
            </a:r>
            <a:r>
              <a:rPr b="1"/>
              <a:t>IP</a:t>
            </a:r>
            <a:r>
              <a:t> address. Verify that your egress route is correct.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120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4.11 Network Monitoring</a:t>
            </a:r>
          </a:p>
        </p:txBody>
      </p:sp>
      <p:sp>
        <p:nvSpPr>
          <p:cNvPr id="217" name="Shape 12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5000"/>
              </a:lnSpc>
              <a:buSzTx/>
              <a:buNone/>
              <a:defRPr sz="1100">
                <a:solidFill>
                  <a:srgbClr val="000000"/>
                </a:solidFill>
              </a:defRPr>
            </a:pPr>
            <a:r>
              <a:t>For network monitoring, the </a:t>
            </a:r>
            <a:r>
              <a:rPr b="1"/>
              <a:t>iptraf</a:t>
            </a:r>
            <a:r>
              <a:t> tool is a real-time network traffic analyzer. It recognizes the following protocols:</a:t>
            </a:r>
          </a:p>
          <a:p>
            <a:pPr indent="-298450">
              <a:lnSpc>
                <a:spcPct val="125000"/>
              </a:lnSpc>
              <a:spcBef>
                <a:spcPts val="600"/>
              </a:spcBef>
              <a:buClr>
                <a:srgbClr val="000000"/>
              </a:buClr>
              <a:buSzPts val="1100"/>
              <a:defRPr b="1" sz="1100">
                <a:solidFill>
                  <a:srgbClr val="000000"/>
                </a:solidFill>
              </a:defRPr>
            </a:pPr>
            <a:r>
              <a:t>IP</a:t>
            </a:r>
          </a:p>
          <a:p>
            <a:pPr indent="-298450">
              <a:lnSpc>
                <a:spcPct val="125000"/>
              </a:lnSpc>
              <a:buClr>
                <a:srgbClr val="000000"/>
              </a:buClr>
              <a:buSzPts val="1100"/>
              <a:defRPr b="1" sz="1100">
                <a:solidFill>
                  <a:srgbClr val="000000"/>
                </a:solidFill>
              </a:defRPr>
            </a:pPr>
            <a:r>
              <a:t>TCP</a:t>
            </a:r>
          </a:p>
          <a:p>
            <a:pPr indent="-298450">
              <a:lnSpc>
                <a:spcPct val="125000"/>
              </a:lnSpc>
              <a:buClr>
                <a:srgbClr val="000000"/>
              </a:buClr>
              <a:buSzPts val="1100"/>
              <a:defRPr b="1" sz="1100">
                <a:solidFill>
                  <a:srgbClr val="000000"/>
                </a:solidFill>
              </a:defRPr>
            </a:pPr>
            <a:r>
              <a:t>UDP</a:t>
            </a:r>
          </a:p>
          <a:p>
            <a:pPr indent="-298450">
              <a:lnSpc>
                <a:spcPct val="125000"/>
              </a:lnSpc>
              <a:buClr>
                <a:srgbClr val="000000"/>
              </a:buClr>
              <a:buSzPts val="1100"/>
              <a:defRPr b="1" sz="1100">
                <a:solidFill>
                  <a:srgbClr val="000000"/>
                </a:solidFill>
              </a:defRPr>
            </a:pPr>
            <a:r>
              <a:t>ICMP</a:t>
            </a:r>
          </a:p>
          <a:p>
            <a:pPr indent="-298450">
              <a:lnSpc>
                <a:spcPct val="125000"/>
              </a:lnSpc>
              <a:buClr>
                <a:srgbClr val="000000"/>
              </a:buClr>
              <a:buSzPts val="1100"/>
              <a:defRPr b="1" sz="1100">
                <a:solidFill>
                  <a:srgbClr val="000000"/>
                </a:solidFill>
              </a:defRPr>
            </a:pPr>
            <a:r>
              <a:t>IGMP</a:t>
            </a:r>
          </a:p>
          <a:p>
            <a:pPr indent="-298450">
              <a:lnSpc>
                <a:spcPct val="125000"/>
              </a:lnSpc>
              <a:buClr>
                <a:srgbClr val="000000"/>
              </a:buClr>
              <a:buSzPts val="1100"/>
              <a:defRPr b="1" sz="1100">
                <a:solidFill>
                  <a:srgbClr val="000000"/>
                </a:solidFill>
              </a:defRPr>
            </a:pPr>
            <a:r>
              <a:t>IGP</a:t>
            </a:r>
          </a:p>
          <a:p>
            <a:pPr indent="-298450">
              <a:lnSpc>
                <a:spcPct val="125000"/>
              </a:lnSpc>
              <a:buClr>
                <a:srgbClr val="000000"/>
              </a:buClr>
              <a:buSzPts val="1100"/>
              <a:defRPr b="1" sz="1100">
                <a:solidFill>
                  <a:srgbClr val="000000"/>
                </a:solidFill>
              </a:defRPr>
            </a:pPr>
            <a:r>
              <a:t>IGRP</a:t>
            </a:r>
          </a:p>
          <a:p>
            <a:pPr indent="-298450">
              <a:lnSpc>
                <a:spcPct val="125000"/>
              </a:lnSpc>
              <a:buClr>
                <a:srgbClr val="000000"/>
              </a:buClr>
              <a:buSzPts val="1100"/>
              <a:defRPr b="1" sz="1100">
                <a:solidFill>
                  <a:srgbClr val="000000"/>
                </a:solidFill>
              </a:defRPr>
            </a:pPr>
            <a:r>
              <a:t>OSPF</a:t>
            </a:r>
          </a:p>
          <a:p>
            <a:pPr indent="-298450">
              <a:lnSpc>
                <a:spcPct val="125000"/>
              </a:lnSpc>
              <a:buClr>
                <a:srgbClr val="000000"/>
              </a:buClr>
              <a:buSzPts val="1100"/>
              <a:defRPr b="1" sz="1100">
                <a:solidFill>
                  <a:srgbClr val="000000"/>
                </a:solidFill>
              </a:defRPr>
            </a:pPr>
            <a:r>
              <a:t>ARP</a:t>
            </a:r>
          </a:p>
          <a:p>
            <a:pPr indent="-298450">
              <a:lnSpc>
                <a:spcPct val="125000"/>
              </a:lnSpc>
              <a:buClr>
                <a:srgbClr val="000000"/>
              </a:buClr>
              <a:buSzPts val="1100"/>
              <a:defRPr b="1" sz="1100">
                <a:solidFill>
                  <a:srgbClr val="000000"/>
                </a:solidFill>
              </a:defRPr>
            </a:pPr>
            <a:r>
              <a:t>RARP.</a:t>
            </a:r>
          </a:p>
          <a:p>
            <a:pPr marL="0" indent="0">
              <a:lnSpc>
                <a:spcPct val="125000"/>
              </a:lnSpc>
              <a:spcBef>
                <a:spcPts val="1200"/>
              </a:spcBef>
              <a:buSzTx/>
              <a:buNone/>
              <a:defRPr b="1" sz="1100">
                <a:solidFill>
                  <a:srgbClr val="000000"/>
                </a:solidFill>
              </a:defRPr>
            </a:pPr>
            <a:r>
              <a:t>Snort</a:t>
            </a:r>
            <a:r>
              <a:rPr b="0"/>
              <a:t> is a network intrusion detection system. In addition to being a network monitor, it can help pinpoint unwanted traffic inside of a network.</a:t>
            </a:r>
          </a:p>
          <a:p>
            <a:pPr marL="0" indent="0">
              <a:lnSpc>
                <a:spcPct val="125000"/>
              </a:lnSpc>
              <a:spcBef>
                <a:spcPts val="600"/>
              </a:spcBef>
              <a:buSzTx/>
              <a:buNone/>
              <a:defRPr b="1" sz="1100">
                <a:solidFill>
                  <a:srgbClr val="000000"/>
                </a:solidFill>
              </a:defRPr>
            </a:pPr>
            <a:r>
              <a:t>ntop</a:t>
            </a:r>
            <a:r>
              <a:rPr b="0"/>
              <a:t> is an application and web app for monitoring network usage. It can pinpoint bandwidth use, display network statistics, and more.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72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4.3 Simple Client Troubleshooting</a:t>
            </a:r>
          </a:p>
        </p:txBody>
      </p:sp>
      <p:sp>
        <p:nvSpPr>
          <p:cNvPr id="119" name="Shape 7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  <a:defRPr sz="1100">
                <a:solidFill>
                  <a:srgbClr val="000000"/>
                </a:solidFill>
              </a:defRPr>
            </a:pPr>
            <a:r>
              <a:t>The basics of network troubleshooting usually deal with basic connectivity testing. You can use the tools </a:t>
            </a:r>
            <a:r>
              <a:rPr b="1"/>
              <a:t>ping</a:t>
            </a:r>
            <a:r>
              <a:t>, </a:t>
            </a:r>
            <a:r>
              <a:rPr b="1"/>
              <a:t>traceroute</a:t>
            </a:r>
            <a:r>
              <a:t>, and </a:t>
            </a:r>
            <a:r>
              <a:rPr b="1"/>
              <a:t>nmap</a:t>
            </a:r>
            <a:r>
              <a:t> to test connectivity. Remember to test both </a:t>
            </a:r>
            <a:r>
              <a:rPr b="1"/>
              <a:t>DNS</a:t>
            </a:r>
            <a:r>
              <a:t> hostnames and </a:t>
            </a:r>
            <a:r>
              <a:rPr b="1"/>
              <a:t>IP</a:t>
            </a:r>
            <a:r>
              <a:t> addresses to diagnose</a:t>
            </a:r>
            <a:r>
              <a:rPr b="1"/>
              <a:t> DNS</a:t>
            </a:r>
            <a:r>
              <a:t>-related issues.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ing"/>
          <p:cNvSpPr txBox="1"/>
          <p:nvPr>
            <p:ph type="title"/>
          </p:nvPr>
        </p:nvSpPr>
        <p:spPr>
          <a:xfrm>
            <a:off x="311699" y="271249"/>
            <a:ext cx="8520602" cy="841801"/>
          </a:xfrm>
          <a:prstGeom prst="rect">
            <a:avLst/>
          </a:prstGeom>
        </p:spPr>
        <p:txBody>
          <a:bodyPr/>
          <a:lstStyle/>
          <a:p>
            <a:pPr/>
            <a:r>
              <a:t>Ping</a:t>
            </a:r>
          </a:p>
        </p:txBody>
      </p:sp>
      <p:sp>
        <p:nvSpPr>
          <p:cNvPr id="122" name="vagrant@vagrant:~$ ping www.google.com…"/>
          <p:cNvSpPr txBox="1"/>
          <p:nvPr/>
        </p:nvSpPr>
        <p:spPr>
          <a:xfrm>
            <a:off x="210118" y="2602229"/>
            <a:ext cx="8723764" cy="161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>
                <a:solidFill>
                  <a:srgbClr val="34BC26"/>
                </a:solidFill>
              </a:rPr>
              <a:t>vagrant@vagrant</a:t>
            </a:r>
            <a:r>
              <a:t>:</a:t>
            </a:r>
            <a:r>
              <a:rPr>
                <a:solidFill>
                  <a:srgbClr val="5230E1"/>
                </a:solidFill>
              </a:rPr>
              <a:t>~</a:t>
            </a:r>
            <a:r>
              <a:t>$ ping www.google.com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PING www.google.com (172.217.1.36) 56(84) bytes of data.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64 bytes from ord37s07-in-f36.1e100.net (172.217.1.36): icmp_seq=1 ttl=63 time=17.8 ms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64 bytes from ord37s07-in-f36.1e100.net (172.217.1.36): icmp_seq=2 ttl=63 time=19.6 ms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64 bytes from ord37s07-in-f36.1e100.net (172.217.1.36): icmp_seq=3 ttl=63 time=19.0 ms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64 bytes from ord37s07-in-f36.1e100.net (172.217.1.36): icmp_seq=4 ttl=63 time=18.2 ms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64 bytes from ord37s07-in-f36.1e100.net (172.217.1.36): icmp_seq=5 ttl=63 time=19.3 ms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64 bytes from ord37s07-in-f36.1e100.net (172.217.1.36): icmp_seq=6 ttl=63 time=19.8 ms</a:t>
            </a:r>
          </a:p>
        </p:txBody>
      </p:sp>
      <p:sp>
        <p:nvSpPr>
          <p:cNvPr id="123" name="NAME…"/>
          <p:cNvSpPr txBox="1"/>
          <p:nvPr/>
        </p:nvSpPr>
        <p:spPr>
          <a:xfrm>
            <a:off x="114846" y="1097280"/>
            <a:ext cx="8990508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chemeClr val="accent2">
                    <a:lumOff val="-2588"/>
                  </a:schemeClr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NAME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chemeClr val="accent2">
                    <a:lumOff val="-2588"/>
                  </a:schemeClr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ping, ping6 - send ICMP ECHO_REQUEST to network hosts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chemeClr val="accent2">
                    <a:lumOff val="-2588"/>
                  </a:schemeClr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chemeClr val="accent2">
                    <a:lumOff val="-2588"/>
                  </a:schemeClr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SYNOPSIS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chemeClr val="accent2">
                    <a:lumOff val="-2588"/>
                  </a:schemeClr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ping  [-aAbBdDfhLnOqrRUvV]  [-c  </a:t>
            </a:r>
            <a:r>
              <a:rPr u="sng"/>
              <a:t>count</a:t>
            </a:r>
            <a:r>
              <a:t>]  [-F  </a:t>
            </a:r>
            <a:r>
              <a:rPr u="sng"/>
              <a:t>flowlabel</a:t>
            </a:r>
            <a:r>
              <a:t>] [-i </a:t>
            </a:r>
            <a:r>
              <a:rPr u="sng"/>
              <a:t>interval</a:t>
            </a:r>
            <a:r>
              <a:t>] [-I </a:t>
            </a:r>
            <a:r>
              <a:rPr u="sng"/>
              <a:t>interface</a:t>
            </a:r>
            <a:r>
              <a:t>] [-l </a:t>
            </a:r>
            <a:r>
              <a:rPr u="sng"/>
              <a:t>preload</a:t>
            </a:r>
            <a:r>
              <a:t>] [-m </a:t>
            </a:r>
            <a:r>
              <a:rPr u="sng"/>
              <a:t>mark</a:t>
            </a:r>
            <a:r>
              <a:t>] [-M </a:t>
            </a:r>
            <a:r>
              <a:rPr u="sng"/>
              <a:t>pmtudisc_option</a:t>
            </a:r>
            <a:r>
              <a:t>] [-N </a:t>
            </a:r>
            <a:r>
              <a:rPr u="sng"/>
              <a:t>node‐</a:t>
            </a:r>
            <a:r>
              <a:t>info_option</a:t>
            </a:r>
            <a:r>
              <a:t>] [-w </a:t>
            </a:r>
            <a:r>
              <a:t>deadline</a:t>
            </a:r>
            <a:r>
              <a:t>] [-W </a:t>
            </a:r>
            <a:r>
              <a:t>timeout</a:t>
            </a:r>
            <a:r>
              <a:t>] [-p </a:t>
            </a:r>
            <a:r>
              <a:t>pattern</a:t>
            </a:r>
            <a:r>
              <a:t>] [-Q </a:t>
            </a:r>
            <a:r>
              <a:t>tos</a:t>
            </a:r>
            <a:r>
              <a:t>] [-s </a:t>
            </a:r>
            <a:r>
              <a:t>packetsize</a:t>
            </a:r>
            <a:r>
              <a:t>] [-S </a:t>
            </a:r>
            <a:r>
              <a:t>sndbuf</a:t>
            </a:r>
            <a:r>
              <a:t>] [-t </a:t>
            </a:r>
            <a:r>
              <a:t>ttl</a:t>
            </a:r>
            <a:r>
              <a:t>] [-T </a:t>
            </a:r>
            <a:r>
              <a:t>timestamp</a:t>
            </a:r>
            <a:r>
              <a:t> </a:t>
            </a:r>
            <a:r>
              <a:t>option</a:t>
            </a:r>
            <a:r>
              <a:t>] [</a:t>
            </a:r>
            <a:r>
              <a:t>hop</a:t>
            </a:r>
            <a:r>
              <a:t> </a:t>
            </a:r>
            <a:r>
              <a:t>...</a:t>
            </a:r>
            <a:r>
              <a:t>] </a:t>
            </a:r>
            <a:r>
              <a:t>destina</a:t>
            </a:r>
            <a:r>
              <a:rPr u="sng"/>
              <a:t>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raceroute"/>
          <p:cNvSpPr txBox="1"/>
          <p:nvPr>
            <p:ph type="title"/>
          </p:nvPr>
        </p:nvSpPr>
        <p:spPr>
          <a:xfrm>
            <a:off x="311699" y="423649"/>
            <a:ext cx="8520602" cy="841801"/>
          </a:xfrm>
          <a:prstGeom prst="rect">
            <a:avLst/>
          </a:prstGeom>
        </p:spPr>
        <p:txBody>
          <a:bodyPr/>
          <a:lstStyle/>
          <a:p>
            <a:pPr/>
            <a:r>
              <a:t>Traceroute</a:t>
            </a:r>
          </a:p>
        </p:txBody>
      </p:sp>
      <p:sp>
        <p:nvSpPr>
          <p:cNvPr id="126" name="NAME…"/>
          <p:cNvSpPr txBox="1"/>
          <p:nvPr/>
        </p:nvSpPr>
        <p:spPr>
          <a:xfrm>
            <a:off x="518778" y="1090930"/>
            <a:ext cx="8106444" cy="311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00F9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NAME</a:t>
            </a:r>
            <a:endParaRPr>
              <a:solidFill>
                <a:srgbClr val="28FE14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traceroute - print the route packets trace to network host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00F9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SYNOPSIS</a:t>
            </a:r>
            <a:endParaRPr>
              <a:solidFill>
                <a:srgbClr val="28FE14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00F9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>
                <a:solidFill>
                  <a:srgbClr val="28FE14"/>
                </a:solidFill>
              </a:rPr>
              <a:t>       </a:t>
            </a:r>
            <a:r>
              <a:t>traceroute</a:t>
            </a:r>
            <a:r>
              <a:rPr>
                <a:solidFill>
                  <a:srgbClr val="28FE14"/>
                </a:solidFill>
              </a:rPr>
              <a:t> [</a:t>
            </a:r>
            <a:r>
              <a:t>-46dFITUnreAV</a:t>
            </a:r>
            <a:r>
              <a:rPr>
                <a:solidFill>
                  <a:srgbClr val="28FE14"/>
                </a:solidFill>
              </a:rPr>
              <a:t>] [</a:t>
            </a:r>
            <a:r>
              <a:t>-f</a:t>
            </a:r>
            <a:r>
              <a:rPr>
                <a:solidFill>
                  <a:srgbClr val="28FE14"/>
                </a:solidFill>
              </a:rPr>
              <a:t> </a:t>
            </a:r>
            <a:r>
              <a:t>first_ttl</a:t>
            </a:r>
            <a:r>
              <a:rPr>
                <a:solidFill>
                  <a:srgbClr val="28FE14"/>
                </a:solidFill>
              </a:rPr>
              <a:t>] [</a:t>
            </a:r>
            <a:r>
              <a:t>-g</a:t>
            </a:r>
            <a:r>
              <a:rPr>
                <a:solidFill>
                  <a:srgbClr val="28FE14"/>
                </a:solidFill>
              </a:rPr>
              <a:t> </a:t>
            </a:r>
            <a:r>
              <a:t>gate,...</a:t>
            </a:r>
            <a:r>
              <a:rPr>
                <a:solidFill>
                  <a:srgbClr val="28FE14"/>
                </a:solidFill>
              </a:rPr>
              <a:t>]</a:t>
            </a:r>
            <a:endParaRPr>
              <a:solidFill>
                <a:srgbClr val="28FE14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    [</a:t>
            </a:r>
            <a:r>
              <a:rPr>
                <a:solidFill>
                  <a:srgbClr val="00F900"/>
                </a:solidFill>
              </a:rPr>
              <a:t>-i</a:t>
            </a:r>
            <a:r>
              <a:t> </a:t>
            </a:r>
            <a:r>
              <a:rPr>
                <a:solidFill>
                  <a:srgbClr val="00F900"/>
                </a:solidFill>
              </a:rPr>
              <a:t>device</a:t>
            </a:r>
            <a:r>
              <a:t>] [</a:t>
            </a:r>
            <a:r>
              <a:rPr>
                <a:solidFill>
                  <a:srgbClr val="00F900"/>
                </a:solidFill>
              </a:rPr>
              <a:t>-m</a:t>
            </a:r>
            <a:r>
              <a:t> </a:t>
            </a:r>
            <a:r>
              <a:rPr>
                <a:solidFill>
                  <a:srgbClr val="00F900"/>
                </a:solidFill>
              </a:rPr>
              <a:t>max_ttl</a:t>
            </a:r>
            <a:r>
              <a:t>] [</a:t>
            </a:r>
            <a:r>
              <a:rPr>
                <a:solidFill>
                  <a:srgbClr val="00F900"/>
                </a:solidFill>
              </a:rPr>
              <a:t>-p</a:t>
            </a:r>
            <a:r>
              <a:t> </a:t>
            </a:r>
            <a:r>
              <a:rPr>
                <a:solidFill>
                  <a:srgbClr val="00F900"/>
                </a:solidFill>
              </a:rPr>
              <a:t>port</a:t>
            </a:r>
            <a:r>
              <a:t>] [</a:t>
            </a:r>
            <a:r>
              <a:rPr>
                <a:solidFill>
                  <a:srgbClr val="00F900"/>
                </a:solidFill>
              </a:rPr>
              <a:t>-s</a:t>
            </a:r>
            <a:r>
              <a:t> </a:t>
            </a:r>
            <a:r>
              <a:rPr>
                <a:solidFill>
                  <a:srgbClr val="00F900"/>
                </a:solidFill>
              </a:rPr>
              <a:t>src_addr</a:t>
            </a:r>
            <a:r>
              <a:t>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    [</a:t>
            </a:r>
            <a:r>
              <a:rPr>
                <a:solidFill>
                  <a:srgbClr val="00F900"/>
                </a:solidFill>
              </a:rPr>
              <a:t>-q</a:t>
            </a:r>
            <a:r>
              <a:t> </a:t>
            </a:r>
            <a:r>
              <a:rPr>
                <a:solidFill>
                  <a:srgbClr val="00F900"/>
                </a:solidFill>
              </a:rPr>
              <a:t>nqueries</a:t>
            </a:r>
            <a:r>
              <a:t>] [</a:t>
            </a:r>
            <a:r>
              <a:rPr>
                <a:solidFill>
                  <a:srgbClr val="00F900"/>
                </a:solidFill>
              </a:rPr>
              <a:t>-N</a:t>
            </a:r>
            <a:r>
              <a:t> </a:t>
            </a:r>
            <a:r>
              <a:rPr>
                <a:solidFill>
                  <a:srgbClr val="00F900"/>
                </a:solidFill>
              </a:rPr>
              <a:t>squeries</a:t>
            </a:r>
            <a:r>
              <a:t>] [</a:t>
            </a:r>
            <a:r>
              <a:rPr>
                <a:solidFill>
                  <a:srgbClr val="00F900"/>
                </a:solidFill>
              </a:rPr>
              <a:t>-t</a:t>
            </a:r>
            <a:r>
              <a:t> </a:t>
            </a:r>
            <a:r>
              <a:rPr>
                <a:solidFill>
                  <a:srgbClr val="00F900"/>
                </a:solidFill>
              </a:rPr>
              <a:t>tos</a:t>
            </a:r>
            <a:r>
              <a:t>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    [</a:t>
            </a:r>
            <a:r>
              <a:rPr>
                <a:solidFill>
                  <a:srgbClr val="00F900"/>
                </a:solidFill>
              </a:rPr>
              <a:t>-l</a:t>
            </a:r>
            <a:r>
              <a:t> </a:t>
            </a:r>
            <a:r>
              <a:rPr>
                <a:solidFill>
                  <a:srgbClr val="00F900"/>
                </a:solidFill>
              </a:rPr>
              <a:t>flow_label</a:t>
            </a:r>
            <a:r>
              <a:t>] [</a:t>
            </a:r>
            <a:r>
              <a:rPr>
                <a:solidFill>
                  <a:srgbClr val="00F900"/>
                </a:solidFill>
              </a:rPr>
              <a:t>-w</a:t>
            </a:r>
            <a:r>
              <a:t> </a:t>
            </a:r>
            <a:r>
              <a:rPr>
                <a:solidFill>
                  <a:srgbClr val="00F900"/>
                </a:solidFill>
              </a:rPr>
              <a:t>waittime</a:t>
            </a:r>
            <a:r>
              <a:t>] [</a:t>
            </a:r>
            <a:r>
              <a:rPr>
                <a:solidFill>
                  <a:srgbClr val="00F900"/>
                </a:solidFill>
              </a:rPr>
              <a:t>-z</a:t>
            </a:r>
            <a:r>
              <a:t> </a:t>
            </a:r>
            <a:r>
              <a:rPr>
                <a:solidFill>
                  <a:srgbClr val="00F900"/>
                </a:solidFill>
              </a:rPr>
              <a:t>sendwait</a:t>
            </a:r>
            <a:r>
              <a:t>] [</a:t>
            </a:r>
            <a:r>
              <a:rPr>
                <a:solidFill>
                  <a:srgbClr val="00F900"/>
                </a:solidFill>
              </a:rPr>
              <a:t>-UL</a:t>
            </a:r>
            <a:r>
              <a:t>] [</a:t>
            </a:r>
            <a:r>
              <a:rPr>
                <a:solidFill>
                  <a:srgbClr val="00F900"/>
                </a:solidFill>
              </a:rPr>
              <a:t>-D</a:t>
            </a:r>
            <a:r>
              <a:t>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    [</a:t>
            </a:r>
            <a:r>
              <a:rPr>
                <a:solidFill>
                  <a:srgbClr val="00F900"/>
                </a:solidFill>
              </a:rPr>
              <a:t>-P</a:t>
            </a:r>
            <a:r>
              <a:t> </a:t>
            </a:r>
            <a:r>
              <a:rPr>
                <a:solidFill>
                  <a:srgbClr val="00F900"/>
                </a:solidFill>
              </a:rPr>
              <a:t>proto</a:t>
            </a:r>
            <a:r>
              <a:t>] [</a:t>
            </a:r>
            <a:r>
              <a:rPr>
                <a:solidFill>
                  <a:srgbClr val="00F900"/>
                </a:solidFill>
              </a:rPr>
              <a:t>--sport=port</a:t>
            </a:r>
            <a:r>
              <a:t>] [</a:t>
            </a:r>
            <a:r>
              <a:rPr>
                <a:solidFill>
                  <a:srgbClr val="00F900"/>
                </a:solidFill>
              </a:rPr>
              <a:t>-M</a:t>
            </a:r>
            <a:r>
              <a:t> </a:t>
            </a:r>
            <a:r>
              <a:rPr>
                <a:solidFill>
                  <a:srgbClr val="00F900"/>
                </a:solidFill>
              </a:rPr>
              <a:t>method</a:t>
            </a:r>
            <a:r>
              <a:t>] [</a:t>
            </a:r>
            <a:r>
              <a:rPr>
                <a:solidFill>
                  <a:srgbClr val="00F900"/>
                </a:solidFill>
              </a:rPr>
              <a:t>-O</a:t>
            </a:r>
            <a:r>
              <a:t> </a:t>
            </a:r>
            <a:r>
              <a:rPr>
                <a:solidFill>
                  <a:srgbClr val="00F900"/>
                </a:solidFill>
              </a:rPr>
              <a:t>mod_options</a:t>
            </a:r>
            <a:r>
              <a:t>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    [</a:t>
            </a:r>
            <a:r>
              <a:rPr>
                <a:solidFill>
                  <a:srgbClr val="00F900"/>
                </a:solidFill>
              </a:rPr>
              <a:t>--mtu</a:t>
            </a:r>
            <a:r>
              <a:t>] [</a:t>
            </a:r>
            <a:r>
              <a:rPr>
                <a:solidFill>
                  <a:srgbClr val="00F900"/>
                </a:solidFill>
              </a:rPr>
              <a:t>--back</a:t>
            </a:r>
            <a:r>
              <a:t>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    </a:t>
            </a:r>
            <a:r>
              <a:rPr>
                <a:solidFill>
                  <a:srgbClr val="00F900"/>
                </a:solidFill>
              </a:rPr>
              <a:t>host</a:t>
            </a:r>
            <a:r>
              <a:t> [</a:t>
            </a:r>
            <a:r>
              <a:rPr>
                <a:solidFill>
                  <a:srgbClr val="00F900"/>
                </a:solidFill>
              </a:rPr>
              <a:t>packet_len</a:t>
            </a:r>
            <a:r>
              <a:t>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</a:t>
            </a:r>
            <a:r>
              <a:rPr>
                <a:solidFill>
                  <a:srgbClr val="00F900"/>
                </a:solidFill>
              </a:rPr>
              <a:t>traceroute6</a:t>
            </a:r>
            <a:r>
              <a:t>  [</a:t>
            </a:r>
            <a:r>
              <a:rPr u="sng"/>
              <a:t>options</a:t>
            </a:r>
            <a:r>
              <a:t>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00F9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>
                <a:solidFill>
                  <a:srgbClr val="28FE14"/>
                </a:solidFill>
              </a:rPr>
              <a:t>       </a:t>
            </a:r>
            <a:r>
              <a:t>tcptraceroute</a:t>
            </a:r>
            <a:r>
              <a:rPr>
                <a:solidFill>
                  <a:srgbClr val="28FE14"/>
                </a:solidFill>
              </a:rPr>
              <a:t>  [</a:t>
            </a:r>
            <a:r>
              <a:rPr u="sng">
                <a:solidFill>
                  <a:srgbClr val="28FE14"/>
                </a:solidFill>
              </a:rPr>
              <a:t>options</a:t>
            </a:r>
            <a:r>
              <a:rPr>
                <a:solidFill>
                  <a:srgbClr val="28FE14"/>
                </a:solidFill>
              </a:rPr>
              <a:t>]</a:t>
            </a:r>
            <a:endParaRPr>
              <a:solidFill>
                <a:srgbClr val="28FE14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</a:t>
            </a:r>
            <a:r>
              <a:rPr>
                <a:solidFill>
                  <a:srgbClr val="00F900"/>
                </a:solidFill>
              </a:rPr>
              <a:t>lft</a:t>
            </a:r>
            <a:r>
              <a:t>  [</a:t>
            </a:r>
            <a:r>
              <a:rPr u="sng"/>
              <a:t>options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raceroute"/>
          <p:cNvSpPr txBox="1"/>
          <p:nvPr>
            <p:ph type="title"/>
          </p:nvPr>
        </p:nvSpPr>
        <p:spPr>
          <a:xfrm>
            <a:off x="311699" y="423649"/>
            <a:ext cx="8520602" cy="841801"/>
          </a:xfrm>
          <a:prstGeom prst="rect">
            <a:avLst/>
          </a:prstGeom>
        </p:spPr>
        <p:txBody>
          <a:bodyPr/>
          <a:lstStyle/>
          <a:p>
            <a:pPr/>
            <a:r>
              <a:t>Traceroute</a:t>
            </a:r>
          </a:p>
        </p:txBody>
      </p:sp>
      <p:sp>
        <p:nvSpPr>
          <p:cNvPr id="129" name="vagrant@vagrant:~$ traceroute www.google.com…"/>
          <p:cNvSpPr txBox="1"/>
          <p:nvPr/>
        </p:nvSpPr>
        <p:spPr>
          <a:xfrm>
            <a:off x="61504" y="1052830"/>
            <a:ext cx="8822840" cy="313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>
                <a:solidFill>
                  <a:srgbClr val="34BC26"/>
                </a:solidFill>
              </a:rPr>
              <a:t>vagrant@vagrant</a:t>
            </a:r>
            <a:r>
              <a:t>:</a:t>
            </a:r>
            <a:r>
              <a:rPr>
                <a:solidFill>
                  <a:srgbClr val="5230E1"/>
                </a:solidFill>
              </a:rPr>
              <a:t>~</a:t>
            </a:r>
            <a:r>
              <a:t>$ traceroute www.google.com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traceroute to www.google.com (172.217.9.68), 30 hops max, 60 byte packets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1  10.0.2.2 (10.0.2.2)  0.080 ms  0.128 ms  0.107 ms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2  Nittany1-ve991.gw.psu.edu (104.39.0.3)  3.064 ms  3.445 ms  3.517 ms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3  172.30.24.110 (172.30.24.110)  2.285 ms  2.636 ms  2.534 ms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4  * 172.30.63.228 (172.30.63.228)  3.294 ms  3.218 ms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5  172.30.5.102 (172.30.5.102)  3.127 ms  3.066 ms  2.859 ms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6  et-11-0-5.2365.rtsw.chic.net.internet2.edu (64.57.20.16)  17.709 ms  17.587 ms  17.545ms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7  lo-0.8.rtsw2.eqch.net.internet2.edu (64.57.29.130)  17.803 ms  17.826 ms  17.869 ms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8  74.125.49.146 (74.125.49.146)  19.115 ms  18.121 ms 72.14.220.117 (72.14.220.117) 17.880 ms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9  * 108.170.243.193 (108.170.243.193)  18.642 ms  18.827 ms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10  72.14.239.115 (72.14.239.115)  18.716 ms 72.14.239.123 (72.14.239.123)  18.828 ms  18.740 ms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11  ord38s09-in-f4.1e100.net (172.217.9.68)  18.846 ms  18.582 ms  18.516 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nmap"/>
          <p:cNvSpPr txBox="1"/>
          <p:nvPr>
            <p:ph type="title"/>
          </p:nvPr>
        </p:nvSpPr>
        <p:spPr>
          <a:xfrm>
            <a:off x="311699" y="296649"/>
            <a:ext cx="8520602" cy="841801"/>
          </a:xfrm>
          <a:prstGeom prst="rect">
            <a:avLst/>
          </a:prstGeom>
        </p:spPr>
        <p:txBody>
          <a:bodyPr/>
          <a:lstStyle/>
          <a:p>
            <a:pPr/>
            <a:r>
              <a:t>nmap</a:t>
            </a:r>
          </a:p>
        </p:txBody>
      </p:sp>
      <p:sp>
        <p:nvSpPr>
          <p:cNvPr id="132" name="NAME…"/>
          <p:cNvSpPr txBox="1"/>
          <p:nvPr/>
        </p:nvSpPr>
        <p:spPr>
          <a:xfrm>
            <a:off x="690256" y="1211580"/>
            <a:ext cx="7763488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00F9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NAME</a:t>
            </a:r>
            <a:endParaRPr>
              <a:solidFill>
                <a:srgbClr val="28FE14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nmap - Network exploration tool and security / port scanner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00F9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SYNOPSIS</a:t>
            </a:r>
            <a:endParaRPr>
              <a:solidFill>
                <a:srgbClr val="28FE14"/>
              </a:solidFill>
            </a:endParaR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</a:t>
            </a:r>
            <a:r>
              <a:rPr>
                <a:solidFill>
                  <a:srgbClr val="00F900"/>
                </a:solidFill>
              </a:rPr>
              <a:t>nmap</a:t>
            </a:r>
            <a:r>
              <a:t> [</a:t>
            </a:r>
            <a:r>
              <a:rPr u="sng"/>
              <a:t>Scan</a:t>
            </a:r>
            <a:r>
              <a:t> </a:t>
            </a:r>
            <a:r>
              <a:rPr u="sng"/>
              <a:t>Type</a:t>
            </a:r>
            <a:r>
              <a:t>...] [</a:t>
            </a:r>
            <a:r>
              <a:rPr u="sng"/>
              <a:t>Options</a:t>
            </a:r>
            <a:r>
              <a:t>] {</a:t>
            </a:r>
            <a:r>
              <a:rPr u="sng"/>
              <a:t>target</a:t>
            </a:r>
            <a:r>
              <a:t> </a:t>
            </a:r>
            <a:r>
              <a:rPr u="sng"/>
              <a:t>specification</a:t>
            </a:r>
            <a:r>
              <a:t>}</a:t>
            </a:r>
          </a:p>
        </p:txBody>
      </p:sp>
      <p:sp>
        <p:nvSpPr>
          <p:cNvPr id="133" name="Nmap Network Scanning: The Official Nmap Project Guide to Network Discovery and Security Scanning…"/>
          <p:cNvSpPr txBox="1"/>
          <p:nvPr/>
        </p:nvSpPr>
        <p:spPr>
          <a:xfrm>
            <a:off x="232963" y="3027679"/>
            <a:ext cx="8792355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Nmap Network Scanning: The Official Nmap Project Guide to Network Discovery and Security Scanning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https://nmap.org/book/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Example 1. A representative Nmap scan…"/>
          <p:cNvSpPr txBox="1"/>
          <p:nvPr/>
        </p:nvSpPr>
        <p:spPr>
          <a:xfrm>
            <a:off x="232945" y="227330"/>
            <a:ext cx="7969261" cy="471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F9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>
                <a:solidFill>
                  <a:srgbClr val="28FE14"/>
                </a:solidFill>
              </a:rPr>
              <a:t>       </a:t>
            </a:r>
            <a:r>
              <a:t>Example</a:t>
            </a:r>
            <a:r>
              <a:rPr>
                <a:solidFill>
                  <a:srgbClr val="28FE14"/>
                </a:solidFill>
              </a:rPr>
              <a:t> </a:t>
            </a:r>
            <a:r>
              <a:t>1.</a:t>
            </a:r>
            <a:r>
              <a:rPr>
                <a:solidFill>
                  <a:srgbClr val="28FE14"/>
                </a:solidFill>
              </a:rPr>
              <a:t> </a:t>
            </a:r>
            <a:r>
              <a:t>A</a:t>
            </a:r>
            <a:r>
              <a:rPr>
                <a:solidFill>
                  <a:srgbClr val="28FE14"/>
                </a:solidFill>
              </a:rPr>
              <a:t> </a:t>
            </a:r>
            <a:r>
              <a:t>representative</a:t>
            </a:r>
            <a:r>
              <a:rPr>
                <a:solidFill>
                  <a:srgbClr val="28FE14"/>
                </a:solidFill>
              </a:rPr>
              <a:t> </a:t>
            </a:r>
            <a:r>
              <a:t>Nmap</a:t>
            </a:r>
            <a:r>
              <a:rPr>
                <a:solidFill>
                  <a:srgbClr val="28FE14"/>
                </a:solidFill>
              </a:rPr>
              <a:t> </a:t>
            </a:r>
            <a:r>
              <a:t>scan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F9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>
                <a:solidFill>
                  <a:srgbClr val="28FE14"/>
                </a:solidFill>
              </a:rPr>
              <a:t>           # </a:t>
            </a:r>
            <a:r>
              <a:t>nmap</a:t>
            </a:r>
            <a:r>
              <a:rPr>
                <a:solidFill>
                  <a:srgbClr val="28FE14"/>
                </a:solidFill>
              </a:rPr>
              <a:t> </a:t>
            </a:r>
            <a:r>
              <a:t>-A</a:t>
            </a:r>
            <a:r>
              <a:rPr>
                <a:solidFill>
                  <a:srgbClr val="28FE14"/>
                </a:solidFill>
              </a:rPr>
              <a:t> </a:t>
            </a:r>
            <a:r>
              <a:t>-T4</a:t>
            </a:r>
            <a:r>
              <a:rPr>
                <a:solidFill>
                  <a:srgbClr val="28FE14"/>
                </a:solidFill>
              </a:rPr>
              <a:t> </a:t>
            </a:r>
            <a:r>
              <a:t>scanme.nmap.org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Nmap scan report for scanme.nmap.org (74.207.244.221)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Host is up (0.029s latency).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rDNS record for 74.207.244.221: li86-221.members.linode.com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Not shown: 995 closed ports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PORT     STATE    SERVICE     VERSION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22/tcp   open     ssh         OpenSSH 5.3p1 Debian 3ubuntu7 (protocol 2.0)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| ssh-hostkey: 1024 8d:60:f1:7c:ca:b7:3d:0a:d6:67:54:9d:69:d9:b9:dd (DSA)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|_2048 79:f8:09:ac:d4:e2:32:42:10:49:d3:bd:20:82:85:ec (RSA)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80/tcp   open     http        Apache httpd 2.2.14 ((Ubuntu))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|_http-title: Go ahead and ScanMe!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646/tcp  filtered ldp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1720/tcp filtered H.323/Q.931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9929/tcp open     nping-echo  Nping echo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Device type: general purpose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Running: Linux 2.6.X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OS CPE: cpe:/o:linux:linux_kernel:2.6.39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OS details: Linux 2.6.39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Network Distance: 11 hops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Service Info: OS: Linux; CPE: cpe:/o:linux:kernel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TRACEROUTE (using port 53/tcp)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HOP RTT      ADDRESS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[Cut first 10 hops for brevity]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11  17.65 ms li86-221.members.linode.com (74.207.244.221)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Nmap done: 1 IP address (1 host up) scanned in 14.40 seconds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