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_NUMBER">
    <p:spTree>
      <p:nvGrpSpPr>
        <p:cNvPr id="1" name=""/>
        <p:cNvGrpSpPr/>
        <p:nvPr/>
      </p:nvGrpSpPr>
      <p:grpSpPr>
        <a:xfrm>
          <a:off x="0" y="0"/>
          <a:ext cx="0" cy="0"/>
          <a:chOff x="0" y="0"/>
          <a:chExt cx="0" cy="0"/>
        </a:xfrm>
      </p:grpSpPr>
      <p:sp>
        <p:nvSpPr>
          <p:cNvPr id="91" name="Title Text"/>
          <p:cNvSpPr txBox="1"/>
          <p:nvPr>
            <p:ph type="title"/>
          </p:nvPr>
        </p:nvSpPr>
        <p:spPr>
          <a:xfrm>
            <a:off x="311699" y="1106125"/>
            <a:ext cx="8520602" cy="1963500"/>
          </a:xfrm>
          <a:prstGeom prst="rect">
            <a:avLst/>
          </a:prstGeom>
        </p:spPr>
        <p:txBody>
          <a:bodyPr anchor="b"/>
          <a:lstStyle>
            <a:lvl1pPr algn="ctr">
              <a:defRPr sz="12000"/>
            </a:lvl1pPr>
          </a:lstStyle>
          <a:p>
            <a:pPr/>
            <a:r>
              <a:t>Title Text</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Shape 23"/>
          <p:cNvSpPr txBox="1"/>
          <p:nvPr>
            <p:ph type="body" sz="half" idx="13"/>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Shape 39"/>
          <p:cNvSpPr txBox="1"/>
          <p:nvPr>
            <p:ph type="body" sz="half" idx="13"/>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54"/>
          <p:cNvSpPr txBox="1"/>
          <p:nvPr>
            <p:ph type="ctrTitle"/>
          </p:nvPr>
        </p:nvSpPr>
        <p:spPr>
          <a:xfrm>
            <a:off x="311707" y="744575"/>
            <a:ext cx="8520602" cy="2052599"/>
          </a:xfrm>
          <a:prstGeom prst="rect">
            <a:avLst/>
          </a:prstGeom>
        </p:spPr>
        <p:txBody>
          <a:bodyPr/>
          <a:lstStyle/>
          <a:p>
            <a:pPr>
              <a:lnSpc>
                <a:spcPct val="115000"/>
              </a:lnSpc>
              <a:defRPr b="1" sz="2200">
                <a:solidFill>
                  <a:srgbClr val="0099CC"/>
                </a:solidFill>
              </a:defRPr>
            </a:pPr>
          </a:p>
          <a:p>
            <a:pPr>
              <a:defRPr b="1" sz="2200">
                <a:solidFill>
                  <a:srgbClr val="0099CC"/>
                </a:solidFill>
              </a:defRPr>
            </a:pPr>
            <a:r>
              <a:t>HTTP SERVERS</a:t>
            </a:r>
          </a:p>
        </p:txBody>
      </p:sp>
      <p:sp>
        <p:nvSpPr>
          <p:cNvPr id="110" name="Shape 55"/>
          <p:cNvSpPr txBox="1"/>
          <p:nvPr>
            <p:ph type="subTitle" sz="quarter" idx="1"/>
          </p:nvPr>
        </p:nvSpPr>
        <p:spPr>
          <a:xfrm>
            <a:off x="311699" y="2834125"/>
            <a:ext cx="8520602" cy="792601"/>
          </a:xfrm>
          <a:prstGeom prst="rect">
            <a:avLst/>
          </a:prstGeom>
        </p:spPr>
        <p:txBody>
          <a:bodyPr/>
          <a:lstStyle>
            <a:lvl1pPr marL="0" indent="0"/>
          </a:lstStyle>
          <a:p>
            <a:pPr/>
            <a:r>
              <a:t>Adapted from Linux Foundation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7.2.6 Install Apache"/>
          <p:cNvSpPr txBox="1"/>
          <p:nvPr>
            <p:ph type="title"/>
          </p:nvPr>
        </p:nvSpPr>
        <p:spPr>
          <a:xfrm>
            <a:off x="311699" y="309349"/>
            <a:ext cx="8520602" cy="841801"/>
          </a:xfrm>
          <a:prstGeom prst="rect">
            <a:avLst/>
          </a:prstGeom>
        </p:spPr>
        <p:txBody>
          <a:bodyPr/>
          <a:lstStyle>
            <a:lvl1pPr algn="l">
              <a:defRPr sz="2800"/>
            </a:lvl1pPr>
          </a:lstStyle>
          <a:p>
            <a:pPr/>
            <a:r>
              <a:t>7.2.6 Install Apache</a:t>
            </a:r>
          </a:p>
        </p:txBody>
      </p:sp>
      <p:sp>
        <p:nvSpPr>
          <p:cNvPr id="146" name="sudo systemctl stop apache2…"/>
          <p:cNvSpPr txBox="1"/>
          <p:nvPr/>
        </p:nvSpPr>
        <p:spPr>
          <a:xfrm>
            <a:off x="548401" y="1473200"/>
            <a:ext cx="8047198" cy="26760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defRPr b="1" sz="1500">
                <a:solidFill>
                  <a:schemeClr val="accent2">
                    <a:lumOff val="21764"/>
                  </a:schemeClr>
                </a:solidFill>
              </a:defRPr>
            </a:pPr>
            <a:r>
              <a:t>sudo systemctl stop apache2</a:t>
            </a:r>
          </a:p>
          <a:p>
            <a:pPr marL="342900" indent="-342900">
              <a:defRPr b="1" sz="1500">
                <a:solidFill>
                  <a:schemeClr val="accent2">
                    <a:lumOff val="21764"/>
                  </a:schemeClr>
                </a:solidFill>
              </a:defRPr>
            </a:pPr>
            <a:r>
              <a:t>sudo systemctl start apache2</a:t>
            </a:r>
          </a:p>
          <a:p>
            <a:pPr marL="342900" indent="-342900">
              <a:defRPr b="1" sz="1500">
                <a:solidFill>
                  <a:schemeClr val="accent2">
                    <a:lumOff val="21764"/>
                  </a:schemeClr>
                </a:solidFill>
              </a:defRPr>
            </a:pPr>
            <a:r>
              <a:t>sudo systemctl restart apache2</a:t>
            </a:r>
          </a:p>
          <a:p>
            <a:pPr marL="342900" indent="-342900">
              <a:defRPr sz="1500">
                <a:solidFill>
                  <a:schemeClr val="accent2">
                    <a:lumOff val="21764"/>
                  </a:schemeClr>
                </a:solidFill>
              </a:defRPr>
            </a:pPr>
            <a:r>
              <a:t>If you are simply making configuration changes:</a:t>
            </a:r>
          </a:p>
          <a:p>
            <a:pPr marL="342900" indent="-342900">
              <a:defRPr b="1" sz="1500">
                <a:solidFill>
                  <a:schemeClr val="accent2">
                    <a:lumOff val="21764"/>
                  </a:schemeClr>
                </a:solidFill>
              </a:defRPr>
            </a:pPr>
            <a:r>
              <a:t>sudo systemctl reload apache2</a:t>
            </a:r>
          </a:p>
          <a:p>
            <a:pPr marL="342900" indent="-342900">
              <a:defRPr sz="1500">
                <a:solidFill>
                  <a:schemeClr val="accent2">
                    <a:lumOff val="21764"/>
                  </a:schemeClr>
                </a:solidFill>
              </a:defRPr>
            </a:pPr>
            <a:r>
              <a:t>By default, Apache is configured to start automatically when the server boots. If this is not what you want, you can disable default config:</a:t>
            </a:r>
          </a:p>
          <a:p>
            <a:pPr marL="342900" indent="-342900">
              <a:defRPr b="1" sz="1500">
                <a:solidFill>
                  <a:schemeClr val="accent2">
                    <a:lumOff val="21764"/>
                  </a:schemeClr>
                </a:solidFill>
              </a:defRPr>
            </a:pPr>
            <a:r>
              <a:t>sudo systemctl disable apache2</a:t>
            </a:r>
          </a:p>
          <a:p>
            <a:pPr marL="342900" indent="-342900">
              <a:defRPr sz="1500">
                <a:solidFill>
                  <a:schemeClr val="accent2">
                    <a:lumOff val="21764"/>
                  </a:schemeClr>
                </a:solidFill>
              </a:defRPr>
            </a:pPr>
            <a:r>
              <a:t>To re-enable the service to start up at boot, you can type:</a:t>
            </a:r>
          </a:p>
          <a:p>
            <a:pPr marL="342900" indent="-342900">
              <a:defRPr b="1" sz="1500">
                <a:solidFill>
                  <a:schemeClr val="accent2">
                    <a:lumOff val="21764"/>
                  </a:schemeClr>
                </a:solidFill>
              </a:defRPr>
            </a:pPr>
            <a:r>
              <a:t>sudo systemctl enable apache2</a:t>
            </a:r>
          </a:p>
          <a:p>
            <a:pPr marL="342900" indent="-342900">
              <a:defRPr sz="1500">
                <a:solidFill>
                  <a:schemeClr val="accent2">
                    <a:lumOff val="21764"/>
                  </a:schemeClr>
                </a:solidFill>
              </a:defRPr>
            </a:pPr>
            <a:r>
              <a:t>Apache should now start automatically when the server boots again.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74"/>
          <p:cNvSpPr txBox="1"/>
          <p:nvPr>
            <p:ph type="title"/>
          </p:nvPr>
        </p:nvSpPr>
        <p:spPr>
          <a:xfrm>
            <a:off x="311699" y="445025"/>
            <a:ext cx="8520602" cy="572701"/>
          </a:xfrm>
          <a:prstGeom prst="rect">
            <a:avLst/>
          </a:prstGeom>
        </p:spPr>
        <p:txBody>
          <a:bodyPr/>
          <a:lstStyle>
            <a:lvl1pPr defTabSz="877823">
              <a:defRPr sz="2688"/>
            </a:lvl1pPr>
          </a:lstStyle>
          <a:p>
            <a:pPr/>
            <a:r>
              <a:t>7.3.1 Main Configuration Files</a:t>
            </a:r>
          </a:p>
        </p:txBody>
      </p:sp>
      <p:sp>
        <p:nvSpPr>
          <p:cNvPr id="149" name="Shape 75"/>
          <p:cNvSpPr txBox="1"/>
          <p:nvPr>
            <p:ph type="body" idx="1"/>
          </p:nvPr>
        </p:nvSpPr>
        <p:spPr>
          <a:xfrm>
            <a:off x="311699" y="1152475"/>
            <a:ext cx="8520602" cy="3416400"/>
          </a:xfrm>
          <a:prstGeom prst="rect">
            <a:avLst/>
          </a:prstGeom>
        </p:spPr>
        <p:txBody>
          <a:bodyPr/>
          <a:lstStyle/>
          <a:p>
            <a:pPr marL="0" indent="0">
              <a:lnSpc>
                <a:spcPct val="125000"/>
              </a:lnSpc>
              <a:buSzTx/>
              <a:buNone/>
              <a:defRPr sz="1000">
                <a:solidFill>
                  <a:srgbClr val="000000"/>
                </a:solidFill>
              </a:defRPr>
            </a:pPr>
            <a:r>
              <a:t>To access the main configuration file for </a:t>
            </a:r>
            <a:r>
              <a:rPr b="1"/>
              <a:t>Apache</a:t>
            </a:r>
            <a:r>
              <a:t>, which has a simple SGML-like format, use the following:</a:t>
            </a:r>
          </a:p>
          <a:p>
            <a:pPr indent="-292100">
              <a:lnSpc>
                <a:spcPct val="125000"/>
              </a:lnSpc>
              <a:spcBef>
                <a:spcPts val="600"/>
              </a:spcBef>
              <a:buClr>
                <a:srgbClr val="000000"/>
              </a:buClr>
              <a:buSzPts val="1000"/>
              <a:defRPr b="1" sz="1000">
                <a:solidFill>
                  <a:srgbClr val="000000"/>
                </a:solidFill>
              </a:defRPr>
            </a:pPr>
            <a:r>
              <a:t>On CentOS:</a:t>
            </a:r>
          </a:p>
          <a:p>
            <a:pPr indent="-292100">
              <a:lnSpc>
                <a:spcPct val="125000"/>
              </a:lnSpc>
              <a:buClr>
                <a:srgbClr val="7D6E46"/>
              </a:buClr>
              <a:buSzPts val="1000"/>
              <a:buFont typeface="Courier New"/>
              <a:defRPr b="1" sz="1000">
                <a:solidFill>
                  <a:srgbClr val="7D6E46"/>
                </a:solidFill>
                <a:latin typeface="Courier New"/>
                <a:ea typeface="Courier New"/>
                <a:cs typeface="Courier New"/>
                <a:sym typeface="Courier New"/>
              </a:defRPr>
            </a:pPr>
            <a:r>
              <a:t>/etc/httpd/conf/httpd.conf</a:t>
            </a:r>
          </a:p>
          <a:p>
            <a:pPr indent="-292100">
              <a:lnSpc>
                <a:spcPct val="125000"/>
              </a:lnSpc>
              <a:buClr>
                <a:srgbClr val="000000"/>
              </a:buClr>
              <a:buSzPts val="1000"/>
              <a:defRPr b="1" sz="1000">
                <a:solidFill>
                  <a:srgbClr val="000000"/>
                </a:solidFill>
              </a:defRPr>
            </a:pPr>
            <a:r>
              <a:t>On OpenSUSE:</a:t>
            </a:r>
          </a:p>
          <a:p>
            <a:pPr indent="-292100">
              <a:lnSpc>
                <a:spcPct val="125000"/>
              </a:lnSpc>
              <a:buClr>
                <a:srgbClr val="7D6E46"/>
              </a:buClr>
              <a:buSzPts val="1000"/>
              <a:buFont typeface="Courier New"/>
              <a:defRPr b="1" sz="1000">
                <a:solidFill>
                  <a:srgbClr val="7D6E46"/>
                </a:solidFill>
                <a:latin typeface="Courier New"/>
                <a:ea typeface="Courier New"/>
                <a:cs typeface="Courier New"/>
                <a:sym typeface="Courier New"/>
              </a:defRPr>
            </a:pPr>
            <a:r>
              <a:t>/etc/apache2/httpd.conf</a:t>
            </a:r>
          </a:p>
          <a:p>
            <a:pPr indent="-292100">
              <a:lnSpc>
                <a:spcPct val="125000"/>
              </a:lnSpc>
              <a:buClr>
                <a:srgbClr val="000000"/>
              </a:buClr>
              <a:buSzPts val="1000"/>
              <a:defRPr b="1" sz="1000">
                <a:solidFill>
                  <a:srgbClr val="000000"/>
                </a:solidFill>
              </a:defRPr>
            </a:pPr>
            <a:r>
              <a:t>On Ubuntu</a:t>
            </a:r>
            <a:r>
              <a:rPr b="0"/>
              <a:t>:</a:t>
            </a:r>
          </a:p>
          <a:p>
            <a:pPr indent="-292100">
              <a:lnSpc>
                <a:spcPct val="125000"/>
              </a:lnSpc>
              <a:buClr>
                <a:srgbClr val="7D6E46"/>
              </a:buClr>
              <a:buSzPts val="1000"/>
              <a:buFont typeface="Courier New"/>
              <a:defRPr b="1" sz="1000">
                <a:solidFill>
                  <a:srgbClr val="7D6E46"/>
                </a:solidFill>
                <a:latin typeface="Courier New"/>
                <a:ea typeface="Courier New"/>
                <a:cs typeface="Courier New"/>
                <a:sym typeface="Courier New"/>
              </a:defRPr>
            </a:pPr>
            <a:r>
              <a:t>/etc/apache2/apache2.conf</a:t>
            </a:r>
          </a:p>
          <a:p>
            <a:pPr indent="-292100">
              <a:lnSpc>
                <a:spcPct val="125000"/>
              </a:lnSpc>
              <a:buClr>
                <a:srgbClr val="000000"/>
              </a:buClr>
              <a:buSzPts val="1000"/>
              <a:defRPr sz="1000">
                <a:solidFill>
                  <a:srgbClr val="000000"/>
                </a:solidFill>
              </a:defRPr>
            </a:pPr>
            <a:r>
              <a:t>which includes</a:t>
            </a:r>
          </a:p>
          <a:p>
            <a:pPr indent="-292100">
              <a:lnSpc>
                <a:spcPct val="125000"/>
              </a:lnSpc>
              <a:buClr>
                <a:srgbClr val="7D6E46"/>
              </a:buClr>
              <a:buSzPts val="1000"/>
              <a:buFont typeface="Courier New"/>
              <a:defRPr b="1" sz="1000">
                <a:solidFill>
                  <a:srgbClr val="7D6E46"/>
                </a:solidFill>
                <a:latin typeface="Courier New"/>
                <a:ea typeface="Courier New"/>
                <a:cs typeface="Courier New"/>
                <a:sym typeface="Courier New"/>
              </a:defRPr>
            </a:pPr>
            <a:r>
              <a:t>/etc/apache2/mods-enabled/</a:t>
            </a:r>
          </a:p>
          <a:p>
            <a:pPr indent="-292100">
              <a:lnSpc>
                <a:spcPct val="125000"/>
              </a:lnSpc>
              <a:buClr>
                <a:srgbClr val="7D6E46"/>
              </a:buClr>
              <a:buSzPts val="1000"/>
              <a:buFont typeface="Courier New"/>
              <a:defRPr b="1" sz="1000">
                <a:solidFill>
                  <a:srgbClr val="7D6E46"/>
                </a:solidFill>
                <a:latin typeface="Courier New"/>
                <a:ea typeface="Courier New"/>
                <a:cs typeface="Courier New"/>
                <a:sym typeface="Courier New"/>
              </a:defRPr>
            </a:pPr>
            <a:r>
              <a:t>/etc/apache2/conf-enabled/</a:t>
            </a:r>
          </a:p>
          <a:p>
            <a:pPr indent="-292100">
              <a:lnSpc>
                <a:spcPct val="125000"/>
              </a:lnSpc>
              <a:buClr>
                <a:srgbClr val="7D6E46"/>
              </a:buClr>
              <a:buSzPts val="1000"/>
              <a:buFont typeface="Courier New"/>
              <a:defRPr b="1" sz="1000">
                <a:solidFill>
                  <a:srgbClr val="7D6E46"/>
                </a:solidFill>
                <a:latin typeface="Courier New"/>
                <a:ea typeface="Courier New"/>
                <a:cs typeface="Courier New"/>
                <a:sym typeface="Courier New"/>
              </a:defRPr>
            </a:pPr>
            <a:r>
              <a:t>/etc/apache2/sites-enabled/</a:t>
            </a:r>
          </a:p>
        </p:txBody>
      </p:sp>
      <p:sp>
        <p:nvSpPr>
          <p:cNvPr id="150" name="#       /etc/apache2/…"/>
          <p:cNvSpPr txBox="1"/>
          <p:nvPr/>
        </p:nvSpPr>
        <p:spPr>
          <a:xfrm>
            <a:off x="4456132" y="2141855"/>
            <a:ext cx="3762336" cy="2250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5230E1"/>
                </a:solidFill>
                <a:latin typeface="Andale Mono"/>
                <a:ea typeface="Andale Mono"/>
                <a:cs typeface="Andale Mono"/>
                <a:sym typeface="Andale Mono"/>
              </a:defRPr>
            </a:pPr>
            <a:r>
              <a:t>#       /etc/apache2/</a:t>
            </a:r>
            <a:endParaRPr>
              <a:solidFill>
                <a:srgbClr val="28FE14"/>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5230E1"/>
                </a:solidFill>
                <a:latin typeface="Andale Mono"/>
                <a:ea typeface="Andale Mono"/>
                <a:cs typeface="Andale Mono"/>
                <a:sym typeface="Andale Mono"/>
              </a:defRPr>
            </a:pPr>
            <a:r>
              <a:t>#       |-- apache2.conf</a:t>
            </a:r>
            <a:endParaRPr>
              <a:solidFill>
                <a:srgbClr val="28FE14"/>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5230E1"/>
                </a:solidFill>
                <a:latin typeface="Andale Mono"/>
                <a:ea typeface="Andale Mono"/>
                <a:cs typeface="Andale Mono"/>
                <a:sym typeface="Andale Mono"/>
              </a:defRPr>
            </a:pPr>
            <a:r>
              <a:t>#       |       `--  ports.conf</a:t>
            </a:r>
            <a:endParaRPr>
              <a:solidFill>
                <a:srgbClr val="28FE14"/>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5230E1"/>
                </a:solidFill>
                <a:latin typeface="Andale Mono"/>
                <a:ea typeface="Andale Mono"/>
                <a:cs typeface="Andale Mono"/>
                <a:sym typeface="Andale Mono"/>
              </a:defRPr>
            </a:pPr>
            <a:r>
              <a:t>#       |-- mods-enabled</a:t>
            </a:r>
            <a:endParaRPr>
              <a:solidFill>
                <a:srgbClr val="28FE14"/>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5230E1"/>
                </a:solidFill>
                <a:latin typeface="Andale Mono"/>
                <a:ea typeface="Andale Mono"/>
                <a:cs typeface="Andale Mono"/>
                <a:sym typeface="Andale Mono"/>
              </a:defRPr>
            </a:pPr>
            <a:r>
              <a:t>#       |       |-- *.load</a:t>
            </a:r>
            <a:endParaRPr>
              <a:solidFill>
                <a:srgbClr val="28FE14"/>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5230E1"/>
                </a:solidFill>
                <a:latin typeface="Andale Mono"/>
                <a:ea typeface="Andale Mono"/>
                <a:cs typeface="Andale Mono"/>
                <a:sym typeface="Andale Mono"/>
              </a:defRPr>
            </a:pPr>
            <a:r>
              <a:t>#       |       `-- *.conf</a:t>
            </a:r>
            <a:endParaRPr>
              <a:solidFill>
                <a:srgbClr val="28FE14"/>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5230E1"/>
                </a:solidFill>
                <a:latin typeface="Andale Mono"/>
                <a:ea typeface="Andale Mono"/>
                <a:cs typeface="Andale Mono"/>
                <a:sym typeface="Andale Mono"/>
              </a:defRPr>
            </a:pPr>
            <a:r>
              <a:t>#       |-- conf-enabled</a:t>
            </a:r>
            <a:endParaRPr>
              <a:solidFill>
                <a:srgbClr val="28FE14"/>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5230E1"/>
                </a:solidFill>
                <a:latin typeface="Andale Mono"/>
                <a:ea typeface="Andale Mono"/>
                <a:cs typeface="Andale Mono"/>
                <a:sym typeface="Andale Mono"/>
              </a:defRPr>
            </a:pPr>
            <a:r>
              <a:t>#       |       `-- *.conf</a:t>
            </a:r>
            <a:endParaRPr>
              <a:solidFill>
                <a:srgbClr val="28FE14"/>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5230E1"/>
                </a:solidFill>
                <a:latin typeface="Andale Mono"/>
                <a:ea typeface="Andale Mono"/>
                <a:cs typeface="Andale Mono"/>
                <a:sym typeface="Andale Mono"/>
              </a:defRPr>
            </a:pPr>
            <a:r>
              <a:t>#       `-- sites-enabled</a:t>
            </a:r>
            <a:endParaRPr>
              <a:solidFill>
                <a:srgbClr val="28FE14"/>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5230E1"/>
                </a:solidFill>
                <a:latin typeface="Andale Mono"/>
                <a:ea typeface="Andale Mono"/>
                <a:cs typeface="Andale Mono"/>
                <a:sym typeface="Andale Mono"/>
              </a:defRPr>
            </a:pPr>
            <a:r>
              <a:t>#               `-- *.conf</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80"/>
          <p:cNvSpPr txBox="1"/>
          <p:nvPr>
            <p:ph type="title"/>
          </p:nvPr>
        </p:nvSpPr>
        <p:spPr>
          <a:xfrm>
            <a:off x="311699" y="445025"/>
            <a:ext cx="8520602" cy="572701"/>
          </a:xfrm>
          <a:prstGeom prst="rect">
            <a:avLst/>
          </a:prstGeom>
        </p:spPr>
        <p:txBody>
          <a:bodyPr/>
          <a:lstStyle>
            <a:lvl1pPr defTabSz="877823">
              <a:defRPr sz="2688"/>
            </a:lvl1pPr>
          </a:lstStyle>
          <a:p>
            <a:pPr/>
            <a:r>
              <a:t>7.3.2 Main Configuration Files</a:t>
            </a:r>
          </a:p>
        </p:txBody>
      </p:sp>
      <p:sp>
        <p:nvSpPr>
          <p:cNvPr id="153" name="Shape 81"/>
          <p:cNvSpPr txBox="1"/>
          <p:nvPr>
            <p:ph type="body" idx="1"/>
          </p:nvPr>
        </p:nvSpPr>
        <p:spPr>
          <a:xfrm>
            <a:off x="311699" y="1152475"/>
            <a:ext cx="8520602" cy="3416400"/>
          </a:xfrm>
          <a:prstGeom prst="rect">
            <a:avLst/>
          </a:prstGeom>
        </p:spPr>
        <p:txBody>
          <a:bodyPr/>
          <a:lstStyle/>
          <a:p>
            <a:pPr marL="0" indent="0">
              <a:lnSpc>
                <a:spcPct val="125000"/>
              </a:lnSpc>
              <a:buSzTx/>
              <a:buNone/>
              <a:defRPr sz="1000">
                <a:solidFill>
                  <a:srgbClr val="000000"/>
                </a:solidFill>
              </a:defRPr>
            </a:pPr>
            <a:r>
              <a:t>Some of the more important configuration options are:</a:t>
            </a:r>
          </a:p>
          <a:p>
            <a:pPr indent="-292100">
              <a:lnSpc>
                <a:spcPct val="125000"/>
              </a:lnSpc>
              <a:spcBef>
                <a:spcPts val="600"/>
              </a:spcBef>
              <a:buClr>
                <a:srgbClr val="000000"/>
              </a:buClr>
              <a:buSzPts val="1000"/>
              <a:defRPr sz="1000">
                <a:solidFill>
                  <a:srgbClr val="000000"/>
                </a:solidFill>
              </a:defRPr>
            </a:pPr>
            <a:r>
              <a:t>The address and port to serve traffic from:</a:t>
            </a:r>
          </a:p>
          <a:p>
            <a:pPr indent="-292100">
              <a:lnSpc>
                <a:spcPct val="125000"/>
              </a:lnSpc>
              <a:buClr>
                <a:srgbClr val="7D6E46"/>
              </a:buClr>
              <a:buSzPts val="1000"/>
              <a:buFont typeface="Courier New"/>
              <a:defRPr b="1" sz="1000">
                <a:solidFill>
                  <a:srgbClr val="7D6E46"/>
                </a:solidFill>
                <a:latin typeface="Courier New"/>
                <a:ea typeface="Courier New"/>
                <a:cs typeface="Courier New"/>
                <a:sym typeface="Courier New"/>
              </a:defRPr>
            </a:pPr>
            <a:r>
              <a:t>Listen 12.34.56.78:80</a:t>
            </a:r>
          </a:p>
          <a:p>
            <a:pPr indent="-292100">
              <a:lnSpc>
                <a:spcPct val="125000"/>
              </a:lnSpc>
              <a:buClr>
                <a:srgbClr val="000000"/>
              </a:buClr>
              <a:buSzPts val="1000"/>
              <a:defRPr sz="1000">
                <a:solidFill>
                  <a:srgbClr val="000000"/>
                </a:solidFill>
              </a:defRPr>
            </a:pPr>
            <a:r>
              <a:t>Number of processes to start, maximum number of threads or forks (depending on the </a:t>
            </a:r>
            <a:r>
              <a:rPr b="1"/>
              <a:t>MPM</a:t>
            </a:r>
            <a:r>
              <a:t> module used):</a:t>
            </a:r>
          </a:p>
          <a:p>
            <a:pPr indent="-292100">
              <a:lnSpc>
                <a:spcPct val="125000"/>
              </a:lnSpc>
              <a:buClr>
                <a:srgbClr val="7D6E46"/>
              </a:buClr>
              <a:buSzPts val="1000"/>
              <a:buFont typeface="Courier New"/>
              <a:defRPr b="1" sz="1000">
                <a:solidFill>
                  <a:srgbClr val="7D6E46"/>
                </a:solidFill>
                <a:latin typeface="Courier New"/>
                <a:ea typeface="Courier New"/>
                <a:cs typeface="Courier New"/>
                <a:sym typeface="Courier New"/>
              </a:defRPr>
            </a:pPr>
            <a:r>
              <a:t>MPM Config</a:t>
            </a:r>
          </a:p>
          <a:p>
            <a:pPr indent="-292100">
              <a:lnSpc>
                <a:spcPct val="125000"/>
              </a:lnSpc>
              <a:buClr>
                <a:srgbClr val="7D6E46"/>
              </a:buClr>
              <a:buSzPts val="1000"/>
              <a:buFont typeface="Courier New"/>
              <a:defRPr b="1" sz="1000">
                <a:solidFill>
                  <a:srgbClr val="7D6E46"/>
                </a:solidFill>
                <a:latin typeface="Courier New"/>
                <a:ea typeface="Courier New"/>
                <a:cs typeface="Courier New"/>
                <a:sym typeface="Courier New"/>
              </a:defRPr>
            </a:pPr>
            <a:r>
              <a:t>&lt;IfModule prefork.c&gt;</a:t>
            </a:r>
          </a:p>
          <a:p>
            <a:pPr indent="-292100">
              <a:lnSpc>
                <a:spcPct val="125000"/>
              </a:lnSpc>
              <a:buClr>
                <a:srgbClr val="7D6E46"/>
              </a:buClr>
              <a:buSzPts val="1000"/>
              <a:buFont typeface="Courier New"/>
              <a:defRPr b="1" sz="1000">
                <a:solidFill>
                  <a:srgbClr val="7D6E46"/>
                </a:solidFill>
                <a:latin typeface="Courier New"/>
                <a:ea typeface="Courier New"/>
                <a:cs typeface="Courier New"/>
                <a:sym typeface="Courier New"/>
              </a:defRPr>
            </a:pPr>
            <a:r>
              <a:t>StartServers 8</a:t>
            </a:r>
          </a:p>
          <a:p>
            <a:pPr indent="-292100">
              <a:lnSpc>
                <a:spcPct val="125000"/>
              </a:lnSpc>
              <a:buClr>
                <a:srgbClr val="7D6E46"/>
              </a:buClr>
              <a:buSzPts val="1000"/>
              <a:buFont typeface="Courier New"/>
              <a:defRPr b="1" sz="1000">
                <a:solidFill>
                  <a:srgbClr val="7D6E46"/>
                </a:solidFill>
                <a:latin typeface="Courier New"/>
                <a:ea typeface="Courier New"/>
                <a:cs typeface="Courier New"/>
                <a:sym typeface="Courier New"/>
              </a:defRPr>
            </a:pPr>
            <a:r>
              <a:t>MinSpareServers 5</a:t>
            </a:r>
          </a:p>
          <a:p>
            <a:pPr indent="-292100">
              <a:lnSpc>
                <a:spcPct val="125000"/>
              </a:lnSpc>
              <a:buClr>
                <a:srgbClr val="7D6E46"/>
              </a:buClr>
              <a:buSzPts val="1000"/>
              <a:buFont typeface="Courier New"/>
              <a:defRPr b="1" sz="1000">
                <a:solidFill>
                  <a:srgbClr val="7D6E46"/>
                </a:solidFill>
                <a:latin typeface="Courier New"/>
                <a:ea typeface="Courier New"/>
                <a:cs typeface="Courier New"/>
                <a:sym typeface="Courier New"/>
              </a:defRPr>
            </a:pPr>
            <a:r>
              <a:t>MaxSpareServers 20</a:t>
            </a:r>
          </a:p>
          <a:p>
            <a:pPr indent="-292100">
              <a:lnSpc>
                <a:spcPct val="125000"/>
              </a:lnSpc>
              <a:buClr>
                <a:srgbClr val="7D6E46"/>
              </a:buClr>
              <a:buSzPts val="1000"/>
              <a:buFont typeface="Courier New"/>
              <a:defRPr b="1" sz="1000">
                <a:solidFill>
                  <a:srgbClr val="7D6E46"/>
                </a:solidFill>
                <a:latin typeface="Courier New"/>
                <a:ea typeface="Courier New"/>
                <a:cs typeface="Courier New"/>
                <a:sym typeface="Courier New"/>
              </a:defRPr>
            </a:pPr>
            <a:r>
              <a:t>ServerLimit 256</a:t>
            </a:r>
          </a:p>
          <a:p>
            <a:pPr indent="-292100">
              <a:lnSpc>
                <a:spcPct val="125000"/>
              </a:lnSpc>
              <a:buClr>
                <a:srgbClr val="7D6E46"/>
              </a:buClr>
              <a:buSzPts val="1000"/>
              <a:buFont typeface="Courier New"/>
              <a:defRPr b="1" sz="1000">
                <a:solidFill>
                  <a:srgbClr val="7D6E46"/>
                </a:solidFill>
                <a:latin typeface="Courier New"/>
                <a:ea typeface="Courier New"/>
                <a:cs typeface="Courier New"/>
                <a:sym typeface="Courier New"/>
              </a:defRPr>
            </a:pPr>
            <a:r>
              <a:t>MaxClients 256</a:t>
            </a:r>
          </a:p>
          <a:p>
            <a:pPr indent="-292100">
              <a:lnSpc>
                <a:spcPct val="125000"/>
              </a:lnSpc>
              <a:buClr>
                <a:srgbClr val="7D6E46"/>
              </a:buClr>
              <a:buSzPts val="1000"/>
              <a:buFont typeface="Courier New"/>
              <a:defRPr b="1" sz="1000">
                <a:solidFill>
                  <a:srgbClr val="7D6E46"/>
                </a:solidFill>
                <a:latin typeface="Courier New"/>
                <a:ea typeface="Courier New"/>
                <a:cs typeface="Courier New"/>
                <a:sym typeface="Courier New"/>
              </a:defRPr>
            </a:pPr>
            <a:r>
              <a:t>MaxRequestsPerChild 4000</a:t>
            </a:r>
          </a:p>
          <a:p>
            <a:pPr indent="-292100">
              <a:lnSpc>
                <a:spcPct val="125000"/>
              </a:lnSpc>
              <a:buClr>
                <a:srgbClr val="7D6E46"/>
              </a:buClr>
              <a:buSzPts val="1000"/>
              <a:buFont typeface="Courier New"/>
              <a:defRPr b="1" sz="1000">
                <a:solidFill>
                  <a:srgbClr val="7D6E46"/>
                </a:solidFill>
                <a:latin typeface="Courier New"/>
                <a:ea typeface="Courier New"/>
                <a:cs typeface="Courier New"/>
                <a:sym typeface="Courier New"/>
              </a:defRPr>
            </a:pPr>
            <a:r>
              <a:t>&lt;/IfModule&gt;</a:t>
            </a:r>
          </a:p>
          <a:p>
            <a:pPr indent="-292100">
              <a:lnSpc>
                <a:spcPct val="125000"/>
              </a:lnSpc>
              <a:buClr>
                <a:srgbClr val="000000"/>
              </a:buClr>
              <a:buSzPts val="1000"/>
              <a:defRPr sz="1000">
                <a:solidFill>
                  <a:srgbClr val="000000"/>
                </a:solidFill>
              </a:defRPr>
            </a:pPr>
            <a:r>
              <a:t>The location on the filesystem where the served documents reside:</a:t>
            </a:r>
          </a:p>
          <a:p>
            <a:pPr indent="-292100">
              <a:lnSpc>
                <a:spcPct val="125000"/>
              </a:lnSpc>
              <a:buClr>
                <a:srgbClr val="000000"/>
              </a:buClr>
              <a:buSzPts val="1000"/>
              <a:buFont typeface="Courier New"/>
              <a:defRPr b="1" sz="1000">
                <a:solidFill>
                  <a:srgbClr val="000000"/>
                </a:solidFill>
                <a:latin typeface="Courier New"/>
                <a:ea typeface="Courier New"/>
                <a:cs typeface="Courier New"/>
                <a:sym typeface="Courier New"/>
              </a:defRPr>
            </a:pPr>
            <a:r>
              <a:t>DocumentRoot "/var/www/html"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86"/>
          <p:cNvSpPr txBox="1"/>
          <p:nvPr>
            <p:ph type="title"/>
          </p:nvPr>
        </p:nvSpPr>
        <p:spPr>
          <a:xfrm>
            <a:off x="311699" y="445025"/>
            <a:ext cx="8520602" cy="572701"/>
          </a:xfrm>
          <a:prstGeom prst="rect">
            <a:avLst/>
          </a:prstGeom>
        </p:spPr>
        <p:txBody>
          <a:bodyPr/>
          <a:lstStyle>
            <a:lvl1pPr defTabSz="877823">
              <a:defRPr sz="2688"/>
            </a:lvl1pPr>
          </a:lstStyle>
          <a:p>
            <a:pPr/>
            <a:r>
              <a:t>7.4 Include Configuration Files</a:t>
            </a:r>
          </a:p>
        </p:txBody>
      </p:sp>
      <p:sp>
        <p:nvSpPr>
          <p:cNvPr id="156" name="Shape 87"/>
          <p:cNvSpPr txBox="1"/>
          <p:nvPr>
            <p:ph type="body" idx="1"/>
          </p:nvPr>
        </p:nvSpPr>
        <p:spPr>
          <a:xfrm>
            <a:off x="311699" y="1152475"/>
            <a:ext cx="8520602" cy="3416400"/>
          </a:xfrm>
          <a:prstGeom prst="rect">
            <a:avLst/>
          </a:prstGeom>
        </p:spPr>
        <p:txBody>
          <a:bodyPr/>
          <a:lstStyle/>
          <a:p>
            <a:pPr marL="0" indent="0" defTabSz="841247">
              <a:lnSpc>
                <a:spcPct val="125000"/>
              </a:lnSpc>
              <a:buSzTx/>
              <a:buNone/>
              <a:defRPr sz="920">
                <a:solidFill>
                  <a:srgbClr val="000000"/>
                </a:solidFill>
              </a:defRPr>
            </a:pPr>
            <a:r>
              <a:t>To allow for modification and flexibility in the </a:t>
            </a:r>
            <a:r>
              <a:rPr b="1">
                <a:latin typeface="Courier New"/>
                <a:ea typeface="Courier New"/>
                <a:cs typeface="Courier New"/>
                <a:sym typeface="Courier New"/>
              </a:rPr>
              <a:t>apache </a:t>
            </a:r>
            <a:r>
              <a:t>configuration file, you can include other files and directories. This allows you to avoid one large configuration file and is useful for servers with multiple sites. Many distributions use this feature to enable or disable web server configurations by installing or removing packages. </a:t>
            </a:r>
          </a:p>
          <a:p>
            <a:pPr marL="0" indent="0" defTabSz="841247">
              <a:lnSpc>
                <a:spcPct val="125000"/>
              </a:lnSpc>
              <a:spcBef>
                <a:spcPts val="500"/>
              </a:spcBef>
              <a:buSzTx/>
              <a:buNone/>
              <a:defRPr sz="920">
                <a:solidFill>
                  <a:srgbClr val="000000"/>
                </a:solidFill>
              </a:defRPr>
            </a:pPr>
            <a:r>
              <a:t>The </a:t>
            </a:r>
            <a:r>
              <a:rPr b="1"/>
              <a:t>OpenSUSE </a:t>
            </a:r>
            <a:r>
              <a:t>distribution also allows for easy creation of additional </a:t>
            </a:r>
            <a:r>
              <a:rPr b="1">
                <a:latin typeface="Courier New"/>
                <a:ea typeface="Courier New"/>
                <a:cs typeface="Courier New"/>
                <a:sym typeface="Courier New"/>
              </a:rPr>
              <a:t>include</a:t>
            </a:r>
            <a:r>
              <a:t> files and directories. To learn more, check out the </a:t>
            </a:r>
            <a:r>
              <a:rPr b="1">
                <a:solidFill>
                  <a:srgbClr val="7D6E46"/>
                </a:solidFill>
                <a:latin typeface="Courier New"/>
                <a:ea typeface="Courier New"/>
                <a:cs typeface="Courier New"/>
                <a:sym typeface="Courier New"/>
              </a:rPr>
              <a:t>/etc/sysconfig/apache2</a:t>
            </a:r>
            <a:r>
              <a:t> file. </a:t>
            </a:r>
          </a:p>
          <a:p>
            <a:pPr marL="0" indent="0" defTabSz="841247">
              <a:lnSpc>
                <a:spcPct val="125000"/>
              </a:lnSpc>
              <a:spcBef>
                <a:spcPts val="500"/>
              </a:spcBef>
              <a:buSzTx/>
              <a:buNone/>
              <a:defRPr sz="920">
                <a:solidFill>
                  <a:srgbClr val="000000"/>
                </a:solidFill>
              </a:defRPr>
            </a:pPr>
            <a:r>
              <a:t>Some of the default</a:t>
            </a:r>
            <a:r>
              <a:rPr b="1">
                <a:latin typeface="Courier New"/>
                <a:ea typeface="Courier New"/>
                <a:cs typeface="Courier New"/>
                <a:sym typeface="Courier New"/>
              </a:rPr>
              <a:t> include</a:t>
            </a:r>
            <a:r>
              <a:t> directories are:</a:t>
            </a:r>
          </a:p>
          <a:p>
            <a:pPr marL="0" indent="0" defTabSz="841247">
              <a:lnSpc>
                <a:spcPct val="125000"/>
              </a:lnSpc>
              <a:spcBef>
                <a:spcPts val="500"/>
              </a:spcBef>
              <a:buSzTx/>
              <a:buNone/>
              <a:defRPr b="1" sz="920">
                <a:solidFill>
                  <a:srgbClr val="000000"/>
                </a:solidFill>
              </a:defRPr>
            </a:pPr>
            <a:r>
              <a:t>CentOS</a:t>
            </a:r>
            <a:r>
              <a:rPr b="0"/>
              <a:t>:</a:t>
            </a:r>
          </a:p>
          <a:p>
            <a:pPr marL="0" indent="0" defTabSz="841247">
              <a:lnSpc>
                <a:spcPct val="125000"/>
              </a:lnSpc>
              <a:spcBef>
                <a:spcPts val="1100"/>
              </a:spcBef>
              <a:buSzTx/>
              <a:buNone/>
              <a:defRPr b="1" sz="920">
                <a:solidFill>
                  <a:srgbClr val="7D6E46"/>
                </a:solidFill>
                <a:latin typeface="Courier New"/>
                <a:ea typeface="Courier New"/>
                <a:cs typeface="Courier New"/>
                <a:sym typeface="Courier New"/>
              </a:defRPr>
            </a:pPr>
            <a:r>
              <a:t>/etc/httpd/conf.d/*.conf</a:t>
            </a:r>
          </a:p>
          <a:p>
            <a:pPr marL="0" indent="0" defTabSz="841247">
              <a:lnSpc>
                <a:spcPct val="125000"/>
              </a:lnSpc>
              <a:spcBef>
                <a:spcPts val="500"/>
              </a:spcBef>
              <a:buSzTx/>
              <a:buNone/>
              <a:defRPr b="1" sz="920">
                <a:solidFill>
                  <a:srgbClr val="000000"/>
                </a:solidFill>
              </a:defRPr>
            </a:pPr>
            <a:r>
              <a:t>OpenSUSE</a:t>
            </a:r>
            <a:r>
              <a:rPr b="0"/>
              <a:t>:</a:t>
            </a:r>
          </a:p>
          <a:p>
            <a:pPr marL="0" indent="0" defTabSz="841247">
              <a:lnSpc>
                <a:spcPct val="125000"/>
              </a:lnSpc>
              <a:spcBef>
                <a:spcPts val="1100"/>
              </a:spcBef>
              <a:buSzTx/>
              <a:buNone/>
              <a:defRPr b="1" sz="920">
                <a:solidFill>
                  <a:srgbClr val="7D6E46"/>
                </a:solidFill>
                <a:latin typeface="Courier New"/>
                <a:ea typeface="Courier New"/>
                <a:cs typeface="Courier New"/>
                <a:sym typeface="Courier New"/>
              </a:defRPr>
            </a:pPr>
            <a:r>
              <a:t>/etc/apache2/conf.d/</a:t>
            </a:r>
          </a:p>
          <a:p>
            <a:pPr marL="0" indent="0" defTabSz="841247">
              <a:lnSpc>
                <a:spcPct val="125000"/>
              </a:lnSpc>
              <a:spcBef>
                <a:spcPts val="500"/>
              </a:spcBef>
              <a:buSzTx/>
              <a:buNone/>
              <a:defRPr b="1" sz="920">
                <a:solidFill>
                  <a:srgbClr val="000000"/>
                </a:solidFill>
              </a:defRPr>
            </a:pPr>
            <a:r>
              <a:t>Ubuntu</a:t>
            </a:r>
            <a:r>
              <a:rPr b="0"/>
              <a:t>:</a:t>
            </a:r>
          </a:p>
          <a:p>
            <a:pPr marL="0" indent="0" defTabSz="841247">
              <a:lnSpc>
                <a:spcPct val="125000"/>
              </a:lnSpc>
              <a:spcBef>
                <a:spcPts val="1100"/>
              </a:spcBef>
              <a:buSzTx/>
              <a:buNone/>
              <a:defRPr b="1" sz="920">
                <a:solidFill>
                  <a:srgbClr val="7D6E46"/>
                </a:solidFill>
                <a:latin typeface="Courier New"/>
                <a:ea typeface="Courier New"/>
                <a:cs typeface="Courier New"/>
                <a:sym typeface="Courier New"/>
              </a:defRPr>
            </a:pPr>
            <a:r>
              <a:t>/etc/apache2/conf-enabled/</a:t>
            </a:r>
          </a:p>
          <a:p>
            <a:pPr marL="0" indent="0" defTabSz="841247">
              <a:lnSpc>
                <a:spcPct val="125000"/>
              </a:lnSpc>
              <a:spcBef>
                <a:spcPts val="500"/>
              </a:spcBef>
              <a:buSzTx/>
              <a:buNone/>
              <a:defRPr b="1" sz="920">
                <a:solidFill>
                  <a:srgbClr val="7D6E46"/>
                </a:solidFill>
                <a:latin typeface="Courier New"/>
                <a:ea typeface="Courier New"/>
                <a:cs typeface="Courier New"/>
                <a:sym typeface="Courier New"/>
              </a:defRPr>
            </a:pPr>
            <a:r>
              <a:t>/etc/apache2/sites-enabled/</a:t>
            </a:r>
          </a:p>
          <a:p>
            <a:pPr marL="0" indent="0" defTabSz="841247">
              <a:lnSpc>
                <a:spcPct val="125000"/>
              </a:lnSpc>
              <a:spcBef>
                <a:spcPts val="500"/>
              </a:spcBef>
              <a:buSzTx/>
              <a:buNone/>
              <a:defRPr b="1" sz="920">
                <a:solidFill>
                  <a:srgbClr val="7D6E46"/>
                </a:solidFill>
                <a:latin typeface="Courier New"/>
                <a:ea typeface="Courier New"/>
                <a:cs typeface="Courier New"/>
                <a:sym typeface="Courier New"/>
              </a:defRPr>
            </a:pPr>
            <a:r>
              <a:t>/etc/apache2/sites-available/</a:t>
            </a:r>
          </a:p>
        </p:txBody>
      </p:sp>
      <p:sp>
        <p:nvSpPr>
          <p:cNvPr id="157" name="charset.conf@                     --&gt; /etc/apache2/conf-available/charset.conf…"/>
          <p:cNvSpPr txBox="1"/>
          <p:nvPr/>
        </p:nvSpPr>
        <p:spPr>
          <a:xfrm>
            <a:off x="2862579" y="2922905"/>
            <a:ext cx="9184641"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rPr>
                <a:solidFill>
                  <a:srgbClr val="34BC26"/>
                </a:solidFill>
              </a:rPr>
              <a:t>charset.conf</a:t>
            </a:r>
            <a:r>
              <a:rPr>
                <a:solidFill>
                  <a:srgbClr val="34BBC8"/>
                </a:solidFill>
              </a:rPr>
              <a:t>@</a:t>
            </a:r>
            <a:r>
              <a:t>                     </a:t>
            </a:r>
            <a:r>
              <a:rPr>
                <a:solidFill>
                  <a:srgbClr val="D53BD3"/>
                </a:solidFill>
              </a:rPr>
              <a:t>--&gt;</a:t>
            </a:r>
            <a:r>
              <a:t> /etc/apache2/conf-available/charset.conf</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rPr>
                <a:solidFill>
                  <a:srgbClr val="34BC26"/>
                </a:solidFill>
              </a:rPr>
              <a:t>javascript-common.conf</a:t>
            </a:r>
            <a:r>
              <a:rPr>
                <a:solidFill>
                  <a:srgbClr val="34BBC8"/>
                </a:solidFill>
              </a:rPr>
              <a:t>@</a:t>
            </a:r>
            <a:r>
              <a:t>           </a:t>
            </a:r>
            <a:r>
              <a:rPr>
                <a:solidFill>
                  <a:srgbClr val="D53BD3"/>
                </a:solidFill>
              </a:rPr>
              <a:t>--&gt;</a:t>
            </a:r>
            <a:r>
              <a:t> /etc/apache2/conf-available/javascript-common.conf</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rPr>
                <a:solidFill>
                  <a:srgbClr val="34BC26"/>
                </a:solidFill>
              </a:rPr>
              <a:t>localized-error-pages.conf</a:t>
            </a:r>
            <a:r>
              <a:rPr>
                <a:solidFill>
                  <a:srgbClr val="34BBC8"/>
                </a:solidFill>
              </a:rPr>
              <a:t>@</a:t>
            </a:r>
            <a:r>
              <a:t>       </a:t>
            </a:r>
            <a:r>
              <a:rPr>
                <a:solidFill>
                  <a:srgbClr val="D53BD3"/>
                </a:solidFill>
              </a:rPr>
              <a:t>--&gt;</a:t>
            </a:r>
            <a:r>
              <a:t> /etc/apache2/conf-available/localized-error-pages.conf</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rPr>
                <a:solidFill>
                  <a:srgbClr val="34BC26"/>
                </a:solidFill>
              </a:rPr>
              <a:t>other-vhosts-access-log.conf</a:t>
            </a:r>
            <a:r>
              <a:rPr>
                <a:solidFill>
                  <a:srgbClr val="34BBC8"/>
                </a:solidFill>
              </a:rPr>
              <a:t>@</a:t>
            </a:r>
            <a:r>
              <a:t>     </a:t>
            </a:r>
            <a:r>
              <a:rPr>
                <a:solidFill>
                  <a:srgbClr val="D53BD3"/>
                </a:solidFill>
              </a:rPr>
              <a:t>--&gt;</a:t>
            </a:r>
            <a:r>
              <a:t> /etc/apache2/conf-available/other-vhosts-access-log.conf</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u="sng">
                <a:solidFill>
                  <a:srgbClr val="28FE14"/>
                </a:solidFill>
                <a:uFill>
                  <a:solidFill>
                    <a:srgbClr val="28FE14"/>
                  </a:solidFill>
                </a:uFill>
                <a:latin typeface="Andale Mono"/>
                <a:ea typeface="Andale Mono"/>
                <a:cs typeface="Andale Mono"/>
                <a:sym typeface="Andale Mono"/>
              </a:defRPr>
            </a:pPr>
            <a:r>
              <a:rPr>
                <a:solidFill>
                  <a:srgbClr val="34BC26"/>
                </a:solidFill>
                <a:uFill>
                  <a:solidFill>
                    <a:srgbClr val="34BC26"/>
                  </a:solidFill>
                </a:uFill>
              </a:rPr>
              <a:t>security.conf</a:t>
            </a:r>
            <a:r>
              <a:rPr>
                <a:solidFill>
                  <a:srgbClr val="34BBC8"/>
                </a:solidFill>
                <a:uFill>
                  <a:solidFill>
                    <a:srgbClr val="34BBC8"/>
                  </a:solidFill>
                </a:uFill>
              </a:rPr>
              <a:t>@</a:t>
            </a:r>
            <a:r>
              <a:t>                    </a:t>
            </a:r>
            <a:r>
              <a:rPr>
                <a:solidFill>
                  <a:srgbClr val="D53BD3"/>
                </a:solidFill>
                <a:uFill>
                  <a:solidFill>
                    <a:srgbClr val="D53BD3"/>
                  </a:solidFill>
                </a:uFill>
              </a:rPr>
              <a:t>--&gt;</a:t>
            </a:r>
            <a:r>
              <a:t> /etc/apache2/conf-available/security.conf                                                                       </a:t>
            </a:r>
            <a:endParaRPr u="none"/>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uFill>
                  <a:solidFill>
                    <a:srgbClr val="28FE14"/>
                  </a:solidFill>
                </a:uFill>
                <a:latin typeface="Andale Mono"/>
                <a:ea typeface="Andale Mono"/>
                <a:cs typeface="Andale Mono"/>
                <a:sym typeface="Andale Mono"/>
              </a:defRPr>
            </a:pPr>
            <a:r>
              <a:rPr>
                <a:solidFill>
                  <a:srgbClr val="34BC26"/>
                </a:solidFill>
              </a:rPr>
              <a:t>serve-cgi-bin.conf</a:t>
            </a:r>
            <a:r>
              <a:rPr>
                <a:solidFill>
                  <a:srgbClr val="34BBC8"/>
                </a:solidFill>
              </a:rPr>
              <a:t>@</a:t>
            </a:r>
            <a:r>
              <a:t>               </a:t>
            </a:r>
            <a:r>
              <a:rPr>
                <a:solidFill>
                  <a:srgbClr val="D53BD3"/>
                </a:solidFill>
              </a:rPr>
              <a:t>--&gt;</a:t>
            </a:r>
            <a:r>
              <a:t> /etc/apache2/conf-available/serve-cgi-bin.conf</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92"/>
          <p:cNvSpPr txBox="1"/>
          <p:nvPr>
            <p:ph type="title"/>
          </p:nvPr>
        </p:nvSpPr>
        <p:spPr>
          <a:xfrm>
            <a:off x="311699" y="445025"/>
            <a:ext cx="8520602" cy="572701"/>
          </a:xfrm>
          <a:prstGeom prst="rect">
            <a:avLst/>
          </a:prstGeom>
        </p:spPr>
        <p:txBody>
          <a:bodyPr/>
          <a:lstStyle>
            <a:lvl1pPr defTabSz="877823">
              <a:defRPr sz="2688"/>
            </a:lvl1pPr>
          </a:lstStyle>
          <a:p>
            <a:pPr/>
            <a:r>
              <a:t>7.5 Other files</a:t>
            </a:r>
          </a:p>
        </p:txBody>
      </p:sp>
      <p:sp>
        <p:nvSpPr>
          <p:cNvPr id="160" name="Shape 93"/>
          <p:cNvSpPr txBox="1"/>
          <p:nvPr>
            <p:ph type="body" idx="1"/>
          </p:nvPr>
        </p:nvSpPr>
        <p:spPr>
          <a:xfrm>
            <a:off x="311699" y="1152475"/>
            <a:ext cx="8520602" cy="3416400"/>
          </a:xfrm>
          <a:prstGeom prst="rect">
            <a:avLst/>
          </a:prstGeom>
        </p:spPr>
        <p:txBody>
          <a:bodyPr/>
          <a:lstStyle/>
          <a:p>
            <a:pPr marL="0" indent="0" defTabSz="822959">
              <a:lnSpc>
                <a:spcPct val="125000"/>
              </a:lnSpc>
              <a:buSzTx/>
              <a:buNone/>
              <a:defRPr sz="900">
                <a:solidFill>
                  <a:srgbClr val="000000"/>
                </a:solidFill>
              </a:defRPr>
            </a:pPr>
            <a:r>
              <a:t>Other important files include the document root, log file locations, and module locations (enabled in the configuration file).</a:t>
            </a:r>
          </a:p>
          <a:p>
            <a:pPr marL="0" indent="0" defTabSz="822959">
              <a:lnSpc>
                <a:spcPct val="125000"/>
              </a:lnSpc>
              <a:spcBef>
                <a:spcPts val="500"/>
              </a:spcBef>
              <a:buSzTx/>
              <a:buNone/>
              <a:defRPr sz="900">
                <a:solidFill>
                  <a:srgbClr val="000000"/>
                </a:solidFill>
              </a:defRPr>
            </a:pPr>
            <a:r>
              <a:t>The default document root is:</a:t>
            </a:r>
          </a:p>
          <a:p>
            <a:pPr marL="411479" indent="-262889" defTabSz="822959">
              <a:lnSpc>
                <a:spcPct val="125000"/>
              </a:lnSpc>
              <a:spcBef>
                <a:spcPts val="500"/>
              </a:spcBef>
              <a:buClr>
                <a:srgbClr val="000000"/>
              </a:buClr>
              <a:buSzPts val="800"/>
              <a:defRPr b="1" sz="900">
                <a:solidFill>
                  <a:srgbClr val="000000"/>
                </a:solidFill>
              </a:defRPr>
            </a:pPr>
            <a:r>
              <a:t>CentOS:</a:t>
            </a:r>
          </a:p>
          <a:p>
            <a:pPr marL="411479" indent="-262889" defTabSz="822959">
              <a:lnSpc>
                <a:spcPct val="125000"/>
              </a:lnSpc>
              <a:buClr>
                <a:srgbClr val="7D6E46"/>
              </a:buClr>
              <a:buSzPts val="800"/>
              <a:buFont typeface="Courier New"/>
              <a:defRPr b="1" sz="900">
                <a:solidFill>
                  <a:srgbClr val="7D6E46"/>
                </a:solidFill>
                <a:latin typeface="Courier New"/>
                <a:ea typeface="Courier New"/>
                <a:cs typeface="Courier New"/>
                <a:sym typeface="Courier New"/>
              </a:defRPr>
            </a:pPr>
            <a:r>
              <a:t>/var/www/html/</a:t>
            </a:r>
          </a:p>
          <a:p>
            <a:pPr marL="411479" indent="-262889" defTabSz="822959">
              <a:lnSpc>
                <a:spcPct val="125000"/>
              </a:lnSpc>
              <a:buClr>
                <a:srgbClr val="000000"/>
              </a:buClr>
              <a:buSzPts val="800"/>
              <a:defRPr b="1" sz="900">
                <a:solidFill>
                  <a:srgbClr val="000000"/>
                </a:solidFill>
              </a:defRPr>
            </a:pPr>
            <a:r>
              <a:t>OpenSUSE:</a:t>
            </a:r>
          </a:p>
          <a:p>
            <a:pPr marL="411479" indent="-262889" defTabSz="822959">
              <a:lnSpc>
                <a:spcPct val="125000"/>
              </a:lnSpc>
              <a:buClr>
                <a:srgbClr val="7D6E46"/>
              </a:buClr>
              <a:buSzPts val="800"/>
              <a:buFont typeface="Courier New"/>
              <a:defRPr b="1" sz="900">
                <a:solidFill>
                  <a:srgbClr val="7D6E46"/>
                </a:solidFill>
                <a:latin typeface="Courier New"/>
                <a:ea typeface="Courier New"/>
                <a:cs typeface="Courier New"/>
                <a:sym typeface="Courier New"/>
              </a:defRPr>
            </a:pPr>
            <a:r>
              <a:t>/srv/www/htdocs/</a:t>
            </a:r>
          </a:p>
          <a:p>
            <a:pPr marL="411479" indent="-262889" defTabSz="822959">
              <a:lnSpc>
                <a:spcPct val="125000"/>
              </a:lnSpc>
              <a:buClr>
                <a:srgbClr val="000000"/>
              </a:buClr>
              <a:buSzPts val="800"/>
              <a:defRPr b="1" sz="900">
                <a:solidFill>
                  <a:srgbClr val="000000"/>
                </a:solidFill>
              </a:defRPr>
            </a:pPr>
            <a:r>
              <a:t>Ubuntu:</a:t>
            </a:r>
          </a:p>
          <a:p>
            <a:pPr marL="411479" indent="-262889" defTabSz="822959">
              <a:lnSpc>
                <a:spcPct val="125000"/>
              </a:lnSpc>
              <a:buClr>
                <a:srgbClr val="7D6E46"/>
              </a:buClr>
              <a:buSzPts val="800"/>
              <a:buFont typeface="Courier New"/>
              <a:defRPr b="1" sz="900">
                <a:solidFill>
                  <a:srgbClr val="7D6E46"/>
                </a:solidFill>
                <a:latin typeface="Courier New"/>
                <a:ea typeface="Courier New"/>
                <a:cs typeface="Courier New"/>
                <a:sym typeface="Courier New"/>
              </a:defRPr>
            </a:pPr>
            <a:r>
              <a:t>/var/www/html/</a:t>
            </a:r>
          </a:p>
          <a:p>
            <a:pPr marL="0" indent="0" defTabSz="822959">
              <a:lnSpc>
                <a:spcPct val="125000"/>
              </a:lnSpc>
              <a:spcBef>
                <a:spcPts val="1000"/>
              </a:spcBef>
              <a:buSzTx/>
              <a:buNone/>
              <a:defRPr sz="900">
                <a:solidFill>
                  <a:srgbClr val="000000"/>
                </a:solidFill>
              </a:defRPr>
            </a:pPr>
            <a:r>
              <a:t>The default log file location is:</a:t>
            </a:r>
          </a:p>
          <a:p>
            <a:pPr marL="411479" indent="-262889" defTabSz="822959">
              <a:lnSpc>
                <a:spcPct val="125000"/>
              </a:lnSpc>
              <a:spcBef>
                <a:spcPts val="500"/>
              </a:spcBef>
              <a:buClr>
                <a:srgbClr val="000000"/>
              </a:buClr>
              <a:buSzPts val="800"/>
              <a:defRPr b="1" sz="900">
                <a:solidFill>
                  <a:srgbClr val="000000"/>
                </a:solidFill>
              </a:defRPr>
            </a:pPr>
            <a:r>
              <a:t>CentOS:</a:t>
            </a:r>
          </a:p>
          <a:p>
            <a:pPr marL="411479" indent="-262889" defTabSz="822959">
              <a:lnSpc>
                <a:spcPct val="125000"/>
              </a:lnSpc>
              <a:buClr>
                <a:srgbClr val="7D6E46"/>
              </a:buClr>
              <a:buSzPts val="800"/>
              <a:buFont typeface="Courier New"/>
              <a:defRPr b="1" sz="900">
                <a:solidFill>
                  <a:srgbClr val="7D6E46"/>
                </a:solidFill>
                <a:latin typeface="Courier New"/>
                <a:ea typeface="Courier New"/>
                <a:cs typeface="Courier New"/>
                <a:sym typeface="Courier New"/>
              </a:defRPr>
            </a:pPr>
            <a:r>
              <a:t>/var/log/httpd/</a:t>
            </a:r>
          </a:p>
          <a:p>
            <a:pPr marL="411479" indent="-262889" defTabSz="822959">
              <a:lnSpc>
                <a:spcPct val="125000"/>
              </a:lnSpc>
              <a:buClr>
                <a:srgbClr val="000000"/>
              </a:buClr>
              <a:buSzPts val="800"/>
              <a:defRPr b="1" sz="900">
                <a:solidFill>
                  <a:srgbClr val="000000"/>
                </a:solidFill>
              </a:defRPr>
            </a:pPr>
            <a:r>
              <a:t>OpenSUSE:</a:t>
            </a:r>
          </a:p>
          <a:p>
            <a:pPr marL="411479" indent="-262889" defTabSz="822959">
              <a:lnSpc>
                <a:spcPct val="125000"/>
              </a:lnSpc>
              <a:buClr>
                <a:srgbClr val="7D6E46"/>
              </a:buClr>
              <a:buSzPts val="800"/>
              <a:buFont typeface="Courier New"/>
              <a:defRPr b="1" sz="900">
                <a:solidFill>
                  <a:srgbClr val="7D6E46"/>
                </a:solidFill>
                <a:latin typeface="Courier New"/>
                <a:ea typeface="Courier New"/>
                <a:cs typeface="Courier New"/>
                <a:sym typeface="Courier New"/>
              </a:defRPr>
            </a:pPr>
            <a:r>
              <a:t>/var/log/apache2/</a:t>
            </a:r>
          </a:p>
          <a:p>
            <a:pPr marL="411479" indent="-262889" defTabSz="822959">
              <a:lnSpc>
                <a:spcPct val="125000"/>
              </a:lnSpc>
              <a:buClr>
                <a:srgbClr val="000000"/>
              </a:buClr>
              <a:buSzPts val="800"/>
              <a:defRPr b="1" sz="900">
                <a:solidFill>
                  <a:srgbClr val="000000"/>
                </a:solidFill>
              </a:defRPr>
            </a:pPr>
            <a:r>
              <a:t>Ubuntu:</a:t>
            </a:r>
          </a:p>
          <a:p>
            <a:pPr marL="411479" indent="-262889" defTabSz="822959">
              <a:lnSpc>
                <a:spcPct val="125000"/>
              </a:lnSpc>
              <a:buClr>
                <a:srgbClr val="7D6E46"/>
              </a:buClr>
              <a:buSzPts val="800"/>
              <a:buFont typeface="Courier New"/>
              <a:defRPr b="1" sz="900">
                <a:solidFill>
                  <a:srgbClr val="7D6E46"/>
                </a:solidFill>
                <a:latin typeface="Courier New"/>
                <a:ea typeface="Courier New"/>
                <a:cs typeface="Courier New"/>
                <a:sym typeface="Courier New"/>
              </a:defRPr>
            </a:pPr>
            <a:r>
              <a:t>/var/log/apache2/</a:t>
            </a:r>
          </a:p>
          <a:p>
            <a:pPr marL="0" indent="0" defTabSz="822959">
              <a:lnSpc>
                <a:spcPct val="125000"/>
              </a:lnSpc>
              <a:spcBef>
                <a:spcPts val="1000"/>
              </a:spcBef>
              <a:buSzTx/>
              <a:buNone/>
              <a:defRPr sz="900">
                <a:solidFill>
                  <a:srgbClr val="000000"/>
                </a:solidFill>
              </a:defRPr>
            </a:pPr>
            <a:r>
              <a:t>To load a module, use the following syntax:</a:t>
            </a:r>
          </a:p>
          <a:p>
            <a:pPr marL="0" indent="0" defTabSz="822959">
              <a:lnSpc>
                <a:spcPct val="125000"/>
              </a:lnSpc>
              <a:spcBef>
                <a:spcPts val="500"/>
              </a:spcBef>
              <a:buSzTx/>
              <a:buNone/>
              <a:defRPr b="1" sz="900">
                <a:solidFill>
                  <a:srgbClr val="7D6E46"/>
                </a:solidFill>
                <a:latin typeface="Courier New"/>
                <a:ea typeface="Courier New"/>
                <a:cs typeface="Courier New"/>
                <a:sym typeface="Courier New"/>
              </a:defRPr>
            </a:pPr>
            <a:r>
              <a:t>LoadModule alias_module modules/mod_alias.so</a:t>
            </a:r>
          </a:p>
        </p:txBody>
      </p:sp>
      <p:sp>
        <p:nvSpPr>
          <p:cNvPr id="161" name="access.log…"/>
          <p:cNvSpPr txBox="1"/>
          <p:nvPr/>
        </p:nvSpPr>
        <p:spPr>
          <a:xfrm>
            <a:off x="4507006" y="1986280"/>
            <a:ext cx="2847788" cy="2034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access.log</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error.log</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error.log.1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error.log.2.gz</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nbox-ssl_access.log</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nbox-ssl_error.log</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nbox-ssl_error.log.1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nbox-ssl_error.log.2.gz</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other_vhosts_access.log</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4"/>
          <p:cNvSpPr txBox="1"/>
          <p:nvPr>
            <p:ph type="title"/>
          </p:nvPr>
        </p:nvSpPr>
        <p:spPr>
          <a:xfrm>
            <a:off x="311699" y="445025"/>
            <a:ext cx="8520602" cy="572701"/>
          </a:xfrm>
          <a:prstGeom prst="rect">
            <a:avLst/>
          </a:prstGeom>
        </p:spPr>
        <p:txBody>
          <a:bodyPr/>
          <a:lstStyle/>
          <a:p>
            <a:pPr defTabSz="877823">
              <a:defRPr sz="2688"/>
            </a:pPr>
          </a:p>
        </p:txBody>
      </p:sp>
      <p:sp>
        <p:nvSpPr>
          <p:cNvPr id="164" name="Shape 165"/>
          <p:cNvSpPr txBox="1"/>
          <p:nvPr>
            <p:ph type="body" idx="1"/>
          </p:nvPr>
        </p:nvSpPr>
        <p:spPr>
          <a:xfrm>
            <a:off x="311699" y="1152475"/>
            <a:ext cx="8520602" cy="3416400"/>
          </a:xfrm>
          <a:prstGeom prst="rect">
            <a:avLst/>
          </a:prstGeom>
        </p:spPr>
        <p:txBody>
          <a:bodyPr/>
          <a:lstStyle/>
          <a:p>
            <a:pPr marL="0" indent="0">
              <a:spcBef>
                <a:spcPts val="1600"/>
              </a:spcBef>
              <a:buSzTx/>
              <a:buNone/>
            </a:pPr>
          </a:p>
        </p:txBody>
      </p:sp>
      <p:pic>
        <p:nvPicPr>
          <p:cNvPr id="165" name="Shape 166" descr="Shape 166"/>
          <p:cNvPicPr>
            <a:picLocks noChangeAspect="1"/>
          </p:cNvPicPr>
          <p:nvPr/>
        </p:nvPicPr>
        <p:blipFill>
          <a:blip r:embed="rId2">
            <a:extLst/>
          </a:blip>
          <a:stretch>
            <a:fillRect/>
          </a:stretch>
        </p:blipFill>
        <p:spPr>
          <a:xfrm>
            <a:off x="0" y="445030"/>
            <a:ext cx="9144003" cy="399059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71"/>
          <p:cNvSpPr txBox="1"/>
          <p:nvPr>
            <p:ph type="title"/>
          </p:nvPr>
        </p:nvSpPr>
        <p:spPr>
          <a:xfrm>
            <a:off x="311699" y="445025"/>
            <a:ext cx="8520602" cy="572701"/>
          </a:xfrm>
          <a:prstGeom prst="rect">
            <a:avLst/>
          </a:prstGeom>
        </p:spPr>
        <p:txBody>
          <a:bodyPr/>
          <a:lstStyle/>
          <a:p>
            <a:pPr defTabSz="877823">
              <a:defRPr sz="2688"/>
            </a:pPr>
          </a:p>
        </p:txBody>
      </p:sp>
      <p:sp>
        <p:nvSpPr>
          <p:cNvPr id="168" name="Shape 172"/>
          <p:cNvSpPr txBox="1"/>
          <p:nvPr>
            <p:ph type="body" idx="1"/>
          </p:nvPr>
        </p:nvSpPr>
        <p:spPr>
          <a:xfrm>
            <a:off x="311699" y="1152475"/>
            <a:ext cx="8520602" cy="3416400"/>
          </a:xfrm>
          <a:prstGeom prst="rect">
            <a:avLst/>
          </a:prstGeom>
        </p:spPr>
        <p:txBody>
          <a:bodyPr/>
          <a:lstStyle/>
          <a:p>
            <a:pPr marL="0" indent="0">
              <a:spcBef>
                <a:spcPts val="1600"/>
              </a:spcBef>
              <a:buSzTx/>
              <a:buNone/>
            </a:pPr>
          </a:p>
        </p:txBody>
      </p:sp>
      <p:pic>
        <p:nvPicPr>
          <p:cNvPr id="169" name="Shape 173" descr="Shape 173"/>
          <p:cNvPicPr>
            <a:picLocks noChangeAspect="1"/>
          </p:cNvPicPr>
          <p:nvPr/>
        </p:nvPicPr>
        <p:blipFill>
          <a:blip r:embed="rId2">
            <a:extLst/>
          </a:blip>
          <a:stretch>
            <a:fillRect/>
          </a:stretch>
        </p:blipFill>
        <p:spPr>
          <a:xfrm>
            <a:off x="0" y="445013"/>
            <a:ext cx="9144003" cy="4463575"/>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8"/>
          <p:cNvSpPr txBox="1"/>
          <p:nvPr>
            <p:ph type="title"/>
          </p:nvPr>
        </p:nvSpPr>
        <p:spPr>
          <a:xfrm>
            <a:off x="311699" y="445025"/>
            <a:ext cx="8520602" cy="572701"/>
          </a:xfrm>
          <a:prstGeom prst="rect">
            <a:avLst/>
          </a:prstGeom>
        </p:spPr>
        <p:txBody>
          <a:bodyPr/>
          <a:lstStyle/>
          <a:p>
            <a:pPr defTabSz="877823">
              <a:defRPr sz="2688"/>
            </a:pPr>
          </a:p>
        </p:txBody>
      </p:sp>
      <p:sp>
        <p:nvSpPr>
          <p:cNvPr id="172" name="Shape 179"/>
          <p:cNvSpPr txBox="1"/>
          <p:nvPr>
            <p:ph type="body" idx="1"/>
          </p:nvPr>
        </p:nvSpPr>
        <p:spPr>
          <a:xfrm>
            <a:off x="311699" y="1152475"/>
            <a:ext cx="8520602" cy="3416400"/>
          </a:xfrm>
          <a:prstGeom prst="rect">
            <a:avLst/>
          </a:prstGeom>
        </p:spPr>
        <p:txBody>
          <a:bodyPr/>
          <a:lstStyle/>
          <a:p>
            <a:pPr marL="0" indent="0">
              <a:spcBef>
                <a:spcPts val="1600"/>
              </a:spcBef>
              <a:buSzTx/>
              <a:buNone/>
            </a:pPr>
          </a:p>
        </p:txBody>
      </p:sp>
      <p:pic>
        <p:nvPicPr>
          <p:cNvPr id="173" name="Shape 180" descr="Shape 180"/>
          <p:cNvPicPr>
            <a:picLocks noChangeAspect="1"/>
          </p:cNvPicPr>
          <p:nvPr/>
        </p:nvPicPr>
        <p:blipFill>
          <a:blip r:embed="rId2">
            <a:extLst/>
          </a:blip>
          <a:stretch>
            <a:fillRect/>
          </a:stretch>
        </p:blipFill>
        <p:spPr>
          <a:xfrm>
            <a:off x="0" y="383922"/>
            <a:ext cx="9144000" cy="4121907"/>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85"/>
          <p:cNvSpPr txBox="1"/>
          <p:nvPr>
            <p:ph type="title"/>
          </p:nvPr>
        </p:nvSpPr>
        <p:spPr>
          <a:xfrm>
            <a:off x="311699" y="445025"/>
            <a:ext cx="8520602" cy="572701"/>
          </a:xfrm>
          <a:prstGeom prst="rect">
            <a:avLst/>
          </a:prstGeom>
        </p:spPr>
        <p:txBody>
          <a:bodyPr/>
          <a:lstStyle>
            <a:lvl1pPr defTabSz="877823">
              <a:defRPr sz="2688"/>
            </a:lvl1pPr>
          </a:lstStyle>
          <a:p>
            <a:pPr/>
            <a:r>
              <a:t>5 Labs in total in later classes</a:t>
            </a:r>
          </a:p>
        </p:txBody>
      </p:sp>
      <p:sp>
        <p:nvSpPr>
          <p:cNvPr id="176" name="Shape 186"/>
          <p:cNvSpPr txBox="1"/>
          <p:nvPr>
            <p:ph type="body" idx="1"/>
          </p:nvPr>
        </p:nvSpPr>
        <p:spPr>
          <a:xfrm>
            <a:off x="311699" y="1152475"/>
            <a:ext cx="8520602" cy="3416400"/>
          </a:xfrm>
          <a:prstGeom prst="rect">
            <a:avLst/>
          </a:prstGeom>
        </p:spPr>
        <p:txBody>
          <a:bodyPr/>
          <a:lstStyle/>
          <a:p>
            <a:pPr marL="0" indent="0">
              <a:lnSpc>
                <a:spcPct val="125000"/>
              </a:lnSpc>
              <a:buSzTx/>
              <a:buNone/>
              <a:defRPr b="1" sz="2200">
                <a:solidFill>
                  <a:srgbClr val="000000"/>
                </a:solidFill>
              </a:defRPr>
            </a:pPr>
            <a:r>
              <a:t>You should now be able to</a:t>
            </a:r>
          </a:p>
          <a:p>
            <a:pPr marL="0" indent="0">
              <a:lnSpc>
                <a:spcPct val="125000"/>
              </a:lnSpc>
              <a:buSzTx/>
              <a:buNone/>
              <a:defRPr b="1" sz="2200">
                <a:solidFill>
                  <a:srgbClr val="000000"/>
                </a:solidFill>
              </a:defRPr>
            </a:pPr>
            <a:r>
              <a:t>Install and configure an Apache web server supporting:</a:t>
            </a:r>
          </a:p>
          <a:p>
            <a:pPr indent="-298450">
              <a:lnSpc>
                <a:spcPct val="125000"/>
              </a:lnSpc>
              <a:buClr>
                <a:srgbClr val="000000"/>
              </a:buClr>
              <a:buSzPts val="2200"/>
              <a:defRPr b="1" sz="2200">
                <a:solidFill>
                  <a:srgbClr val="000000"/>
                </a:solidFill>
              </a:defRPr>
            </a:pPr>
            <a:r>
              <a:t>- Default configuration.</a:t>
            </a:r>
          </a:p>
          <a:p>
            <a:pPr indent="-298450">
              <a:lnSpc>
                <a:spcPct val="125000"/>
              </a:lnSpc>
              <a:buClr>
                <a:srgbClr val="000000"/>
              </a:buClr>
              <a:buSzPts val="2200"/>
              <a:defRPr b="1" sz="2200">
                <a:solidFill>
                  <a:srgbClr val="000000"/>
                </a:solidFill>
              </a:defRPr>
            </a:pPr>
            <a:r>
              <a:t>- IP-based virtual hosts.</a:t>
            </a:r>
          </a:p>
          <a:p>
            <a:pPr indent="-298450">
              <a:lnSpc>
                <a:spcPct val="125000"/>
              </a:lnSpc>
              <a:buClr>
                <a:srgbClr val="000000"/>
              </a:buClr>
              <a:buSzPts val="2200"/>
              <a:defRPr b="1" sz="2200">
                <a:solidFill>
                  <a:srgbClr val="000000"/>
                </a:solidFill>
              </a:defRPr>
            </a:pPr>
            <a:r>
              <a:t>- Name-based virtual hosts.</a:t>
            </a:r>
          </a:p>
          <a:p>
            <a:pPr indent="-298450">
              <a:lnSpc>
                <a:spcPct val="125000"/>
              </a:lnSpc>
              <a:buClr>
                <a:srgbClr val="000000"/>
              </a:buClr>
              <a:buSzPts val="2200"/>
              <a:defRPr b="1" sz="2200">
                <a:solidFill>
                  <a:srgbClr val="000000"/>
                </a:solidFill>
              </a:defRPr>
            </a:pPr>
            <a:r>
              <a:t>- Directory-level security.</a:t>
            </a:r>
          </a:p>
          <a:p>
            <a:pPr indent="-298450">
              <a:lnSpc>
                <a:spcPct val="125000"/>
              </a:lnSpc>
              <a:buClr>
                <a:srgbClr val="000000"/>
              </a:buClr>
              <a:buSzPts val="2200"/>
              <a:defRPr b="1" sz="2200">
                <a:solidFill>
                  <a:srgbClr val="000000"/>
                </a:solidFill>
              </a:defRPr>
            </a:pPr>
            <a:r>
              <a:t>- SSL encryption for a host.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60"/>
          <p:cNvSpPr txBox="1"/>
          <p:nvPr>
            <p:ph type="title"/>
          </p:nvPr>
        </p:nvSpPr>
        <p:spPr>
          <a:xfrm>
            <a:off x="311699" y="445025"/>
            <a:ext cx="8520602" cy="572701"/>
          </a:xfrm>
          <a:prstGeom prst="rect">
            <a:avLst/>
          </a:prstGeom>
        </p:spPr>
        <p:txBody>
          <a:bodyPr/>
          <a:lstStyle>
            <a:lvl1pPr defTabSz="877823">
              <a:defRPr sz="2688"/>
            </a:lvl1pPr>
          </a:lstStyle>
          <a:p>
            <a:pPr/>
            <a:r>
              <a:t>7.1 Objective</a:t>
            </a:r>
          </a:p>
        </p:txBody>
      </p:sp>
      <p:sp>
        <p:nvSpPr>
          <p:cNvPr id="113" name="Shape 61"/>
          <p:cNvSpPr txBox="1"/>
          <p:nvPr>
            <p:ph type="body" idx="1"/>
          </p:nvPr>
        </p:nvSpPr>
        <p:spPr>
          <a:xfrm>
            <a:off x="311699" y="1152475"/>
            <a:ext cx="8520602" cy="3416400"/>
          </a:xfrm>
          <a:prstGeom prst="rect">
            <a:avLst/>
          </a:prstGeom>
        </p:spPr>
        <p:txBody>
          <a:bodyPr/>
          <a:lstStyle/>
          <a:p>
            <a:pPr marL="0" indent="0">
              <a:lnSpc>
                <a:spcPct val="125000"/>
              </a:lnSpc>
              <a:buSzTx/>
              <a:buNone/>
              <a:defRPr b="1" sz="1100">
                <a:solidFill>
                  <a:srgbClr val="000000"/>
                </a:solidFill>
              </a:defRPr>
            </a:pPr>
            <a:r>
              <a:t>By the end of this session, you should be able to:</a:t>
            </a:r>
          </a:p>
          <a:p>
            <a:pPr indent="-298450">
              <a:lnSpc>
                <a:spcPct val="125000"/>
              </a:lnSpc>
              <a:spcBef>
                <a:spcPts val="600"/>
              </a:spcBef>
              <a:buClr>
                <a:srgbClr val="000000"/>
              </a:buClr>
              <a:buSzPts val="1100"/>
              <a:defRPr b="1" sz="1100">
                <a:solidFill>
                  <a:srgbClr val="000000"/>
                </a:solidFill>
              </a:defRPr>
            </a:pPr>
            <a:r>
              <a:t>Install and configure an Apache web server supporting:</a:t>
            </a:r>
          </a:p>
          <a:p>
            <a:pPr indent="-298450">
              <a:lnSpc>
                <a:spcPct val="125000"/>
              </a:lnSpc>
              <a:buClr>
                <a:srgbClr val="000000"/>
              </a:buClr>
              <a:buSzPts val="1100"/>
              <a:defRPr b="1" sz="1100">
                <a:solidFill>
                  <a:srgbClr val="000000"/>
                </a:solidFill>
              </a:defRPr>
            </a:pPr>
            <a:r>
              <a:t>Default configuration.</a:t>
            </a:r>
          </a:p>
          <a:p>
            <a:pPr indent="-298450">
              <a:lnSpc>
                <a:spcPct val="125000"/>
              </a:lnSpc>
              <a:buClr>
                <a:srgbClr val="000000"/>
              </a:buClr>
              <a:buSzPts val="1100"/>
              <a:defRPr b="1" sz="1100">
                <a:solidFill>
                  <a:srgbClr val="000000"/>
                </a:solidFill>
              </a:defRPr>
            </a:pPr>
            <a:r>
              <a:t>IP-based virtual hosts.</a:t>
            </a:r>
          </a:p>
          <a:p>
            <a:pPr indent="-298450">
              <a:lnSpc>
                <a:spcPct val="125000"/>
              </a:lnSpc>
              <a:buClr>
                <a:srgbClr val="000000"/>
              </a:buClr>
              <a:buSzPts val="1100"/>
              <a:defRPr b="1" sz="1100">
                <a:solidFill>
                  <a:srgbClr val="000000"/>
                </a:solidFill>
              </a:defRPr>
            </a:pPr>
            <a:r>
              <a:t>Name-based virtual hosts.</a:t>
            </a:r>
          </a:p>
          <a:p>
            <a:pPr indent="-298450">
              <a:lnSpc>
                <a:spcPct val="125000"/>
              </a:lnSpc>
              <a:buClr>
                <a:srgbClr val="000000"/>
              </a:buClr>
              <a:buSzPts val="1100"/>
              <a:defRPr b="1" sz="1100">
                <a:solidFill>
                  <a:srgbClr val="000000"/>
                </a:solidFill>
              </a:defRPr>
            </a:pPr>
            <a:r>
              <a:t>Directory-level security.</a:t>
            </a:r>
          </a:p>
          <a:p>
            <a:pPr indent="-298450">
              <a:lnSpc>
                <a:spcPct val="125000"/>
              </a:lnSpc>
              <a:buClr>
                <a:srgbClr val="000000"/>
              </a:buClr>
              <a:buSzPts val="1100"/>
              <a:defRPr b="1" sz="1100">
                <a:solidFill>
                  <a:srgbClr val="000000"/>
                </a:solidFill>
              </a:defRPr>
            </a:pPr>
            <a:r>
              <a:t>SSL encryption for a host.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66"/>
          <p:cNvSpPr txBox="1"/>
          <p:nvPr>
            <p:ph type="title"/>
          </p:nvPr>
        </p:nvSpPr>
        <p:spPr>
          <a:xfrm>
            <a:off x="311699" y="445025"/>
            <a:ext cx="8520602" cy="572701"/>
          </a:xfrm>
          <a:prstGeom prst="rect">
            <a:avLst/>
          </a:prstGeom>
        </p:spPr>
        <p:txBody>
          <a:bodyPr/>
          <a:lstStyle>
            <a:lvl1pPr defTabSz="877823">
              <a:defRPr sz="2688"/>
            </a:lvl1pPr>
          </a:lstStyle>
          <a:p>
            <a:pPr/>
            <a:r>
              <a:t>7.2 Apache History</a:t>
            </a:r>
          </a:p>
        </p:txBody>
      </p:sp>
      <p:sp>
        <p:nvSpPr>
          <p:cNvPr id="116" name="Shape 67"/>
          <p:cNvSpPr txBox="1"/>
          <p:nvPr>
            <p:ph type="body" sz="half" idx="1"/>
          </p:nvPr>
        </p:nvSpPr>
        <p:spPr>
          <a:xfrm>
            <a:off x="311699" y="1152474"/>
            <a:ext cx="8520602" cy="1461302"/>
          </a:xfrm>
          <a:prstGeom prst="rect">
            <a:avLst/>
          </a:prstGeom>
        </p:spPr>
        <p:txBody>
          <a:bodyPr/>
          <a:lstStyle/>
          <a:p>
            <a:pPr marL="0" indent="0">
              <a:lnSpc>
                <a:spcPct val="125000"/>
              </a:lnSpc>
              <a:buSzTx/>
              <a:buNone/>
              <a:defRPr b="1" sz="1000">
                <a:solidFill>
                  <a:srgbClr val="000000"/>
                </a:solidFill>
              </a:defRPr>
            </a:pPr>
            <a:r>
              <a:t>Apache</a:t>
            </a:r>
            <a:r>
              <a:rPr b="0"/>
              <a:t> was originally based on the </a:t>
            </a:r>
            <a:r>
              <a:t>NSCA HTTPd</a:t>
            </a:r>
            <a:r>
              <a:rPr b="0"/>
              <a:t> server:</a:t>
            </a:r>
          </a:p>
          <a:p>
            <a:pPr indent="-292100">
              <a:lnSpc>
                <a:spcPct val="125000"/>
              </a:lnSpc>
              <a:spcBef>
                <a:spcPts val="600"/>
              </a:spcBef>
              <a:buClr>
                <a:srgbClr val="000000"/>
              </a:buClr>
              <a:buSzPts val="1000"/>
              <a:defRPr sz="1000">
                <a:solidFill>
                  <a:srgbClr val="000000"/>
                </a:solidFill>
              </a:defRPr>
            </a:pPr>
            <a:r>
              <a:t>It is the most popular </a:t>
            </a:r>
            <a:r>
              <a:rPr b="1"/>
              <a:t>HTTP</a:t>
            </a:r>
            <a:r>
              <a:t> server today.</a:t>
            </a:r>
          </a:p>
          <a:p>
            <a:pPr indent="-292100">
              <a:lnSpc>
                <a:spcPct val="125000"/>
              </a:lnSpc>
              <a:buClr>
                <a:srgbClr val="000000"/>
              </a:buClr>
              <a:buSzPts val="1000"/>
              <a:defRPr sz="1000">
                <a:solidFill>
                  <a:srgbClr val="000000"/>
                </a:solidFill>
              </a:defRPr>
            </a:pPr>
            <a:r>
              <a:t>It is extensible, using modules.</a:t>
            </a:r>
          </a:p>
          <a:p>
            <a:pPr marL="0" indent="0">
              <a:lnSpc>
                <a:spcPct val="125000"/>
              </a:lnSpc>
              <a:spcBef>
                <a:spcPts val="1200"/>
              </a:spcBef>
              <a:buSzTx/>
              <a:buNone/>
              <a:defRPr sz="1000">
                <a:solidFill>
                  <a:srgbClr val="000000"/>
                </a:solidFill>
              </a:defRPr>
            </a:pPr>
            <a:r>
              <a:t>As you can see in Figure 7.1, the </a:t>
            </a:r>
            <a:r>
              <a:rPr b="1"/>
              <a:t>NetCraft January 2016</a:t>
            </a:r>
            <a:r>
              <a:t> web server survey shows that </a:t>
            </a:r>
            <a:r>
              <a:rPr b="1"/>
              <a:t>Apache </a:t>
            </a:r>
            <a:r>
              <a:t>runs on nearly 40% of all active web servers. You can learn more about the survey on the </a:t>
            </a:r>
            <a:r>
              <a:rPr b="1"/>
              <a:t>Internet</a:t>
            </a:r>
            <a:r>
              <a:t>: </a:t>
            </a:r>
            <a:r>
              <a:rPr u="sng">
                <a:solidFill>
                  <a:srgbClr val="00B0F0"/>
                </a:solidFill>
              </a:rPr>
              <a:t> http://news.netcraft.com/archives/2016/01/26/january-2016-web-server-survey.html</a:t>
            </a:r>
          </a:p>
        </p:txBody>
      </p:sp>
      <p:sp>
        <p:nvSpPr>
          <p:cNvPr id="117" name="Shape 68"/>
          <p:cNvSpPr txBox="1"/>
          <p:nvPr/>
        </p:nvSpPr>
        <p:spPr>
          <a:xfrm>
            <a:off x="2893899" y="4315252"/>
            <a:ext cx="3000001" cy="45809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defRPr b="1" sz="1000"/>
            </a:pPr>
            <a:r>
              <a:t>Fig. 7.1: Web Server Developers: Market Share of Active Sites (Retrieved from </a:t>
            </a:r>
            <a:r>
              <a:rPr u="sng">
                <a:solidFill>
                  <a:srgbClr val="00B0F0"/>
                </a:solidFill>
              </a:rPr>
              <a:t>netcraft.com</a:t>
            </a:r>
            <a:r>
              <a:t>)</a:t>
            </a:r>
          </a:p>
        </p:txBody>
      </p:sp>
      <p:pic>
        <p:nvPicPr>
          <p:cNvPr id="118" name="Shape 69" descr="Shape 69"/>
          <p:cNvPicPr>
            <a:picLocks noChangeAspect="1"/>
          </p:cNvPicPr>
          <p:nvPr/>
        </p:nvPicPr>
        <p:blipFill>
          <a:blip r:embed="rId2">
            <a:extLst/>
          </a:blip>
          <a:stretch>
            <a:fillRect/>
          </a:stretch>
        </p:blipFill>
        <p:spPr>
          <a:xfrm>
            <a:off x="3026199" y="2550498"/>
            <a:ext cx="2735402" cy="156375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7.2.1 Install Apache"/>
          <p:cNvSpPr txBox="1"/>
          <p:nvPr>
            <p:ph type="title"/>
          </p:nvPr>
        </p:nvSpPr>
        <p:spPr>
          <a:xfrm>
            <a:off x="311699" y="309349"/>
            <a:ext cx="8520602" cy="841801"/>
          </a:xfrm>
          <a:prstGeom prst="rect">
            <a:avLst/>
          </a:prstGeom>
        </p:spPr>
        <p:txBody>
          <a:bodyPr/>
          <a:lstStyle>
            <a:lvl1pPr algn="l">
              <a:defRPr sz="2800"/>
            </a:lvl1pPr>
          </a:lstStyle>
          <a:p>
            <a:pPr/>
            <a:r>
              <a:t>7.2.1 Install Apache</a:t>
            </a:r>
          </a:p>
        </p:txBody>
      </p:sp>
      <p:sp>
        <p:nvSpPr>
          <p:cNvPr id="121" name="Apache is available within Ubuntu's default software repositories, so we will install it using conventional package management tools.…"/>
          <p:cNvSpPr txBox="1"/>
          <p:nvPr/>
        </p:nvSpPr>
        <p:spPr>
          <a:xfrm>
            <a:off x="279751" y="1032361"/>
            <a:ext cx="8584498" cy="315497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47650" marR="6191250" defTabSz="457200">
              <a:lnSpc>
                <a:spcPts val="3700"/>
              </a:lnSpc>
              <a:spcBef>
                <a:spcPts val="2200"/>
              </a:spcBef>
              <a:defRPr sz="1600">
                <a:latin typeface="+mn-lt"/>
                <a:ea typeface="+mn-ea"/>
                <a:cs typeface="+mn-cs"/>
                <a:sym typeface="Helvetica"/>
              </a:defRPr>
            </a:pPr>
            <a:r>
              <a:t>Apache is available within Ubuntu's default software repositories, so we will install it using conventional package management tools.</a:t>
            </a:r>
          </a:p>
          <a:p>
            <a:pPr marL="247650" marR="6191250" defTabSz="457200">
              <a:lnSpc>
                <a:spcPts val="3700"/>
              </a:lnSpc>
              <a:spcBef>
                <a:spcPts val="2200"/>
              </a:spcBef>
              <a:defRPr sz="1600">
                <a:latin typeface="+mn-lt"/>
                <a:ea typeface="+mn-ea"/>
                <a:cs typeface="+mn-cs"/>
                <a:sym typeface="Helvetica"/>
              </a:defRPr>
            </a:pPr>
            <a:r>
              <a:t>We will begin by updating the local package index to reflect the latest upstream changes. Afterwards, we can install the </a:t>
            </a:r>
            <a:r>
              <a:rPr sz="1500">
                <a:latin typeface="Courier"/>
                <a:ea typeface="Courier"/>
                <a:cs typeface="Courier"/>
                <a:sym typeface="Courier"/>
              </a:rPr>
              <a:t>apache2</a:t>
            </a:r>
            <a:r>
              <a:t> package:</a:t>
            </a:r>
          </a:p>
          <a:p>
            <a:pPr marL="457200" indent="-457200" defTabSz="457200">
              <a:lnSpc>
                <a:spcPts val="3700"/>
              </a:lnSpc>
              <a:spcBef>
                <a:spcPts val="900"/>
              </a:spcBef>
              <a:tabLst>
                <a:tab pos="139700" algn="l"/>
                <a:tab pos="457200" algn="l"/>
              </a:tabLst>
              <a:defRPr>
                <a:solidFill>
                  <a:srgbClr val="3A3A3A"/>
                </a:solidFill>
                <a:latin typeface="Courier"/>
                <a:ea typeface="Courier"/>
                <a:cs typeface="Courier"/>
                <a:sym typeface="Courier"/>
              </a:defRPr>
            </a:pPr>
            <a:r>
              <a:t>	•	sudo apt-get update</a:t>
            </a:r>
          </a:p>
          <a:p>
            <a:pPr marL="457200" indent="-457200" defTabSz="457200">
              <a:lnSpc>
                <a:spcPts val="3700"/>
              </a:lnSpc>
              <a:spcBef>
                <a:spcPts val="900"/>
              </a:spcBef>
              <a:tabLst>
                <a:tab pos="139700" algn="l"/>
                <a:tab pos="457200" algn="l"/>
              </a:tabLst>
              <a:defRPr>
                <a:solidFill>
                  <a:srgbClr val="3A3A3A"/>
                </a:solidFill>
                <a:latin typeface="Courier"/>
                <a:ea typeface="Courier"/>
                <a:cs typeface="Courier"/>
                <a:sym typeface="Courier"/>
              </a:defRPr>
            </a:pPr>
            <a:r>
              <a:t>	•	sudo apt-get install apache2</a:t>
            </a:r>
          </a:p>
          <a:p>
            <a:pPr marL="247650" marR="6191250" defTabSz="457200">
              <a:lnSpc>
                <a:spcPts val="3700"/>
              </a:lnSpc>
              <a:spcBef>
                <a:spcPts val="2200"/>
              </a:spcBef>
              <a:defRPr sz="1600">
                <a:latin typeface="+mn-lt"/>
                <a:ea typeface="+mn-ea"/>
                <a:cs typeface="+mn-cs"/>
                <a:sym typeface="Helvetica"/>
              </a:defRPr>
            </a:pPr>
            <a:r>
              <a:t>After confirming the installation, </a:t>
            </a:r>
            <a:r>
              <a:rPr sz="1500">
                <a:latin typeface="Courier"/>
                <a:ea typeface="Courier"/>
                <a:cs typeface="Courier"/>
                <a:sym typeface="Courier"/>
              </a:rPr>
              <a:t>apt-get</a:t>
            </a:r>
            <a:r>
              <a:t> will install Apache and all required dependencies.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7.2.2 Install Apache"/>
          <p:cNvSpPr txBox="1"/>
          <p:nvPr>
            <p:ph type="title"/>
          </p:nvPr>
        </p:nvSpPr>
        <p:spPr>
          <a:xfrm>
            <a:off x="311699" y="309349"/>
            <a:ext cx="8520602" cy="841801"/>
          </a:xfrm>
          <a:prstGeom prst="rect">
            <a:avLst/>
          </a:prstGeom>
        </p:spPr>
        <p:txBody>
          <a:bodyPr/>
          <a:lstStyle>
            <a:lvl1pPr algn="l">
              <a:defRPr sz="2800"/>
            </a:lvl1pPr>
          </a:lstStyle>
          <a:p>
            <a:pPr/>
            <a:r>
              <a:t>7.2.2 Install Apache</a:t>
            </a:r>
          </a:p>
        </p:txBody>
      </p:sp>
      <p:sp>
        <p:nvSpPr>
          <p:cNvPr id="124" name="Modify our firewall to allow outside access to the default web ports."/>
          <p:cNvSpPr txBox="1"/>
          <p:nvPr/>
        </p:nvSpPr>
        <p:spPr>
          <a:xfrm>
            <a:off x="423386" y="1173480"/>
            <a:ext cx="6112828" cy="332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3700"/>
              </a:lnSpc>
              <a:defRPr sz="1600">
                <a:latin typeface="+mn-lt"/>
                <a:ea typeface="+mn-ea"/>
                <a:cs typeface="+mn-cs"/>
                <a:sym typeface="Helvetica"/>
              </a:defRPr>
            </a:lvl1pPr>
          </a:lstStyle>
          <a:p>
            <a:pPr/>
            <a:r>
              <a:t>Modify our firewall to allow outside access to the default web ports.</a:t>
            </a:r>
          </a:p>
        </p:txBody>
      </p:sp>
      <p:sp>
        <p:nvSpPr>
          <p:cNvPr id="125" name="sudo ufw enable"/>
          <p:cNvSpPr txBox="1"/>
          <p:nvPr/>
        </p:nvSpPr>
        <p:spPr>
          <a:xfrm>
            <a:off x="449440" y="1617980"/>
            <a:ext cx="1818920" cy="3073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lvl1pPr>
          </a:lstStyle>
          <a:p>
            <a:pPr/>
            <a:r>
              <a:t>sudo ufw enable</a:t>
            </a:r>
          </a:p>
        </p:txBody>
      </p:sp>
      <p:sp>
        <p:nvSpPr>
          <p:cNvPr id="126" name="We can list the ufw application profiles by typing:…"/>
          <p:cNvSpPr txBox="1"/>
          <p:nvPr/>
        </p:nvSpPr>
        <p:spPr>
          <a:xfrm>
            <a:off x="25320" y="2392150"/>
            <a:ext cx="4851560" cy="17375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47650" marR="6191250" defTabSz="457200">
              <a:lnSpc>
                <a:spcPts val="3700"/>
              </a:lnSpc>
              <a:spcBef>
                <a:spcPts val="2200"/>
              </a:spcBef>
              <a:defRPr sz="1600">
                <a:latin typeface="+mn-lt"/>
                <a:ea typeface="+mn-ea"/>
                <a:cs typeface="+mn-cs"/>
                <a:sym typeface="Helvetica"/>
              </a:defRPr>
            </a:pPr>
            <a:r>
              <a:t>We can list the </a:t>
            </a:r>
            <a:r>
              <a:rPr sz="1500">
                <a:latin typeface="Courier"/>
                <a:ea typeface="Courier"/>
                <a:cs typeface="Courier"/>
                <a:sym typeface="Courier"/>
              </a:rPr>
              <a:t>ufw</a:t>
            </a:r>
            <a:r>
              <a:t> application profiles by typing:</a:t>
            </a:r>
          </a:p>
          <a:p>
            <a:pPr marL="457200" indent="-457200" defTabSz="457200">
              <a:lnSpc>
                <a:spcPts val="3700"/>
              </a:lnSpc>
              <a:spcBef>
                <a:spcPts val="900"/>
              </a:spcBef>
              <a:tabLst>
                <a:tab pos="139700" algn="l"/>
                <a:tab pos="457200" algn="l"/>
              </a:tabLst>
              <a:defRPr>
                <a:solidFill>
                  <a:srgbClr val="3A3A3A"/>
                </a:solidFill>
                <a:latin typeface="Courier"/>
                <a:ea typeface="Courier"/>
                <a:cs typeface="Courier"/>
                <a:sym typeface="Courier"/>
              </a:defRPr>
            </a:pPr>
            <a:r>
              <a:t>	•	sudo ufw app list</a:t>
            </a:r>
          </a:p>
          <a:p>
            <a:pPr marL="247650" marR="6191250" defTabSz="457200">
              <a:lnSpc>
                <a:spcPts val="3700"/>
              </a:lnSpc>
              <a:spcBef>
                <a:spcPts val="2200"/>
              </a:spcBef>
              <a:defRPr sz="1600">
                <a:latin typeface="+mn-lt"/>
                <a:ea typeface="+mn-ea"/>
                <a:cs typeface="+mn-cs"/>
                <a:sym typeface="Helvetica"/>
              </a:defRPr>
            </a:pPr>
            <a:r>
              <a:t>You should get a listing of the application profiles:</a:t>
            </a:r>
          </a:p>
        </p:txBody>
      </p:sp>
      <p:sp>
        <p:nvSpPr>
          <p:cNvPr id="127" name="vagrant@vagrant:~$ sudo ufw app list…"/>
          <p:cNvSpPr txBox="1"/>
          <p:nvPr/>
        </p:nvSpPr>
        <p:spPr>
          <a:xfrm>
            <a:off x="4818035" y="1948180"/>
            <a:ext cx="4333930" cy="2898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rPr>
                <a:solidFill>
                  <a:srgbClr val="34BC26"/>
                </a:solidFill>
              </a:rPr>
              <a:t>vagrant@vagrant</a:t>
            </a:r>
            <a:r>
              <a:t>:</a:t>
            </a:r>
            <a:r>
              <a:rPr>
                <a:solidFill>
                  <a:srgbClr val="5230E1"/>
                </a:solidFill>
              </a:rPr>
              <a:t>~</a:t>
            </a:r>
            <a:r>
              <a:t>$ sudo ufw app list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Available applications:</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  Apache</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  Apache Full</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  Apache Secure</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  Dovecot IMAP</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  Dovecot POP3</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  Dovecot Secure IMAP</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  Dovecot Secure POP3</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  OpenSSH</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  Postfix</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  Postfix SMTPS</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  Postfix Submission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7.2.3 Install Apache"/>
          <p:cNvSpPr txBox="1"/>
          <p:nvPr>
            <p:ph type="title"/>
          </p:nvPr>
        </p:nvSpPr>
        <p:spPr>
          <a:xfrm>
            <a:off x="311699" y="309349"/>
            <a:ext cx="8520602" cy="841801"/>
          </a:xfrm>
          <a:prstGeom prst="rect">
            <a:avLst/>
          </a:prstGeom>
        </p:spPr>
        <p:txBody>
          <a:bodyPr/>
          <a:lstStyle>
            <a:lvl1pPr algn="l">
              <a:defRPr sz="2800"/>
            </a:lvl1pPr>
          </a:lstStyle>
          <a:p>
            <a:pPr/>
            <a:r>
              <a:t>7.2.3 Install Apache</a:t>
            </a:r>
          </a:p>
        </p:txBody>
      </p:sp>
      <p:sp>
        <p:nvSpPr>
          <p:cNvPr id="130" name="As you can see, there are three profiles available for Apache:…"/>
          <p:cNvSpPr txBox="1"/>
          <p:nvPr/>
        </p:nvSpPr>
        <p:spPr>
          <a:xfrm>
            <a:off x="148054" y="1479549"/>
            <a:ext cx="8847892" cy="218440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47650" marR="6191250" defTabSz="457200">
              <a:lnSpc>
                <a:spcPts val="3700"/>
              </a:lnSpc>
              <a:spcBef>
                <a:spcPts val="2200"/>
              </a:spcBef>
              <a:defRPr sz="1600">
                <a:latin typeface="+mn-lt"/>
                <a:ea typeface="+mn-ea"/>
                <a:cs typeface="+mn-cs"/>
                <a:sym typeface="Helvetica"/>
              </a:defRPr>
            </a:pPr>
            <a:r>
              <a:t>As you can see, there are three profiles available for Apache:</a:t>
            </a:r>
          </a:p>
          <a:p>
            <a:pPr marL="457200" indent="-457200" defTabSz="457200">
              <a:lnSpc>
                <a:spcPts val="3700"/>
              </a:lnSpc>
              <a:spcBef>
                <a:spcPts val="900"/>
              </a:spcBef>
              <a:tabLst>
                <a:tab pos="139700" algn="l"/>
                <a:tab pos="457200" algn="l"/>
              </a:tabLst>
              <a:defRPr sz="1600">
                <a:latin typeface="+mn-lt"/>
                <a:ea typeface="+mn-ea"/>
                <a:cs typeface="+mn-cs"/>
                <a:sym typeface="Helvetica"/>
              </a:defRPr>
            </a:pPr>
            <a:r>
              <a:rPr b="1"/>
              <a:t>	•	Apache</a:t>
            </a:r>
            <a:r>
              <a:t>: This profile opens only port 80 (normal, unencrypted web traffic)</a:t>
            </a:r>
          </a:p>
          <a:p>
            <a:pPr marL="457200" indent="-457200" defTabSz="457200">
              <a:lnSpc>
                <a:spcPts val="3700"/>
              </a:lnSpc>
              <a:spcBef>
                <a:spcPts val="900"/>
              </a:spcBef>
              <a:tabLst>
                <a:tab pos="139700" algn="l"/>
                <a:tab pos="457200" algn="l"/>
              </a:tabLst>
              <a:defRPr sz="1600">
                <a:latin typeface="+mn-lt"/>
                <a:ea typeface="+mn-ea"/>
                <a:cs typeface="+mn-cs"/>
                <a:sym typeface="Helvetica"/>
              </a:defRPr>
            </a:pPr>
            <a:r>
              <a:rPr b="1"/>
              <a:t>	•	Apache Full</a:t>
            </a:r>
            <a:r>
              <a:t>: This profile opens both port 80 (normal, unencrypted web traffic) and port 443 (TLS/SSL encrypted traffic)</a:t>
            </a:r>
          </a:p>
          <a:p>
            <a:pPr marL="457200" indent="-457200" defTabSz="457200">
              <a:lnSpc>
                <a:spcPts val="3700"/>
              </a:lnSpc>
              <a:spcBef>
                <a:spcPts val="900"/>
              </a:spcBef>
              <a:tabLst>
                <a:tab pos="139700" algn="l"/>
                <a:tab pos="457200" algn="l"/>
              </a:tabLst>
              <a:defRPr sz="1600">
                <a:latin typeface="+mn-lt"/>
                <a:ea typeface="+mn-ea"/>
                <a:cs typeface="+mn-cs"/>
                <a:sym typeface="Helvetica"/>
              </a:defRPr>
            </a:pPr>
            <a:r>
              <a:rPr b="1"/>
              <a:t>	•	Apache Secure</a:t>
            </a:r>
            <a:r>
              <a:t>: This profile opens only port 443 (TLS/SSL encrypted traffic)</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7.2.4 Install Apache"/>
          <p:cNvSpPr txBox="1"/>
          <p:nvPr>
            <p:ph type="title"/>
          </p:nvPr>
        </p:nvSpPr>
        <p:spPr>
          <a:xfrm>
            <a:off x="311699" y="309349"/>
            <a:ext cx="8520602" cy="841801"/>
          </a:xfrm>
          <a:prstGeom prst="rect">
            <a:avLst/>
          </a:prstGeom>
        </p:spPr>
        <p:txBody>
          <a:bodyPr/>
          <a:lstStyle>
            <a:lvl1pPr algn="l">
              <a:defRPr sz="2800"/>
            </a:lvl1pPr>
          </a:lstStyle>
          <a:p>
            <a:pPr/>
            <a:r>
              <a:t>7.2.4 Install Apache</a:t>
            </a:r>
          </a:p>
        </p:txBody>
      </p:sp>
      <p:sp>
        <p:nvSpPr>
          <p:cNvPr id="133" name="sudo ufw enable"/>
          <p:cNvSpPr txBox="1"/>
          <p:nvPr/>
        </p:nvSpPr>
        <p:spPr>
          <a:xfrm>
            <a:off x="474840" y="1160780"/>
            <a:ext cx="1818920"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lvl1pPr>
          </a:lstStyle>
          <a:p>
            <a:pPr/>
            <a:r>
              <a:t>sudo ufw enable</a:t>
            </a:r>
          </a:p>
        </p:txBody>
      </p:sp>
      <p:sp>
        <p:nvSpPr>
          <p:cNvPr id="134" name="vagrant@vagrant:~$ sudo ufw status…"/>
          <p:cNvSpPr txBox="1"/>
          <p:nvPr/>
        </p:nvSpPr>
        <p:spPr>
          <a:xfrm>
            <a:off x="493416" y="1694180"/>
            <a:ext cx="7649168" cy="33299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rPr>
                <a:solidFill>
                  <a:srgbClr val="34BC26"/>
                </a:solidFill>
              </a:rPr>
              <a:t>vagrant@vagrant</a:t>
            </a:r>
            <a:r>
              <a:t>:</a:t>
            </a:r>
            <a:r>
              <a:rPr>
                <a:solidFill>
                  <a:srgbClr val="5230E1"/>
                </a:solidFill>
              </a:rPr>
              <a:t>~</a:t>
            </a:r>
            <a:r>
              <a:t>$ sudo ufw status</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Status: active</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To                         Action      From</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                         ------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Apache Full                ALLOW       Anywhere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22                         ALLOW       Anywhere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80                         ALLOW       Anywhere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443                        ALLOW       Anywhere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Apache Full (v6)           ALLOW       Anywhere (v6)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22 (v6)                    ALLOW       Anywhere (v6)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80 (v6)                    ALLOW       Anywhere (v6)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r>
              <a:t>443 (v6)                   ALLOW       Anywhere (v6)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7.2.4 Install Apache"/>
          <p:cNvSpPr txBox="1"/>
          <p:nvPr>
            <p:ph type="title"/>
          </p:nvPr>
        </p:nvSpPr>
        <p:spPr>
          <a:xfrm>
            <a:off x="311699" y="309349"/>
            <a:ext cx="8520602" cy="841801"/>
          </a:xfrm>
          <a:prstGeom prst="rect">
            <a:avLst/>
          </a:prstGeom>
        </p:spPr>
        <p:txBody>
          <a:bodyPr/>
          <a:lstStyle>
            <a:lvl1pPr algn="l">
              <a:defRPr sz="2800"/>
            </a:lvl1pPr>
          </a:lstStyle>
          <a:p>
            <a:pPr/>
            <a:r>
              <a:t>7.2.4 Install Apache</a:t>
            </a:r>
          </a:p>
        </p:txBody>
      </p:sp>
      <p:sp>
        <p:nvSpPr>
          <p:cNvPr id="137" name="sudo ufw enable"/>
          <p:cNvSpPr txBox="1"/>
          <p:nvPr/>
        </p:nvSpPr>
        <p:spPr>
          <a:xfrm>
            <a:off x="474840" y="1160780"/>
            <a:ext cx="1818920"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28FE14"/>
                </a:solidFill>
                <a:latin typeface="Andale Mono"/>
                <a:ea typeface="Andale Mono"/>
                <a:cs typeface="Andale Mono"/>
                <a:sym typeface="Andale Mono"/>
              </a:defRPr>
            </a:lvl1pPr>
          </a:lstStyle>
          <a:p>
            <a:pPr/>
            <a:r>
              <a:t>sudo ufw enable</a:t>
            </a:r>
          </a:p>
        </p:txBody>
      </p:sp>
      <p:sp>
        <p:nvSpPr>
          <p:cNvPr id="138" name="For our purposes, we will allow incoming traffic for the Apache Full profile by typing:…"/>
          <p:cNvSpPr txBox="1"/>
          <p:nvPr/>
        </p:nvSpPr>
        <p:spPr>
          <a:xfrm>
            <a:off x="490110" y="1607819"/>
            <a:ext cx="7985980" cy="1216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47650" marR="6191250" defTabSz="457200">
              <a:lnSpc>
                <a:spcPts val="3700"/>
              </a:lnSpc>
              <a:spcBef>
                <a:spcPts val="2200"/>
              </a:spcBef>
              <a:defRPr sz="1600">
                <a:latin typeface="+mn-lt"/>
                <a:ea typeface="+mn-ea"/>
                <a:cs typeface="+mn-cs"/>
                <a:sym typeface="Helvetica"/>
              </a:defRPr>
            </a:pPr>
            <a:r>
              <a:t>For our purposes, we will allow incoming traffic for the </a:t>
            </a:r>
            <a:r>
              <a:rPr b="1"/>
              <a:t>Apache Full</a:t>
            </a:r>
            <a:r>
              <a:t> profile by typing:</a:t>
            </a:r>
          </a:p>
          <a:p>
            <a:pPr marL="457200" indent="-457200" defTabSz="457200">
              <a:lnSpc>
                <a:spcPts val="3700"/>
              </a:lnSpc>
              <a:spcBef>
                <a:spcPts val="900"/>
              </a:spcBef>
              <a:tabLst>
                <a:tab pos="139700" algn="l"/>
                <a:tab pos="457200" algn="l"/>
              </a:tabLst>
              <a:defRPr>
                <a:solidFill>
                  <a:srgbClr val="3A3A3A"/>
                </a:solidFill>
                <a:latin typeface="Courier"/>
                <a:ea typeface="Courier"/>
                <a:cs typeface="Courier"/>
                <a:sym typeface="Courier"/>
              </a:defRPr>
            </a:pPr>
            <a:r>
              <a:t>	•	sudo ufw allow 'Apache Full'</a:t>
            </a:r>
          </a:p>
        </p:txBody>
      </p:sp>
      <p:sp>
        <p:nvSpPr>
          <p:cNvPr id="139" name="You can verify the change by typing:…"/>
          <p:cNvSpPr txBox="1"/>
          <p:nvPr/>
        </p:nvSpPr>
        <p:spPr>
          <a:xfrm>
            <a:off x="529500" y="2852419"/>
            <a:ext cx="3665400" cy="1216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47650" marR="6191250" defTabSz="457200">
              <a:lnSpc>
                <a:spcPts val="3700"/>
              </a:lnSpc>
              <a:spcBef>
                <a:spcPts val="2200"/>
              </a:spcBef>
              <a:defRPr sz="1600">
                <a:latin typeface="+mn-lt"/>
                <a:ea typeface="+mn-ea"/>
                <a:cs typeface="+mn-cs"/>
                <a:sym typeface="Helvetica"/>
              </a:defRPr>
            </a:pPr>
            <a:r>
              <a:t>You can verify the change by typing:</a:t>
            </a:r>
          </a:p>
          <a:p>
            <a:pPr marL="457200" indent="-457200" defTabSz="457200">
              <a:lnSpc>
                <a:spcPts val="3700"/>
              </a:lnSpc>
              <a:spcBef>
                <a:spcPts val="900"/>
              </a:spcBef>
              <a:tabLst>
                <a:tab pos="139700" algn="l"/>
                <a:tab pos="457200" algn="l"/>
              </a:tabLst>
              <a:defRPr>
                <a:solidFill>
                  <a:srgbClr val="3A3A3A"/>
                </a:solidFill>
                <a:latin typeface="Courier"/>
                <a:ea typeface="Courier"/>
                <a:cs typeface="Courier"/>
                <a:sym typeface="Courier"/>
              </a:defRPr>
            </a:pPr>
            <a:r>
              <a:t>	•	sudo ufw status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7.2.5 Install Apache"/>
          <p:cNvSpPr txBox="1"/>
          <p:nvPr>
            <p:ph type="title"/>
          </p:nvPr>
        </p:nvSpPr>
        <p:spPr>
          <a:xfrm>
            <a:off x="311699" y="309349"/>
            <a:ext cx="8520602" cy="841801"/>
          </a:xfrm>
          <a:prstGeom prst="rect">
            <a:avLst/>
          </a:prstGeom>
        </p:spPr>
        <p:txBody>
          <a:bodyPr/>
          <a:lstStyle>
            <a:lvl1pPr algn="l">
              <a:defRPr sz="2800"/>
            </a:lvl1pPr>
          </a:lstStyle>
          <a:p>
            <a:pPr/>
            <a:r>
              <a:t>7.2.5 Install Apache</a:t>
            </a:r>
          </a:p>
        </p:txBody>
      </p:sp>
      <p:sp>
        <p:nvSpPr>
          <p:cNvPr id="142" name="We can check with the systemd init system to make sure the service is running by typing:…"/>
          <p:cNvSpPr txBox="1"/>
          <p:nvPr/>
        </p:nvSpPr>
        <p:spPr>
          <a:xfrm>
            <a:off x="349899" y="1112445"/>
            <a:ext cx="8444202" cy="121681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47650" marR="6191250" defTabSz="457200">
              <a:lnSpc>
                <a:spcPts val="3700"/>
              </a:lnSpc>
              <a:spcBef>
                <a:spcPts val="2200"/>
              </a:spcBef>
              <a:defRPr sz="1600">
                <a:latin typeface="+mn-lt"/>
                <a:ea typeface="+mn-ea"/>
                <a:cs typeface="+mn-cs"/>
                <a:sym typeface="Helvetica"/>
              </a:defRPr>
            </a:pPr>
            <a:r>
              <a:t>We can check with the </a:t>
            </a:r>
            <a:r>
              <a:rPr sz="1500">
                <a:latin typeface="Courier"/>
                <a:ea typeface="Courier"/>
                <a:cs typeface="Courier"/>
                <a:sym typeface="Courier"/>
              </a:rPr>
              <a:t>systemd</a:t>
            </a:r>
            <a:r>
              <a:t> init system to make sure the service is running by typing:</a:t>
            </a:r>
          </a:p>
          <a:p>
            <a:pPr marL="457200" indent="-457200" defTabSz="457200">
              <a:lnSpc>
                <a:spcPts val="3700"/>
              </a:lnSpc>
              <a:spcBef>
                <a:spcPts val="900"/>
              </a:spcBef>
              <a:tabLst>
                <a:tab pos="139700" algn="l"/>
                <a:tab pos="457200" algn="l"/>
              </a:tabLst>
              <a:defRPr>
                <a:solidFill>
                  <a:srgbClr val="3A3A3A"/>
                </a:solidFill>
                <a:latin typeface="Courier"/>
                <a:ea typeface="Courier"/>
                <a:cs typeface="Courier"/>
                <a:sym typeface="Courier"/>
              </a:defRPr>
            </a:pPr>
            <a:r>
              <a:t>	•	sudo systemctl status apache2</a:t>
            </a:r>
          </a:p>
        </p:txBody>
      </p:sp>
      <p:sp>
        <p:nvSpPr>
          <p:cNvPr id="143" name="vagrant@vagrant:~$ sudo systemctl status apache2…"/>
          <p:cNvSpPr txBox="1"/>
          <p:nvPr/>
        </p:nvSpPr>
        <p:spPr>
          <a:xfrm>
            <a:off x="370164" y="2030730"/>
            <a:ext cx="8403672" cy="32918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rPr>
                <a:solidFill>
                  <a:srgbClr val="34BC26"/>
                </a:solidFill>
              </a:rPr>
              <a:t>vagrant@vagrant</a:t>
            </a:r>
            <a:r>
              <a:t>:</a:t>
            </a:r>
            <a:r>
              <a:rPr>
                <a:solidFill>
                  <a:srgbClr val="5230E1"/>
                </a:solidFill>
              </a:rPr>
              <a:t>~</a:t>
            </a:r>
            <a:r>
              <a:t>$ sudo systemctl status apache2</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 apache2.service - LSB: Apache2 web server</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   Loaded: loaded (/etc/init.d/apache2; bad; vendor preset: enabled)</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  Drop-In: /lib/systemd/system/apache2.service.d</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           └─apache2-systemd.conf</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   Active: inactive (dead) since Tue 2018-02-27 19:19:48 UTC; 8min ago</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     Docs: man:systemd-sysv-generator(8)</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  Process: 13267 ExecStop=/etc/init.d/apache2 stop (code=exited, status=0/SUCCESS)</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  Process: 16298 ExecReload=/etc/init.d/apache2 reload (code=exited, status=0/SUCCESS)</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  Process: 1344 ExecStart=/etc/init.d/apache2 start (code=exited, status=0/SUCCESS)</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Feb 26 06:25:02 vagrant systemd[1]: Reloading LSB: Apache2 web server.</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Feb 26 06:25:02 vagrant apache2[16298]:  * Reloading Apache httpd web server apache2</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Feb 26 06:25:02 vagrant apache2[16298]: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Feb 26 06:25:02 vagrant systemd[1]: Reloaded LSB: Apache2 web server.</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Feb 27 19:19:47 vagrant systemd[1]: Stopping LSB: Apache2 web server...</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Feb 27 19:19:47 vagrant apache2[13267]:  * Stopping Apache httpd web server apache2</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Feb 27 19:19:48 vagrant apache2[13267]: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Feb 27 19:19:48 vagrant systemd[1]: Stopped LSB: Apache2 web server.</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solidFill>
                  <a:srgbClr val="28FE14"/>
                </a:solidFill>
                <a:latin typeface="Andale Mono"/>
                <a:ea typeface="Andale Mono"/>
                <a:cs typeface="Andale Mono"/>
                <a:sym typeface="Andale Mono"/>
              </a:defRPr>
            </a:pPr>
            <a:r>
              <a:t>Warning: Journal has been rotated since unit was started. Log output is incomplete or unavailable.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