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8" r:id="rId3"/>
    <p:sldId id="266" r:id="rId4"/>
    <p:sldId id="271" r:id="rId5"/>
    <p:sldId id="267" r:id="rId6"/>
    <p:sldId id="269" r:id="rId7"/>
    <p:sldId id="273" r:id="rId8"/>
    <p:sldId id="270" r:id="rId9"/>
    <p:sldId id="272" r:id="rId10"/>
    <p:sldId id="274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6181" autoAdjust="0"/>
  </p:normalViewPr>
  <p:slideViewPr>
    <p:cSldViewPr snapToGrid="0">
      <p:cViewPr varScale="1">
        <p:scale>
          <a:sx n="126" d="100"/>
          <a:sy n="126" d="100"/>
        </p:scale>
        <p:origin x="200" y="696"/>
      </p:cViewPr>
      <p:guideLst>
        <p:guide pos="29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Tabelle1!$B$4</c:f>
              <c:strCache>
                <c:ptCount val="1"/>
                <c:pt idx="0">
                  <c:v>Simulation Starting Setup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Tabelle1!$A$5:$A$9</c:f>
              <c:strCache>
                <c:ptCount val="1"/>
                <c:pt idx="0">
                  <c:v>Duration (in ms)</c:v>
                </c:pt>
              </c:strCache>
            </c:strRef>
          </c:cat>
          <c:val>
            <c:numRef>
              <c:f>Tabelle1!$B$5:$B$9</c:f>
              <c:numCache>
                <c:formatCode>General</c:formatCode>
                <c:ptCount val="5"/>
                <c:pt idx="0">
                  <c:v>9044</c:v>
                </c:pt>
                <c:pt idx="1">
                  <c:v>19225</c:v>
                </c:pt>
                <c:pt idx="2">
                  <c:v>20643</c:v>
                </c:pt>
                <c:pt idx="3">
                  <c:v>21545</c:v>
                </c:pt>
                <c:pt idx="4">
                  <c:v>21803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F-3249-B0B6-F7809AD1D00F}"/>
            </c:ext>
          </c:extLst>
        </c:ser>
        <c:ser>
          <c:idx val="1"/>
          <c:order val="1"/>
          <c:tx>
            <c:strRef>
              <c:f>Tabelle1!$C$4</c:f>
              <c:strCache>
                <c:ptCount val="1"/>
                <c:pt idx="0">
                  <c:v>Simulation After Hundred Seconds Random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Tabelle1!$A$5:$A$9</c:f>
              <c:strCache>
                <c:ptCount val="1"/>
                <c:pt idx="0">
                  <c:v>Duration (in ms)</c:v>
                </c:pt>
              </c:strCache>
            </c:strRef>
          </c:cat>
          <c:val>
            <c:numRef>
              <c:f>Tabelle1!$C$5:$C$9</c:f>
              <c:numCache>
                <c:formatCode>General</c:formatCode>
                <c:ptCount val="5"/>
                <c:pt idx="0">
                  <c:v>6253</c:v>
                </c:pt>
                <c:pt idx="1">
                  <c:v>8312</c:v>
                </c:pt>
                <c:pt idx="2">
                  <c:v>11964</c:v>
                </c:pt>
                <c:pt idx="3">
                  <c:v>14398</c:v>
                </c:pt>
                <c:pt idx="4">
                  <c:v>15521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F-3249-B0B6-F7809AD1D00F}"/>
            </c:ext>
          </c:extLst>
        </c:ser>
        <c:ser>
          <c:idx val="2"/>
          <c:order val="2"/>
          <c:tx>
            <c:strRef>
              <c:f>Tabelle1!$D$4</c:f>
              <c:strCache>
                <c:ptCount val="1"/>
                <c:pt idx="0">
                  <c:v>Simulation Fastest (1st Retry)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Tabelle1!$A$5:$A$9</c:f>
              <c:strCache>
                <c:ptCount val="1"/>
                <c:pt idx="0">
                  <c:v>Duration (in ms)</c:v>
                </c:pt>
              </c:strCache>
            </c:strRef>
          </c:cat>
          <c:val>
            <c:numRef>
              <c:f>Tabelle1!$D$5:$D$9</c:f>
              <c:numCache>
                <c:formatCode>General</c:formatCode>
                <c:ptCount val="5"/>
                <c:pt idx="0">
                  <c:v>4242</c:v>
                </c:pt>
                <c:pt idx="1">
                  <c:v>4718</c:v>
                </c:pt>
                <c:pt idx="2">
                  <c:v>5458</c:v>
                </c:pt>
                <c:pt idx="3">
                  <c:v>6725</c:v>
                </c:pt>
                <c:pt idx="4">
                  <c:v>9473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EF-3249-B0B6-F7809AD1D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530496"/>
        <c:axId val="2145722784"/>
      </c:barChart>
      <c:catAx>
        <c:axId val="18353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5722784"/>
        <c:crosses val="autoZero"/>
        <c:auto val="1"/>
        <c:lblAlgn val="ctr"/>
        <c:lblOffset val="100"/>
        <c:noMultiLvlLbl val="0"/>
      </c:catAx>
      <c:valAx>
        <c:axId val="214572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353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Actual Speed</c:v>
                </c:pt>
                <c:pt idx="1">
                  <c:v>Internetspeed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3C-064D-86DF-C98A2460A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926653072"/>
        <c:axId val="926657760"/>
      </c:barChart>
      <c:catAx>
        <c:axId val="92665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26657760"/>
        <c:crosses val="autoZero"/>
        <c:auto val="1"/>
        <c:lblAlgn val="ctr"/>
        <c:lblOffset val="100"/>
        <c:noMultiLvlLbl val="0"/>
      </c:catAx>
      <c:valAx>
        <c:axId val="92665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2665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9AA42A2-BFB3-4A0A-A2C8-81E58374B656}" type="datetime1">
              <a:rPr lang="de-DE" sz="800" smtClean="0"/>
              <a:t>11.11.23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ADC248D-2B36-4937-B9C4-BCD333F06CD3}" type="datetime1">
              <a:rPr lang="de-DE" smtClean="0"/>
              <a:t>11.11.23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gtg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11.11.23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0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effectLst/>
                <a:latin typeface="Helvetica Neue" panose="02000503000000020004" pitchFamily="2" charset="0"/>
              </a:rPr>
              <a:t>How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did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start</a:t>
            </a:r>
            <a:r>
              <a:rPr lang="de-DE" dirty="0">
                <a:effectLst/>
                <a:latin typeface="Helvetica Neue" panose="02000503000000020004" pitchFamily="2" charset="0"/>
              </a:rPr>
              <a:t>?</a:t>
            </a:r>
          </a:p>
          <a:p>
            <a:r>
              <a:rPr lang="de-DE" dirty="0">
                <a:effectLst/>
                <a:latin typeface="Helvetica Neue" panose="02000503000000020004" pitchFamily="2" charset="0"/>
              </a:rPr>
              <a:t>1st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tried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to</a:t>
            </a:r>
            <a:r>
              <a:rPr lang="de-DE" dirty="0">
                <a:effectLst/>
                <a:latin typeface="Helvetica Neue" panose="02000503000000020004" pitchFamily="2" charset="0"/>
              </a:rPr>
              <a:t> connect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clients</a:t>
            </a:r>
            <a:r>
              <a:rPr lang="de-DE" dirty="0">
                <a:effectLst/>
                <a:latin typeface="Helvetica Neue" panose="02000503000000020004" pitchFamily="2" charset="0"/>
              </a:rPr>
              <a:t> in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dirty="0">
                <a:effectLst/>
                <a:latin typeface="Helvetica Neue" panose="02000503000000020004" pitchFamily="2" charset="0"/>
              </a:rPr>
              <a:t> 5G</a:t>
            </a:r>
          </a:p>
          <a:p>
            <a:r>
              <a:rPr lang="de-DE" dirty="0" err="1">
                <a:effectLst/>
                <a:latin typeface="Helvetica Neue" panose="02000503000000020004" pitchFamily="2" charset="0"/>
              </a:rPr>
              <a:t>What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happened</a:t>
            </a:r>
            <a:r>
              <a:rPr lang="de-DE" dirty="0">
                <a:effectLst/>
                <a:latin typeface="Helvetica Neue" panose="02000503000000020004" pitchFamily="2" charset="0"/>
              </a:rPr>
              <a:t>? Well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got</a:t>
            </a:r>
            <a:r>
              <a:rPr lang="de-DE" dirty="0">
                <a:effectLst/>
                <a:latin typeface="Helvetica Neue" panose="02000503000000020004" pitchFamily="2" charset="0"/>
              </a:rPr>
              <a:t> Errors </a:t>
            </a:r>
          </a:p>
          <a:p>
            <a:r>
              <a:rPr lang="de-DE" dirty="0">
                <a:effectLst/>
                <a:latin typeface="Helvetica Neue" panose="02000503000000020004" pitchFamily="2" charset="0"/>
              </a:rPr>
              <a:t>(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click</a:t>
            </a:r>
            <a:r>
              <a:rPr lang="de-DE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de-DE" dirty="0" err="1">
                <a:effectLst/>
                <a:latin typeface="Helvetica Neue" panose="02000503000000020004" pitchFamily="2" charset="0"/>
              </a:rPr>
              <a:t>While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fixing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our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errors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were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setting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up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our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clients</a:t>
            </a:r>
            <a:r>
              <a:rPr lang="de-DE" dirty="0">
                <a:effectLst/>
                <a:latin typeface="Helvetica Neue" panose="02000503000000020004" pitchFamily="2" charset="0"/>
              </a:rPr>
              <a:t> and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our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server</a:t>
            </a:r>
            <a:r>
              <a:rPr lang="de-DE" dirty="0">
                <a:effectLst/>
                <a:latin typeface="Helvetica Neue" panose="02000503000000020004" pitchFamily="2" charset="0"/>
              </a:rPr>
              <a:t> in ordert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to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start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simulation</a:t>
            </a:r>
            <a:r>
              <a:rPr lang="de-DE" dirty="0">
                <a:effectLst/>
                <a:latin typeface="Helvetica Neue" panose="02000503000000020004" pitchFamily="2" charset="0"/>
              </a:rPr>
              <a:t>. </a:t>
            </a:r>
            <a:br>
              <a:rPr lang="de-DE" dirty="0">
                <a:effectLst/>
                <a:latin typeface="Helvetica Neue" panose="02000503000000020004" pitchFamily="2" charset="0"/>
              </a:rPr>
            </a:br>
            <a:r>
              <a:rPr lang="de-DE" dirty="0">
                <a:effectLst/>
                <a:latin typeface="Helvetica Neue" panose="02000503000000020004" pitchFamily="2" charset="0"/>
              </a:rPr>
              <a:t>Here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run</a:t>
            </a:r>
            <a:r>
              <a:rPr lang="de-DE" dirty="0">
                <a:effectLst/>
                <a:latin typeface="Helvetica Neue" panose="02000503000000020004" pitchFamily="2" charset="0"/>
              </a:rPr>
              <a:t> in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next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errors</a:t>
            </a:r>
            <a:r>
              <a:rPr lang="de-DE" dirty="0">
                <a:effectLst/>
                <a:latin typeface="Helvetica Neue" panose="02000503000000020004" pitchFamily="2" charset="0"/>
              </a:rPr>
              <a:t>,</a:t>
            </a:r>
          </a:p>
          <a:p>
            <a:r>
              <a:rPr lang="de-DE" dirty="0">
                <a:effectLst/>
                <a:latin typeface="Helvetica Neue" panose="02000503000000020004" pitchFamily="2" charset="0"/>
              </a:rPr>
              <a:t>(Click) -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failed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packages</a:t>
            </a:r>
            <a:r>
              <a:rPr lang="de-DE" dirty="0">
                <a:effectLst/>
                <a:latin typeface="Helvetica Neue" panose="02000503000000020004" pitchFamily="2" charset="0"/>
              </a:rPr>
              <a:t>. </a:t>
            </a:r>
          </a:p>
          <a:p>
            <a:r>
              <a:rPr lang="de-DE" dirty="0">
                <a:effectLst/>
                <a:latin typeface="Helvetica Neue" panose="02000503000000020004" pitchFamily="2" charset="0"/>
              </a:rPr>
              <a:t>But was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is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our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topic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about</a:t>
            </a:r>
            <a:r>
              <a:rPr lang="de-DE" dirty="0">
                <a:effectLst/>
                <a:latin typeface="Helvetica Neue" panose="02000503000000020004" pitchFamily="2" charset="0"/>
              </a:rPr>
              <a:t>?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11.11.23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4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effectLst/>
                <a:latin typeface="Helvetica Neue" panose="02000503000000020004" pitchFamily="2" charset="0"/>
              </a:rPr>
              <a:t>This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work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is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based</a:t>
            </a:r>
            <a:r>
              <a:rPr lang="de-DE" dirty="0">
                <a:effectLst/>
                <a:latin typeface="Helvetica Neue" panose="02000503000000020004" pitchFamily="2" charset="0"/>
              </a:rPr>
              <a:t> on a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bachelor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thesis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of</a:t>
            </a:r>
            <a:r>
              <a:rPr lang="de-DE" dirty="0">
                <a:effectLst/>
                <a:latin typeface="Helvetica Neue" panose="02000503000000020004" pitchFamily="2" charset="0"/>
              </a:rPr>
              <a:t> a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student</a:t>
            </a:r>
            <a:r>
              <a:rPr lang="de-DE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de-DE" dirty="0">
                <a:effectLst/>
                <a:latin typeface="Helvetica Neue" panose="02000503000000020004" pitchFamily="2" charset="0"/>
              </a:rPr>
              <a:t>He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deployed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some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clients</a:t>
            </a:r>
            <a:r>
              <a:rPr lang="de-DE" dirty="0">
                <a:effectLst/>
                <a:latin typeface="Helvetica Neue" panose="02000503000000020004" pitchFamily="2" charset="0"/>
              </a:rPr>
              <a:t> and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server</a:t>
            </a:r>
            <a:r>
              <a:rPr lang="de-DE" dirty="0">
                <a:effectLst/>
                <a:latin typeface="Helvetica Neue" panose="02000503000000020004" pitchFamily="2" charset="0"/>
              </a:rPr>
              <a:t> in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cloud</a:t>
            </a:r>
            <a:r>
              <a:rPr lang="de-DE" dirty="0">
                <a:effectLst/>
                <a:latin typeface="Helvetica Neue" panose="02000503000000020004" pitchFamily="2" charset="0"/>
              </a:rPr>
              <a:t> via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docker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container</a:t>
            </a:r>
            <a:r>
              <a:rPr lang="de-DE" dirty="0">
                <a:effectLst/>
                <a:latin typeface="Helvetica Neue" panose="02000503000000020004" pitchFamily="2" charset="0"/>
              </a:rPr>
              <a:t> and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made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some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research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about</a:t>
            </a:r>
            <a:r>
              <a:rPr lang="de-DE" dirty="0">
                <a:effectLst/>
                <a:latin typeface="Helvetica Neue" panose="02000503000000020004" pitchFamily="2" charset="0"/>
              </a:rPr>
              <a:t>  different OTA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techniques</a:t>
            </a:r>
            <a:r>
              <a:rPr lang="de-DE" dirty="0">
                <a:effectLst/>
                <a:latin typeface="Helvetica Neue" panose="02000503000000020004" pitchFamily="2" charset="0"/>
              </a:rPr>
              <a:t>. He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tried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to</a:t>
            </a:r>
            <a:r>
              <a:rPr lang="de-DE" dirty="0">
                <a:effectLst/>
                <a:latin typeface="Helvetica Neue" panose="02000503000000020004" pitchFamily="2" charset="0"/>
              </a:rPr>
              <a:t> find out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about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their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characteristics</a:t>
            </a:r>
            <a:r>
              <a:rPr lang="de-DE" dirty="0">
                <a:effectLst/>
                <a:latin typeface="Helvetica Neue" panose="02000503000000020004" pitchFamily="2" charset="0"/>
              </a:rPr>
              <a:t>,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to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identify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which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properties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were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especially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important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for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updating</a:t>
            </a:r>
            <a:r>
              <a:rPr lang="de-DE" dirty="0">
                <a:effectLst/>
                <a:latin typeface="Helvetica Neue" panose="02000503000000020004" pitchFamily="2" charset="0"/>
              </a:rPr>
              <a:t> a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car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fleet</a:t>
            </a:r>
            <a:r>
              <a:rPr lang="de-DE" dirty="0">
                <a:effectLst/>
                <a:latin typeface="Helvetica Neue" panose="02000503000000020004" pitchFamily="2" charset="0"/>
              </a:rPr>
              <a:t> and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their</a:t>
            </a:r>
            <a:r>
              <a:rPr lang="de-DE" dirty="0">
                <a:effectLst/>
                <a:latin typeface="Helvetica Neue" panose="02000503000000020004" pitchFamily="2" charset="0"/>
              </a:rPr>
              <a:t> QoS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aspects</a:t>
            </a:r>
            <a:r>
              <a:rPr lang="de-DE" dirty="0">
                <a:effectLst/>
                <a:latin typeface="Helvetica Neue" panose="02000503000000020004" pitchFamily="2" charset="0"/>
              </a:rPr>
              <a:t>. </a:t>
            </a: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11.11.23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5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his</a:t>
            </a:r>
            <a:r>
              <a:rPr lang="de-DE" dirty="0"/>
              <a:t> Simulation he </a:t>
            </a:r>
            <a:r>
              <a:rPr lang="de-DE" dirty="0" err="1"/>
              <a:t>compared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r>
              <a:rPr lang="de-DE" dirty="0"/>
              <a:t> and different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. As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update.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11.11.23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2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Approach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5G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5G Network </a:t>
            </a:r>
            <a:r>
              <a:rPr lang="de-DE" dirty="0" err="1"/>
              <a:t>are</a:t>
            </a:r>
            <a:endParaRPr lang="de-DE" dirty="0"/>
          </a:p>
          <a:p>
            <a:pPr marL="180975" marR="0" lvl="0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potential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Capacities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can</a:t>
            </a:r>
            <a:r>
              <a:rPr lang="de-DE" dirty="0">
                <a:effectLst/>
                <a:latin typeface="Helvetica Neue" panose="02000503000000020004" pitchFamily="2" charset="0"/>
              </a:rPr>
              <a:t> send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or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with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which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data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chunks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sizes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should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we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use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to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receive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best</a:t>
            </a:r>
            <a:r>
              <a:rPr lang="de-DE" dirty="0">
                <a:effectLst/>
                <a:latin typeface="Helvetica Neue" panose="02000503000000020004" pitchFamily="2" charset="0"/>
              </a:rPr>
              <a:t> </a:t>
            </a:r>
            <a:r>
              <a:rPr lang="de-DE" dirty="0" err="1">
                <a:effectLst/>
                <a:latin typeface="Helvetica Neue" panose="02000503000000020004" pitchFamily="2" charset="0"/>
              </a:rPr>
              <a:t>results</a:t>
            </a:r>
            <a:endParaRPr lang="de-DE" dirty="0">
              <a:effectLst/>
              <a:latin typeface="Helvetica Neue" panose="02000503000000020004" pitchFamily="2" charset="0"/>
            </a:endParaRP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11.11.23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9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7DF6E383-5DAD-41B4-ADA0-540C2DA7A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DEAF0E-514E-42C0-8DD9-8D59F699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F606555-9769-4858-9A9B-B516580B7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C021A6-49D3-499D-A23D-7ACB87CFA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040CE2D-1A69-4F15-A717-AFF7F3AC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864F77F-7362-4671-8C69-A64AE9EC3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D11AC8-B091-44F3-B63B-CD532342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ublicdomainpictures.net/en/view-image.php?image=240720&amp;picture=error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hyperlink" Target="https://pixabay.com/ko/%EC%8B%A0%ED%98%B8-wifi-gsm-%EB%AC%B4%EC%84%A0-%EC%9D%B8%ED%84%B0%EB%84%B7-171145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s://pixabay.com/vectors/laptop-notebook-computer-keyboard-145952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49AA2A6-AEAA-4F9E-B7EA-9F4A73B69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9780DE0-8796-417C-BF4E-B2015832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Over-</a:t>
            </a:r>
            <a:r>
              <a:rPr lang="de-DE" dirty="0" err="1"/>
              <a:t>the</a:t>
            </a:r>
            <a:r>
              <a:rPr lang="de-DE" dirty="0"/>
              <a:t>-</a:t>
            </a:r>
            <a:r>
              <a:rPr lang="de-DE" dirty="0" err="1"/>
              <a:t>air</a:t>
            </a:r>
            <a:r>
              <a:rPr lang="de-DE" dirty="0"/>
              <a:t> update </a:t>
            </a:r>
            <a:r>
              <a:rPr lang="de-DE" dirty="0" err="1"/>
              <a:t>strategies</a:t>
            </a:r>
            <a:r>
              <a:rPr lang="de-DE" dirty="0"/>
              <a:t> via 5G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1048EF45-047F-4346-B7AC-DA6201F69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CB8C71A-9AD5-4331-BF94-DFEBB4FFF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Binary Buds</a:t>
            </a:r>
          </a:p>
        </p:txBody>
      </p:sp>
    </p:spTree>
    <p:extLst>
      <p:ext uri="{BB962C8B-B14F-4D97-AF65-F5344CB8AC3E}">
        <p14:creationId xmlns:p14="http://schemas.microsoft.com/office/powerpoint/2010/main" val="118618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27520" y="4876200"/>
            <a:ext cx="1459680" cy="492443"/>
          </a:xfrm>
        </p:spPr>
        <p:txBody>
          <a:bodyPr/>
          <a:lstStyle/>
          <a:p>
            <a:r>
              <a:rPr lang="de-DE" dirty="0"/>
              <a:t>Samstag, 11. November 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Binary Buds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E1213CB-02D9-687C-1167-77CA0B1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More Clients</a:t>
            </a:r>
          </a:p>
          <a:p>
            <a:endParaRPr lang="de-DE" dirty="0"/>
          </a:p>
          <a:p>
            <a:r>
              <a:rPr lang="de-DE" dirty="0" err="1"/>
              <a:t>Investigating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Real Updates</a:t>
            </a:r>
          </a:p>
          <a:p>
            <a:endParaRPr lang="de-DE" dirty="0"/>
          </a:p>
          <a:p>
            <a:r>
              <a:rPr lang="de-DE" dirty="0"/>
              <a:t>Create an intuitive UI </a:t>
            </a:r>
          </a:p>
        </p:txBody>
      </p:sp>
    </p:spTree>
    <p:extLst>
      <p:ext uri="{BB962C8B-B14F-4D97-AF65-F5344CB8AC3E}">
        <p14:creationId xmlns:p14="http://schemas.microsoft.com/office/powerpoint/2010/main" val="391188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0931A37-905B-4387-B312-D3E28AC01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ABDB8C-8D92-48AF-BC9F-180B63275E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7175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959A150-FB5F-4C0E-AE25-AA6C02D0520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803118"/>
            <a:ext cx="1745931" cy="245786"/>
          </a:xfrm>
        </p:spPr>
        <p:txBody>
          <a:bodyPr/>
          <a:lstStyle/>
          <a:p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B17AFDE-7AA4-49AB-B4AC-087596D05E1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724B4D00-FE3F-462E-BB95-4CC30BACB90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74401" y="3063790"/>
            <a:ext cx="364806" cy="238329"/>
          </a:xfrm>
        </p:spPr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80E73B-AFDF-4D6B-A7E6-3C54867288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708B3E26-9925-4BF9-8FE0-0F2A1984231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74400" y="3508234"/>
            <a:ext cx="2500012" cy="218691"/>
          </a:xfrm>
        </p:spPr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5C55391-9AF5-4EEE-AB01-BBBA966833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7112260-6EE4-4218-9D26-872907C782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2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Enganging </a:t>
            </a:r>
            <a:r>
              <a:rPr lang="de-DE" dirty="0" err="1"/>
              <a:t>Introduction</a:t>
            </a:r>
            <a:r>
              <a:rPr lang="de-DE" dirty="0"/>
              <a:t>!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27520" y="4876200"/>
            <a:ext cx="1459680" cy="492443"/>
          </a:xfrm>
        </p:spPr>
        <p:txBody>
          <a:bodyPr/>
          <a:lstStyle/>
          <a:p>
            <a:r>
              <a:rPr lang="de-DE" dirty="0"/>
              <a:t>Samstag, 11. November 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Binary Buds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Inhaltsplatzhalter 1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CA73880B-BCD3-41D8-4A78-B55AD8131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5176" y="2021404"/>
            <a:ext cx="3862024" cy="2577596"/>
          </a:xfr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4C976D0-5B59-8F2D-0BD4-1F51C09B36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46"/>
          <a:stretch/>
        </p:blipFill>
        <p:spPr>
          <a:xfrm>
            <a:off x="919164" y="1087120"/>
            <a:ext cx="7340600" cy="729322"/>
          </a:xfrm>
          <a:prstGeom prst="rect">
            <a:avLst/>
          </a:prstGeom>
        </p:spPr>
      </p:pic>
      <p:pic>
        <p:nvPicPr>
          <p:cNvPr id="23" name="Grafik 22" descr="Ein Bild, das computer, Computer enthält.&#10;&#10;Automatisch generierte Beschreibung">
            <a:extLst>
              <a:ext uri="{FF2B5EF4-FFF2-40B4-BE49-F238E27FC236}">
                <a16:creationId xmlns:a16="http://schemas.microsoft.com/office/drawing/2014/main" id="{D733ADE3-C9DC-EF47-BE96-2315CBC61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1999" y="2142092"/>
            <a:ext cx="3073047" cy="20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Initital</a:t>
            </a:r>
            <a:r>
              <a:rPr lang="de-DE" dirty="0"/>
              <a:t> State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Ein Bild, das Grafiken, Kreativität enthält.&#10;&#10;Automatisch generierte Beschreibung">
            <a:extLst>
              <a:ext uri="{FF2B5EF4-FFF2-40B4-BE49-F238E27FC236}">
                <a16:creationId xmlns:a16="http://schemas.microsoft.com/office/drawing/2014/main" id="{691D41C7-17B6-6AB0-862A-7032E953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3120" y="1105200"/>
            <a:ext cx="5242560" cy="3363976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27520" y="4876200"/>
            <a:ext cx="1459680" cy="492443"/>
          </a:xfrm>
        </p:spPr>
        <p:txBody>
          <a:bodyPr/>
          <a:lstStyle/>
          <a:p>
            <a:r>
              <a:rPr lang="de-DE" dirty="0"/>
              <a:t>Samstag, 11. November 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Binary Buds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Grafik 7" descr="Ein Bild, das Symbol, Kreis, Logo, Design enthält.&#10;&#10;Automatisch generierte Beschreibung">
            <a:extLst>
              <a:ext uri="{FF2B5EF4-FFF2-40B4-BE49-F238E27FC236}">
                <a16:creationId xmlns:a16="http://schemas.microsoft.com/office/drawing/2014/main" id="{F8D7863F-7A5C-A4B3-B5A5-E4A4E3A97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0" y="2787188"/>
            <a:ext cx="1149350" cy="1149350"/>
          </a:xfrm>
          <a:prstGeom prst="rect">
            <a:avLst/>
          </a:prstGeom>
        </p:spPr>
      </p:pic>
      <p:pic>
        <p:nvPicPr>
          <p:cNvPr id="9" name="Grafik 8" descr="Ein Bild, das Symbol, Kreis, Logo, Design enthält.&#10;&#10;Automatisch generierte Beschreibung">
            <a:extLst>
              <a:ext uri="{FF2B5EF4-FFF2-40B4-BE49-F238E27FC236}">
                <a16:creationId xmlns:a16="http://schemas.microsoft.com/office/drawing/2014/main" id="{67E69896-3145-C19E-6E76-4C17218A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890" y="2787188"/>
            <a:ext cx="1149350" cy="1149350"/>
          </a:xfrm>
          <a:prstGeom prst="rect">
            <a:avLst/>
          </a:prstGeom>
        </p:spPr>
      </p:pic>
      <p:pic>
        <p:nvPicPr>
          <p:cNvPr id="10" name="Grafik 9" descr="Ein Bild, das Symbol, Kreis, Logo, Design enthält.&#10;&#10;Automatisch generierte Beschreibung">
            <a:extLst>
              <a:ext uri="{FF2B5EF4-FFF2-40B4-BE49-F238E27FC236}">
                <a16:creationId xmlns:a16="http://schemas.microsoft.com/office/drawing/2014/main" id="{8F54CFE4-64B4-F8F9-C4B0-B6982D3A1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610" y="2787188"/>
            <a:ext cx="1149350" cy="114935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28C8C4D-B2F1-8307-277B-B8B92B3FDDBB}"/>
              </a:ext>
            </a:extLst>
          </p:cNvPr>
          <p:cNvSpPr txBox="1"/>
          <p:nvPr/>
        </p:nvSpPr>
        <p:spPr>
          <a:xfrm>
            <a:off x="1457501" y="3871770"/>
            <a:ext cx="704039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Client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A1DC09F-2715-2097-6205-CDF7A68C7389}"/>
              </a:ext>
            </a:extLst>
          </p:cNvPr>
          <p:cNvSpPr txBox="1"/>
          <p:nvPr/>
        </p:nvSpPr>
        <p:spPr>
          <a:xfrm>
            <a:off x="2929917" y="3904160"/>
            <a:ext cx="704039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Client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32E878-0B40-B30D-A779-1C55273218FA}"/>
              </a:ext>
            </a:extLst>
          </p:cNvPr>
          <p:cNvSpPr txBox="1"/>
          <p:nvPr/>
        </p:nvSpPr>
        <p:spPr>
          <a:xfrm>
            <a:off x="4372637" y="3866390"/>
            <a:ext cx="883866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7272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27520" y="4876200"/>
            <a:ext cx="1459680" cy="492443"/>
          </a:xfrm>
        </p:spPr>
        <p:txBody>
          <a:bodyPr/>
          <a:lstStyle/>
          <a:p>
            <a:r>
              <a:rPr lang="de-DE" dirty="0"/>
              <a:t>Samstag, 11. November 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Binary Buds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nhaltsplatzhalter 5" descr="Ein Bild, das Text, Screenshot, Rechteck, Reihe enthält.&#10;&#10;Automatisch generierte Beschreibung">
            <a:extLst>
              <a:ext uri="{FF2B5EF4-FFF2-40B4-BE49-F238E27FC236}">
                <a16:creationId xmlns:a16="http://schemas.microsoft.com/office/drawing/2014/main" id="{0D2CD68D-ED68-1F9D-E150-6FFFDBD1E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590" y="1008063"/>
            <a:ext cx="6869332" cy="3706812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2A89D64-91AE-09B8-B532-880A8716CF74}"/>
              </a:ext>
            </a:extLst>
          </p:cNvPr>
          <p:cNvSpPr txBox="1"/>
          <p:nvPr/>
        </p:nvSpPr>
        <p:spPr>
          <a:xfrm>
            <a:off x="1155590" y="4604056"/>
            <a:ext cx="68693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dirty="0"/>
              <a:t>Source: Bachelor Thesis, </a:t>
            </a:r>
            <a:r>
              <a:rPr lang="de-DE" sz="600" dirty="0">
                <a:effectLst/>
                <a:latin typeface="TeXGyreTermesX"/>
              </a:rPr>
              <a:t>Measurement-</a:t>
            </a:r>
            <a:r>
              <a:rPr lang="de-DE" sz="600" dirty="0" err="1">
                <a:effectLst/>
                <a:latin typeface="TeXGyreTermesX"/>
              </a:rPr>
              <a:t>based</a:t>
            </a:r>
            <a:r>
              <a:rPr lang="de-DE" sz="600" dirty="0">
                <a:effectLst/>
                <a:latin typeface="TeXGyreTermesX"/>
              </a:rPr>
              <a:t> QoS Trade-off Analysis </a:t>
            </a:r>
            <a:r>
              <a:rPr lang="de-DE" sz="600" dirty="0" err="1">
                <a:effectLst/>
                <a:latin typeface="TeXGyreTermesX"/>
              </a:rPr>
              <a:t>for</a:t>
            </a:r>
            <a:r>
              <a:rPr lang="de-DE" sz="600" dirty="0">
                <a:effectLst/>
                <a:latin typeface="TeXGyreTermesX"/>
              </a:rPr>
              <a:t> Over </a:t>
            </a:r>
            <a:r>
              <a:rPr lang="de-DE" sz="600" dirty="0" err="1">
                <a:effectLst/>
                <a:latin typeface="TeXGyreTermesX"/>
              </a:rPr>
              <a:t>the</a:t>
            </a:r>
            <a:r>
              <a:rPr lang="de-DE" sz="600" dirty="0">
                <a:effectLst/>
                <a:latin typeface="TeXGyreTermesX"/>
              </a:rPr>
              <a:t> Air Software </a:t>
            </a:r>
            <a:r>
              <a:rPr lang="de-DE" sz="600" dirty="0" err="1">
                <a:effectLst/>
                <a:latin typeface="TeXGyreTermesX"/>
              </a:rPr>
              <a:t>by</a:t>
            </a:r>
            <a:r>
              <a:rPr lang="de-DE" sz="600" dirty="0">
                <a:effectLst/>
                <a:latin typeface="TeXGyreTermesX"/>
              </a:rPr>
              <a:t> Ingo </a:t>
            </a:r>
            <a:r>
              <a:rPr lang="de-DE" sz="600" dirty="0" err="1">
                <a:effectLst/>
                <a:latin typeface="TeXGyreTermesX"/>
              </a:rPr>
              <a:t>Schwendiger</a:t>
            </a:r>
            <a:r>
              <a:rPr lang="de-DE" sz="600" dirty="0">
                <a:effectLst/>
                <a:latin typeface="TeXGyreTermesX"/>
              </a:rPr>
              <a:t> 23 </a:t>
            </a:r>
            <a:endParaRPr lang="de-DE" sz="600" dirty="0"/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3863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Approach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Ein Bild, das Stuhl, Design enthält.&#10;&#10;Automatisch generierte Beschreibung">
            <a:extLst>
              <a:ext uri="{FF2B5EF4-FFF2-40B4-BE49-F238E27FC236}">
                <a16:creationId xmlns:a16="http://schemas.microsoft.com/office/drawing/2014/main" id="{5F23F2FA-51CC-B9C9-3BC8-7D3CCC605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1506" y="1432719"/>
            <a:ext cx="2857500" cy="2857500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27520" y="4876200"/>
            <a:ext cx="1459680" cy="492443"/>
          </a:xfrm>
        </p:spPr>
        <p:txBody>
          <a:bodyPr/>
          <a:lstStyle/>
          <a:p>
            <a:r>
              <a:rPr lang="de-DE" dirty="0"/>
              <a:t>Samstag, 11. November 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Binary Buds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Grafik 7" descr="Ein Bild, das Schwarz, Dunkelheit, Screenshot enthält.&#10;&#10;Automatisch generierte Beschreibung">
            <a:extLst>
              <a:ext uri="{FF2B5EF4-FFF2-40B4-BE49-F238E27FC236}">
                <a16:creationId xmlns:a16="http://schemas.microsoft.com/office/drawing/2014/main" id="{586E36DC-F359-3C81-AC0E-117B78E2E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65989" y="3527084"/>
            <a:ext cx="1241931" cy="1292416"/>
          </a:xfrm>
          <a:prstGeom prst="rect">
            <a:avLst/>
          </a:prstGeom>
        </p:spPr>
      </p:pic>
      <p:pic>
        <p:nvPicPr>
          <p:cNvPr id="9" name="Grafik 8" descr="Ein Bild, das Schwarz, Dunkelheit, Screenshot enthält.&#10;&#10;Automatisch generierte Beschreibung">
            <a:extLst>
              <a:ext uri="{FF2B5EF4-FFF2-40B4-BE49-F238E27FC236}">
                <a16:creationId xmlns:a16="http://schemas.microsoft.com/office/drawing/2014/main" id="{801FCC4F-338C-905B-2164-0BBA4BD71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57429" y="2206318"/>
            <a:ext cx="1241931" cy="1292416"/>
          </a:xfrm>
          <a:prstGeom prst="rect">
            <a:avLst/>
          </a:prstGeom>
        </p:spPr>
      </p:pic>
      <p:pic>
        <p:nvPicPr>
          <p:cNvPr id="10" name="Grafik 9" descr="Ein Bild, das Schwarz, Dunkelheit, Screenshot enthält.&#10;&#10;Automatisch generierte Beschreibung">
            <a:extLst>
              <a:ext uri="{FF2B5EF4-FFF2-40B4-BE49-F238E27FC236}">
                <a16:creationId xmlns:a16="http://schemas.microsoft.com/office/drawing/2014/main" id="{A72E001A-3A7D-9222-6F7D-636B868A1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57428" y="936921"/>
            <a:ext cx="1241931" cy="1292416"/>
          </a:xfrm>
          <a:prstGeom prst="rect">
            <a:avLst/>
          </a:prstGeom>
        </p:spPr>
      </p:pic>
      <p:pic>
        <p:nvPicPr>
          <p:cNvPr id="14" name="Grafik 13" descr="Ein Bild, das Schwarz, Dunkelheit, Screenshot enthält.&#10;&#10;Automatisch generierte Beschreibung">
            <a:extLst>
              <a:ext uri="{FF2B5EF4-FFF2-40B4-BE49-F238E27FC236}">
                <a16:creationId xmlns:a16="http://schemas.microsoft.com/office/drawing/2014/main" id="{63EE4074-3D61-ABF4-6C6E-52664994E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737154" y="2180551"/>
            <a:ext cx="1241931" cy="1292416"/>
          </a:xfrm>
          <a:prstGeom prst="rect">
            <a:avLst/>
          </a:prstGeom>
          <a:effectLst/>
        </p:spPr>
      </p:pic>
      <p:pic>
        <p:nvPicPr>
          <p:cNvPr id="16" name="Grafik 15" descr="Ein Bild, das Mond, Kreis enthält.&#10;&#10;Automatisch generierte Beschreibung">
            <a:extLst>
              <a:ext uri="{FF2B5EF4-FFF2-40B4-BE49-F238E27FC236}">
                <a16:creationId xmlns:a16="http://schemas.microsoft.com/office/drawing/2014/main" id="{E76431B0-5194-319D-B042-09DE362E5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786954" y="3831210"/>
            <a:ext cx="370677" cy="375369"/>
          </a:xfrm>
          <a:prstGeom prst="rect">
            <a:avLst/>
          </a:prstGeom>
        </p:spPr>
      </p:pic>
      <p:pic>
        <p:nvPicPr>
          <p:cNvPr id="17" name="Grafik 16" descr="Ein Bild, das Mond, Kreis enthält.&#10;&#10;Automatisch generierte Beschreibung">
            <a:extLst>
              <a:ext uri="{FF2B5EF4-FFF2-40B4-BE49-F238E27FC236}">
                <a16:creationId xmlns:a16="http://schemas.microsoft.com/office/drawing/2014/main" id="{7E7482F4-35A7-7185-9A94-542C42D3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93145" y="2535947"/>
            <a:ext cx="370677" cy="375369"/>
          </a:xfrm>
          <a:prstGeom prst="rect">
            <a:avLst/>
          </a:prstGeom>
        </p:spPr>
      </p:pic>
      <p:pic>
        <p:nvPicPr>
          <p:cNvPr id="18" name="Grafik 17" descr="Ein Bild, das Mond, Kreis enthält.&#10;&#10;Automatisch generierte Beschreibung">
            <a:extLst>
              <a:ext uri="{FF2B5EF4-FFF2-40B4-BE49-F238E27FC236}">
                <a16:creationId xmlns:a16="http://schemas.microsoft.com/office/drawing/2014/main" id="{292FEF59-962D-7341-E716-5C51F9A8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97059" y="1251496"/>
            <a:ext cx="370677" cy="375369"/>
          </a:xfrm>
          <a:prstGeom prst="rect">
            <a:avLst/>
          </a:prstGeom>
        </p:spPr>
      </p:pic>
      <p:pic>
        <p:nvPicPr>
          <p:cNvPr id="19" name="Grafik 18" descr="Ein Bild, das Mond, Kreis enthält.&#10;&#10;Automatisch generierte Beschreibung">
            <a:extLst>
              <a:ext uri="{FF2B5EF4-FFF2-40B4-BE49-F238E27FC236}">
                <a16:creationId xmlns:a16="http://schemas.microsoft.com/office/drawing/2014/main" id="{523F7049-D923-B45A-4CC0-0DBBF126A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6987442" y="2489330"/>
            <a:ext cx="370677" cy="37536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24D2D49D-90E0-0276-6C03-080B64A07A6F}"/>
              </a:ext>
            </a:extLst>
          </p:cNvPr>
          <p:cNvSpPr txBox="1"/>
          <p:nvPr/>
        </p:nvSpPr>
        <p:spPr>
          <a:xfrm>
            <a:off x="6987442" y="3507001"/>
            <a:ext cx="604333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Server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40B1F3-D6B2-5836-9EA0-DAABD7CA5C9D}"/>
              </a:ext>
            </a:extLst>
          </p:cNvPr>
          <p:cNvSpPr txBox="1"/>
          <p:nvPr/>
        </p:nvSpPr>
        <p:spPr>
          <a:xfrm>
            <a:off x="1164309" y="4572380"/>
            <a:ext cx="522579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Client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7976FC9-2CA4-17A6-9D91-24D90F8B1E64}"/>
              </a:ext>
            </a:extLst>
          </p:cNvPr>
          <p:cNvSpPr txBox="1"/>
          <p:nvPr/>
        </p:nvSpPr>
        <p:spPr>
          <a:xfrm>
            <a:off x="1174797" y="3230455"/>
            <a:ext cx="522579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Client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458D1FC-7F29-9764-1552-17A734F8DE5D}"/>
              </a:ext>
            </a:extLst>
          </p:cNvPr>
          <p:cNvSpPr txBox="1"/>
          <p:nvPr/>
        </p:nvSpPr>
        <p:spPr>
          <a:xfrm>
            <a:off x="1175453" y="1940628"/>
            <a:ext cx="522579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9125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Expectations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27520" y="4876200"/>
            <a:ext cx="1459680" cy="492443"/>
          </a:xfrm>
        </p:spPr>
        <p:txBody>
          <a:bodyPr/>
          <a:lstStyle/>
          <a:p>
            <a:r>
              <a:rPr lang="de-DE" dirty="0"/>
              <a:t>Samstag, 11. November 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Binary Buds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E1213CB-02D9-687C-1167-77CA0B1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Bottlenecks: </a:t>
            </a:r>
            <a:r>
              <a:rPr lang="de-DE" dirty="0" err="1"/>
              <a:t>clients</a:t>
            </a:r>
            <a:r>
              <a:rPr lang="de-DE" dirty="0"/>
              <a:t> + </a:t>
            </a:r>
            <a:r>
              <a:rPr lang="de-DE" dirty="0" err="1"/>
              <a:t>hardware</a:t>
            </a:r>
            <a:r>
              <a:rPr lang="de-DE" dirty="0"/>
              <a:t> –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band </a:t>
            </a:r>
            <a:r>
              <a:rPr lang="de-DE" dirty="0" err="1"/>
              <a:t>width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via 5G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12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27520" y="4876200"/>
            <a:ext cx="1459680" cy="492443"/>
          </a:xfrm>
        </p:spPr>
        <p:txBody>
          <a:bodyPr/>
          <a:lstStyle/>
          <a:p>
            <a:r>
              <a:rPr lang="de-DE" dirty="0"/>
              <a:t>Samstag, 11. November 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Binary Buds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B5029F53-39C1-600D-8EF0-6F7BC306AA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1008063"/>
          <a:ext cx="8243887" cy="3706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819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27520" y="4876200"/>
            <a:ext cx="1459680" cy="492443"/>
          </a:xfrm>
        </p:spPr>
        <p:txBody>
          <a:bodyPr/>
          <a:lstStyle/>
          <a:p>
            <a:r>
              <a:rPr lang="de-DE" dirty="0"/>
              <a:t>Samstag, 11. November 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Binary Buds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E1213CB-02D9-687C-1167-77CA0B1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Network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utilize</a:t>
            </a:r>
            <a:r>
              <a:rPr lang="de-DE" dirty="0"/>
              <a:t> max. </a:t>
            </a:r>
            <a:r>
              <a:rPr lang="de-DE" dirty="0" err="1"/>
              <a:t>Bandwidth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10 Gbit/s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achieved</a:t>
            </a:r>
            <a:endParaRPr 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B275A66-F1C2-C6F2-D5A7-0CE2CDF5F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512533"/>
              </p:ext>
            </p:extLst>
          </p:nvPr>
        </p:nvGraphicFramePr>
        <p:xfrm>
          <a:off x="3332480" y="1960880"/>
          <a:ext cx="4287520" cy="2642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902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27520" y="4876200"/>
            <a:ext cx="1459680" cy="492443"/>
          </a:xfrm>
        </p:spPr>
        <p:txBody>
          <a:bodyPr/>
          <a:lstStyle/>
          <a:p>
            <a:r>
              <a:rPr lang="de-DE" dirty="0"/>
              <a:t>Samstag, 11. November 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Binary Buds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E1213CB-02D9-687C-1167-77CA0B1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bottlenecks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Network?</a:t>
            </a:r>
          </a:p>
          <a:p>
            <a:pPr lvl="1"/>
            <a:r>
              <a:rPr lang="de-DE" dirty="0"/>
              <a:t>Hardware?</a:t>
            </a:r>
          </a:p>
          <a:p>
            <a:pPr lvl="1"/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820192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ische_Vorlage_International_16zu9.pptx" id="{4216EE7C-08BA-400D-A13F-C7F9220C01C1}" vid="{CCC92FBD-4CB8-4DA7-8AC0-87B0C0ADAC0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Uni_Stuttgart</Template>
  <TotalTime>0</TotalTime>
  <Words>447</Words>
  <Application>Microsoft Macintosh PowerPoint</Application>
  <PresentationFormat>Bildschirmpräsentation (16:9)</PresentationFormat>
  <Paragraphs>103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TeXGyreTermesX</vt:lpstr>
      <vt:lpstr>Uni_Stuttgart</vt:lpstr>
      <vt:lpstr>Over-the-air update strategies via 5G</vt:lpstr>
      <vt:lpstr>Enganging Introduction!</vt:lpstr>
      <vt:lpstr>Initital State</vt:lpstr>
      <vt:lpstr>Previous Results</vt:lpstr>
      <vt:lpstr>Our Approach</vt:lpstr>
      <vt:lpstr>Expectations</vt:lpstr>
      <vt:lpstr>Results</vt:lpstr>
      <vt:lpstr>Conclusion</vt:lpstr>
      <vt:lpstr>Questions</vt:lpstr>
      <vt:lpstr>Future Work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Over-the-air update strategies via 5G</dc:title>
  <dc:creator>Nils Boike</dc:creator>
  <cp:lastModifiedBy>Nils Boike</cp:lastModifiedBy>
  <cp:revision>1</cp:revision>
  <dcterms:created xsi:type="dcterms:W3CDTF">2023-11-11T08:53:03Z</dcterms:created>
  <dcterms:modified xsi:type="dcterms:W3CDTF">2023-11-11T16:47:24Z</dcterms:modified>
</cp:coreProperties>
</file>