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50E-19C6-FD20-6A2A-F3D3287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6199-4E88-3CC1-6611-B35EDA935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2B51-87DA-55E9-7676-F2EFABF9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D85F-9E9F-C170-12CA-18AC724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08EA-BD7F-A4C7-6786-B2247702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F24F-2046-BE32-1A28-7334270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20BF2-1ED2-B6D0-7F40-07C559A9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CE55-A146-B07F-9992-41A4B9E9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83FF-A432-9EAB-A4DF-C38E919E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CBEA-55B4-D1AA-BADE-CDDAAB5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09B4D-5D15-FF0F-F176-493B4070A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BDB6A-2EE0-C540-0AE7-63658E92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9EB0-829C-BF23-BA68-8ACCF0E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6504-5F74-B2AE-E29B-89324A9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17C0-7509-B466-670B-A2D1E4F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1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DBA1-5D05-94C3-1EA1-86045001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8AB8-AC31-181C-8171-14EBB3F4D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4EDE-B1FE-BB32-748B-4CCC2D1E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754B-6F45-B810-7568-9F5AC968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E0BC-B92E-6D58-FC8E-AF5F4F90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8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0FDE-FB7B-DC75-DFBA-209F5706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7449-8B81-6078-AE6C-816593A5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52C6-8C1A-B2B1-D4CB-A2CC712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31E3-D02B-CE2B-7823-873788BB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D35E-6A07-526A-C1A8-E0B23225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1482-6530-142F-34C9-C87CE93A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FA7D-E523-9526-8F8A-198F3532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6A93-A713-10B6-26D1-05224F2A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B23C-52D9-C72D-584A-CD7FC251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5609-3534-3723-68B9-565501E0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7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CA26-E427-CE3F-70D8-6D1E60BF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5237-98CD-4669-051B-53B6F8518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2098-7B05-ECDA-720A-CA91FCC0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8DF15-3235-8DBC-A9EA-DCD7A2C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BFD27-C17D-CFA3-C7DD-22B49887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6F69D-5742-A88E-92BE-FD08D5AF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BCF1-DC70-5301-A001-6189A2E4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66C4-791B-15A3-6F83-8779BECF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BBD1-B882-2CA7-3BB7-DEBCCA35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5EF87-5286-04D0-64A5-23D77AEB4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52B4F-EBF9-B0EF-3951-2980E2D97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81353-F3C7-746F-6DFB-D180F1D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389AC-72AF-8F33-56B7-18F1B712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C04D-2E92-6C8E-E634-7725580B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F110-2CAE-FAB7-8C1F-DDE6FDD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F82F-D8FB-1916-5372-982046E8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DD4A-4E2B-C5F2-66C2-551354B1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AD4E-A513-12E1-7E36-2570EE21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F826A-456B-B4F0-96B1-3471572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F1859-4A50-B8D3-1795-2B6260E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D6EA-EB64-5C26-C401-9A79BD65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8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C930-E304-DAC6-D9CD-FEE8B7FF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C6D9-40A5-B85E-066C-427C7DC0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8B22E-3184-74C5-A74A-3C7C0CBA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E024A-1C4B-D436-3E1B-D866810F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EA94-3973-ECD0-6060-9DE4837D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4102-6429-0C55-4B1B-FC4A6EBA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60CF-2F1F-EF0D-4A10-0A21D310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AC46A-8D45-495D-2E9B-1BB18044D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AD40-99C3-1924-6723-D084BFBD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564CB-3C4D-6B6A-53E5-C5D59EEC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E178-8A7A-2CE0-CD8B-7A6BCFB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E196-466B-2DD7-8274-D94C182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1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3D42F-A6F2-FF4A-52C6-07487506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40ED-130A-3BFB-9F32-A78E223A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F580-37C1-9BD8-AC06-0F31F47A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574EC-CCFF-43C0-A193-7EE5DE1BD70C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B638-2016-9037-45F6-0430EC6A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C937-F021-4665-DB3D-B79B84E2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9EA8E-125C-4A8A-A7AD-5D0B3C7A0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2BE7-EE8E-2D52-AC2F-B68DDB68C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Syntax Differences in C and C++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7717-B854-E4CC-FEB1-32D78F284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Understanding the Key Distinctions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2B3C2-D9BC-1FEA-7967-4B4EC59DF7ED}"/>
              </a:ext>
            </a:extLst>
          </p:cNvPr>
          <p:cNvSpPr txBox="1"/>
          <p:nvPr/>
        </p:nvSpPr>
        <p:spPr>
          <a:xfrm>
            <a:off x="7629833" y="4245253"/>
            <a:ext cx="434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A PRESENTATION BY ANANT AGARWAL</a:t>
            </a:r>
          </a:p>
        </p:txBody>
      </p:sp>
    </p:spTree>
    <p:extLst>
      <p:ext uri="{BB962C8B-B14F-4D97-AF65-F5344CB8AC3E}">
        <p14:creationId xmlns:p14="http://schemas.microsoft.com/office/powerpoint/2010/main" val="421232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AC1-1B27-18FB-A8EF-7C52EC3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1D82-0683-3DAE-05D9-9D8971114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C:- Uses error codes and manual error checking.</a:t>
            </a:r>
          </a:p>
          <a:p>
            <a:endParaRPr lang="en-US" dirty="0"/>
          </a:p>
          <a:p>
            <a:r>
              <a:rPr lang="en-US" dirty="0"/>
              <a:t>C++:- Supports exception handling with try, catch, and throw.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88288-E6F0-A393-BA1D-390B9C1AC3D9}"/>
              </a:ext>
            </a:extLst>
          </p:cNvPr>
          <p:cNvSpPr txBox="1"/>
          <p:nvPr/>
        </p:nvSpPr>
        <p:spPr>
          <a:xfrm>
            <a:off x="1716548" y="3545418"/>
            <a:ext cx="7620000" cy="31393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/>
              <a:t>C++ Example: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  int* </a:t>
            </a:r>
            <a:r>
              <a:rPr lang="en-US" dirty="0" err="1"/>
              <a:t>myArray</a:t>
            </a:r>
            <a:r>
              <a:rPr lang="en-US" dirty="0"/>
              <a:t> = new int[1000];</a:t>
            </a:r>
          </a:p>
          <a:p>
            <a:r>
              <a:rPr lang="en-US" dirty="0"/>
              <a:t>        // code that might throw an exception</a:t>
            </a:r>
          </a:p>
          <a:p>
            <a:r>
              <a:rPr lang="en-US" dirty="0"/>
              <a:t>        delete[] </a:t>
            </a:r>
            <a:r>
              <a:rPr lang="en-US" dirty="0" err="1"/>
              <a:t>myArray</a:t>
            </a:r>
            <a:r>
              <a:rPr lang="en-US" dirty="0"/>
              <a:t>;</a:t>
            </a:r>
          </a:p>
          <a:p>
            <a:r>
              <a:rPr lang="en-US" dirty="0"/>
              <a:t>    } catch (</a:t>
            </a:r>
            <a:r>
              <a:rPr lang="en-US" dirty="0" err="1"/>
              <a:t>bad_alloc</a:t>
            </a:r>
            <a:r>
              <a:rPr lang="en-US" dirty="0"/>
              <a:t>&amp; e)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"Memory allocation failed: " &lt;&lt; </a:t>
            </a:r>
            <a:r>
              <a:rPr lang="en-US" dirty="0" err="1"/>
              <a:t>e.what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BE532-DE84-A85A-660F-81E6C601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48" y="3395575"/>
            <a:ext cx="674464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70D8-5554-FA83-DE14-152ACFF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457E-9FEF-AA74-31AC-1B1585963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Explore the full potential of C++ for your projects. Leverage its powerful features and advanced capabilities to build robust and efficient software. Start coding with C++ today!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36A4-E38B-8BC0-C6FA-A49B326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Object-Oriented Programming (OOP)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5390-24FC-73CD-55B4-0A710E164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C:- Procedural programming language, no classes or objects.</a:t>
            </a:r>
          </a:p>
          <a:p>
            <a:endParaRPr lang="en-US" dirty="0"/>
          </a:p>
          <a:p>
            <a:r>
              <a:rPr lang="en-US" dirty="0"/>
              <a:t>C++:- Supports OOP, allowing classes and objects.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C5668-9E0A-5935-2CE3-7F855FDAF213}"/>
              </a:ext>
            </a:extLst>
          </p:cNvPr>
          <p:cNvSpPr txBox="1"/>
          <p:nvPr/>
        </p:nvSpPr>
        <p:spPr>
          <a:xfrm>
            <a:off x="988962" y="4145638"/>
            <a:ext cx="3946832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dirty="0"/>
              <a:t>C Example:</a:t>
            </a:r>
          </a:p>
          <a:p>
            <a:r>
              <a:rPr lang="en-IN" dirty="0"/>
              <a:t>// C</a:t>
            </a:r>
          </a:p>
          <a:p>
            <a:r>
              <a:rPr lang="en-IN" dirty="0"/>
              <a:t>struct Point {</a:t>
            </a:r>
          </a:p>
          <a:p>
            <a:r>
              <a:rPr lang="en-IN" dirty="0"/>
              <a:t>    int x;</a:t>
            </a:r>
          </a:p>
          <a:p>
            <a:r>
              <a:rPr lang="en-IN" dirty="0"/>
              <a:t>    int y;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69C67-B1F9-74A5-79E8-DBEC4D262D0D}"/>
              </a:ext>
            </a:extLst>
          </p:cNvPr>
          <p:cNvSpPr txBox="1"/>
          <p:nvPr/>
        </p:nvSpPr>
        <p:spPr>
          <a:xfrm>
            <a:off x="7256208" y="4145638"/>
            <a:ext cx="4454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C++ Example:</a:t>
            </a:r>
          </a:p>
          <a:p>
            <a:r>
              <a:rPr lang="en-IN" dirty="0"/>
              <a:t>// C++</a:t>
            </a:r>
          </a:p>
          <a:p>
            <a:r>
              <a:rPr lang="en-IN" dirty="0"/>
              <a:t>class Point {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  int x;</a:t>
            </a:r>
          </a:p>
          <a:p>
            <a:r>
              <a:rPr lang="en-IN" dirty="0"/>
              <a:t>    int y;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79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F024-B836-08CF-3687-C297114E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25A9-174E-ADA4-B97A-C17C22E1F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C:- Uses 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for input and output.</a:t>
            </a:r>
          </a:p>
          <a:p>
            <a:endParaRPr lang="en-US" dirty="0"/>
          </a:p>
          <a:p>
            <a:r>
              <a:rPr lang="en-US" dirty="0"/>
              <a:t>C++:- Uses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with the iostream library.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4430-1FFE-2CC0-858D-527097BB54F7}"/>
              </a:ext>
            </a:extLst>
          </p:cNvPr>
          <p:cNvSpPr txBox="1"/>
          <p:nvPr/>
        </p:nvSpPr>
        <p:spPr>
          <a:xfrm>
            <a:off x="540775" y="3630553"/>
            <a:ext cx="7620000" cy="28623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dirty="0"/>
              <a:t>C Example: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number;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number: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&amp;number);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("You entered: %d\n", number);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41B0D-CFFB-F672-6078-917E0F18F140}"/>
              </a:ext>
            </a:extLst>
          </p:cNvPr>
          <p:cNvSpPr txBox="1"/>
          <p:nvPr/>
        </p:nvSpPr>
        <p:spPr>
          <a:xfrm>
            <a:off x="5909188" y="365266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C++ Example:</a:t>
            </a:r>
          </a:p>
          <a:p>
            <a:r>
              <a:rPr lang="en-IN" dirty="0"/>
              <a:t>#include &lt;iostream&gt;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number;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"Enter a number: ";</a:t>
            </a:r>
          </a:p>
          <a:p>
            <a:r>
              <a:rPr lang="en-IN" dirty="0"/>
              <a:t>    </a:t>
            </a:r>
            <a:r>
              <a:rPr lang="en-IN" dirty="0" err="1"/>
              <a:t>cin</a:t>
            </a:r>
            <a:r>
              <a:rPr lang="en-IN" dirty="0"/>
              <a:t> &gt;&gt; number;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"You entered: " &lt;&lt; number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88F670-BF6A-881F-963B-F0EC32A1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3958897"/>
            <a:ext cx="4601613" cy="2661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C2172-1364-BDE9-B8DE-F4E65F39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26" y="4001294"/>
            <a:ext cx="4865626" cy="27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CFB-1828-5CAE-8D12-92399C2A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 Overloading and Namespaces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5138-7CA4-ADCC-F6B5-02B72848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Overloading:</a:t>
            </a:r>
          </a:p>
          <a:p>
            <a:r>
              <a:rPr lang="en-US" dirty="0"/>
              <a:t>C:- Does not support function overloading.</a:t>
            </a:r>
          </a:p>
          <a:p>
            <a:endParaRPr lang="en-US" dirty="0"/>
          </a:p>
          <a:p>
            <a:r>
              <a:rPr lang="en-US" dirty="0"/>
              <a:t>C++:- Supports function overloading, allowing multiple functions with the same name but different parameters.</a:t>
            </a:r>
          </a:p>
          <a:p>
            <a:endParaRPr lang="en-US" dirty="0"/>
          </a:p>
          <a:p>
            <a:r>
              <a:rPr lang="en-US" dirty="0"/>
              <a:t>Namespaces:</a:t>
            </a:r>
          </a:p>
          <a:p>
            <a:r>
              <a:rPr lang="en-US" dirty="0"/>
              <a:t>C:- Does not support namespaces.</a:t>
            </a:r>
          </a:p>
          <a:p>
            <a:endParaRPr lang="en-US" dirty="0"/>
          </a:p>
          <a:p>
            <a:r>
              <a:rPr lang="en-US" dirty="0"/>
              <a:t>C++:- Supports namespaces to avoid name conflicts.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E1F4-C1E0-D97D-87F1-BF7379793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C++ Example (Function Overloading):</a:t>
            </a:r>
          </a:p>
          <a:p>
            <a:r>
              <a:rPr lang="en-IN" dirty="0"/>
              <a:t>void print(int 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"Integer: " &lt;&lt; </a:t>
            </a:r>
            <a:r>
              <a:rPr lang="en-IN" dirty="0" err="1"/>
              <a:t>i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print(double f) {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"Float: " &lt;&lt; f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void print(string s) {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"String: " &lt;&lt; s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D27E8-68CC-9780-84D8-B11B2D530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C++ Example (Namespaces):</a:t>
            </a:r>
          </a:p>
          <a:p>
            <a:r>
              <a:rPr lang="en-IN" dirty="0"/>
              <a:t>#include &lt;iostream&gt;</a:t>
            </a:r>
          </a:p>
          <a:p>
            <a:r>
              <a:rPr lang="en-IN" dirty="0"/>
              <a:t>namespace first {</a:t>
            </a:r>
          </a:p>
          <a:p>
            <a:r>
              <a:rPr lang="en-IN" dirty="0"/>
              <a:t>    int x = 5;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namespace second {</a:t>
            </a:r>
          </a:p>
          <a:p>
            <a:r>
              <a:rPr lang="en-IN" dirty="0"/>
              <a:t>    int x = 10;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first::x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second::x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C8792-8AC1-D726-4A9D-64F22F52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7" y="2148423"/>
            <a:ext cx="4558241" cy="344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54915-B8DE-7DC4-CE07-76BB6C405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48423"/>
            <a:ext cx="510611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5681-7D5D-FF35-88A6-7051445B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 and Type Safety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292A2-E044-BB78-8832-CDD8BA7F0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Management:</a:t>
            </a:r>
          </a:p>
          <a:p>
            <a:r>
              <a:rPr lang="en-US" dirty="0"/>
              <a:t>C:- Uses malloc and free for dynamic memory allocation.</a:t>
            </a:r>
          </a:p>
          <a:p>
            <a:endParaRPr lang="en-US" dirty="0"/>
          </a:p>
          <a:p>
            <a:r>
              <a:rPr lang="en-US" dirty="0"/>
              <a:t>C++:- Uses new and delete for dynamic memory allocation.</a:t>
            </a:r>
          </a:p>
          <a:p>
            <a:endParaRPr lang="en-US" dirty="0"/>
          </a:p>
          <a:p>
            <a:r>
              <a:rPr lang="en-US" dirty="0"/>
              <a:t>Type Safety:</a:t>
            </a:r>
          </a:p>
          <a:p>
            <a:r>
              <a:rPr lang="en-US" dirty="0"/>
              <a:t>C:- Less type-safe; implicit conversions are more common.</a:t>
            </a:r>
          </a:p>
          <a:p>
            <a:endParaRPr lang="en-US" dirty="0"/>
          </a:p>
          <a:p>
            <a:r>
              <a:rPr lang="en-US" dirty="0"/>
              <a:t>C++:- More type-safe; stricter type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10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E7D9-30D4-942B-28DF-969E486229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 Example (Memory Management):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*</a:t>
            </a:r>
            <a:r>
              <a:rPr lang="en-IN" dirty="0" err="1"/>
              <a:t>ptr</a:t>
            </a:r>
            <a:r>
              <a:rPr lang="en-IN" dirty="0"/>
              <a:t> = (int *)malloc(</a:t>
            </a:r>
            <a:r>
              <a:rPr lang="en-IN" dirty="0" err="1"/>
              <a:t>sizeof</a:t>
            </a:r>
            <a:r>
              <a:rPr lang="en-IN" dirty="0"/>
              <a:t>(int));</a:t>
            </a:r>
          </a:p>
          <a:p>
            <a:pPr marL="0" indent="0">
              <a:buNone/>
            </a:pP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free(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 Example (Memory Management):</a:t>
            </a:r>
          </a:p>
          <a:p>
            <a:pPr marL="0" indent="0">
              <a:buNone/>
            </a:pPr>
            <a:r>
              <a:rPr lang="en-IN" dirty="0"/>
              <a:t>int *</a:t>
            </a:r>
            <a:r>
              <a:rPr lang="en-IN" dirty="0" err="1"/>
              <a:t>ptr</a:t>
            </a:r>
            <a:r>
              <a:rPr lang="en-IN" dirty="0"/>
              <a:t> = new int;</a:t>
            </a:r>
          </a:p>
          <a:p>
            <a:pPr marL="0" indent="0">
              <a:buNone/>
            </a:pPr>
            <a:r>
              <a:rPr lang="en-IN" dirty="0"/>
              <a:t>*</a:t>
            </a:r>
            <a:r>
              <a:rPr lang="en-IN" dirty="0" err="1"/>
              <a:t>ptr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delete 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44D50-C4C2-14BF-3230-A04E7E1E27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 Example (Type Safety):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x = 10.5; // Implicit conversion from double to int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 Example (Type Safety):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x = </a:t>
            </a:r>
            <a:r>
              <a:rPr lang="en-IN" dirty="0" err="1"/>
              <a:t>static_cast</a:t>
            </a:r>
            <a:r>
              <a:rPr lang="en-IN" dirty="0"/>
              <a:t>&lt;int&gt;(10.5); // Explicit conversion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EA215-EA1C-C630-7EA4-CB735DB7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7548"/>
            <a:ext cx="4237528" cy="1301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5E014-AB73-710E-6CFF-2BCBE66A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3"/>
            <a:ext cx="3872696" cy="1706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9DDB4-6FAB-A605-05D7-D2601A99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632" y="2130442"/>
            <a:ext cx="6058746" cy="1267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96ACC0-68FA-1F46-2082-20B9F4164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737" y="4528908"/>
            <a:ext cx="598253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D31E-B007-BD33-05D6-38EEA57B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References, Inline Functions, 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A848-085E-93DD-DF9A-77023E723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References:</a:t>
            </a:r>
          </a:p>
          <a:p>
            <a:r>
              <a:rPr lang="en-US" dirty="0"/>
              <a:t>C:- Does not support references.</a:t>
            </a:r>
          </a:p>
          <a:p>
            <a:endParaRPr lang="en-US" dirty="0"/>
          </a:p>
          <a:p>
            <a:r>
              <a:rPr lang="en-US" dirty="0"/>
              <a:t>C++:Supports references, which are safer and easier to use than pointers.</a:t>
            </a:r>
          </a:p>
          <a:p>
            <a:endParaRPr lang="en-US" dirty="0"/>
          </a:p>
          <a:p>
            <a:r>
              <a:rPr lang="en-US" dirty="0"/>
              <a:t>Inline Functions:</a:t>
            </a:r>
          </a:p>
          <a:p>
            <a:r>
              <a:rPr lang="en-US" dirty="0"/>
              <a:t>C:- Uses macros for inline functionality.</a:t>
            </a:r>
          </a:p>
          <a:p>
            <a:endParaRPr lang="en-US" dirty="0"/>
          </a:p>
          <a:p>
            <a:r>
              <a:rPr lang="en-US" dirty="0"/>
              <a:t>C++:- Supports inline functions, which are safer and provide better type checking.</a:t>
            </a:r>
          </a:p>
          <a:p>
            <a:endParaRPr lang="en-US" dirty="0"/>
          </a:p>
          <a:p>
            <a:r>
              <a:rPr lang="en-US" dirty="0"/>
              <a:t>Standard Template Library (STL):</a:t>
            </a:r>
          </a:p>
          <a:p>
            <a:r>
              <a:rPr lang="en-US" dirty="0"/>
              <a:t>C:- Does not have STL.</a:t>
            </a:r>
          </a:p>
          <a:p>
            <a:endParaRPr lang="en-US" dirty="0"/>
          </a:p>
          <a:p>
            <a:r>
              <a:rPr lang="en-US" dirty="0"/>
              <a:t>C++:- Has STL, providing a rich set of template classes and functions for data structures and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9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4838-492D-8997-32BF-F3C0ED354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083" y="340954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 Example (Inline Functions):</a:t>
            </a:r>
          </a:p>
          <a:p>
            <a:pPr marL="0" indent="0">
              <a:buNone/>
            </a:pPr>
            <a:r>
              <a:rPr lang="en-IN" dirty="0"/>
              <a:t>#define SQUARE(x) ((x) * (x))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 Example (Inline Functions):</a:t>
            </a:r>
          </a:p>
          <a:p>
            <a:pPr marL="0" indent="0">
              <a:buNone/>
            </a:pPr>
            <a:r>
              <a:rPr lang="en-IN" dirty="0"/>
              <a:t>inline int square(int x) {</a:t>
            </a:r>
          </a:p>
          <a:p>
            <a:pPr marL="0" indent="0">
              <a:buNone/>
            </a:pPr>
            <a:r>
              <a:rPr lang="en-IN" dirty="0"/>
              <a:t>    return x * 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67AB-3F18-E96B-4D6D-A0419235C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226" y="340954"/>
            <a:ext cx="5007077" cy="3857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C++ Example (STL):</a:t>
            </a:r>
          </a:p>
          <a:p>
            <a:pPr marL="0" indent="0">
              <a:buNone/>
            </a:pPr>
            <a:r>
              <a:rPr lang="en-IN" dirty="0"/>
              <a:t>#include &lt;vector&gt;</a:t>
            </a:r>
          </a:p>
          <a:p>
            <a:pPr marL="0" indent="0">
              <a:buNone/>
            </a:pPr>
            <a:r>
              <a:rPr lang="en-IN" dirty="0"/>
              <a:t>#include &lt;algorithm&gt;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vector&lt;int&gt; v = {1, 2, 3, 4, 5};</a:t>
            </a:r>
          </a:p>
          <a:p>
            <a:pPr marL="0" indent="0">
              <a:buNone/>
            </a:pPr>
            <a:r>
              <a:rPr lang="en-IN" dirty="0"/>
              <a:t>    sort(</a:t>
            </a:r>
            <a:r>
              <a:rPr lang="en-IN" dirty="0" err="1"/>
              <a:t>v.begin</a:t>
            </a:r>
            <a:r>
              <a:rPr lang="en-IN" dirty="0"/>
              <a:t>(), </a:t>
            </a:r>
            <a:r>
              <a:rPr lang="en-IN" dirty="0" err="1"/>
              <a:t>v.end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return 0;}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8D9F0-1EB1-F89F-0028-1885FB21509F}"/>
              </a:ext>
            </a:extLst>
          </p:cNvPr>
          <p:cNvSpPr txBox="1"/>
          <p:nvPr/>
        </p:nvSpPr>
        <p:spPr>
          <a:xfrm>
            <a:off x="1146277" y="3837859"/>
            <a:ext cx="7620000" cy="28623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dirty="0"/>
              <a:t>C++ Example (References):</a:t>
            </a:r>
          </a:p>
          <a:p>
            <a:r>
              <a:rPr lang="en-IN" dirty="0"/>
              <a:t>void increment(int &amp;ref) {</a:t>
            </a:r>
          </a:p>
          <a:p>
            <a:r>
              <a:rPr lang="en-IN" dirty="0"/>
              <a:t>    ref++;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a = 5;</a:t>
            </a:r>
          </a:p>
          <a:p>
            <a:r>
              <a:rPr lang="en-IN" dirty="0"/>
              <a:t>    increment(a); // a becomes 6</a:t>
            </a:r>
          </a:p>
          <a:p>
            <a:r>
              <a:rPr lang="en-IN" dirty="0"/>
              <a:t>    return 0;}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7B053A-2B8B-BDF8-71FD-DFE9EEF6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58" y="830604"/>
            <a:ext cx="5708238" cy="3918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05949-DC82-0BA8-675C-3E77C6F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" y="689037"/>
            <a:ext cx="5017720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13880-D76B-4355-3BC8-CF2E4DC67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3" y="2269664"/>
            <a:ext cx="3975998" cy="1361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7E5501-1107-14C1-7A1F-67883C1DE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813" y="4211427"/>
            <a:ext cx="3610636" cy="256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914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Major Syntax Differences in C and C++ </vt:lpstr>
      <vt:lpstr>Object-Oriented Programming (OOP) Support</vt:lpstr>
      <vt:lpstr>Standard Input and Output</vt:lpstr>
      <vt:lpstr>Function Overloading and Namespaces</vt:lpstr>
      <vt:lpstr>PowerPoint Presentation</vt:lpstr>
      <vt:lpstr>Memory Management and Type Safety</vt:lpstr>
      <vt:lpstr>PowerPoint Presentation</vt:lpstr>
      <vt:lpstr>References, Inline Functions, STL</vt:lpstr>
      <vt:lpstr>PowerPoint Presentation</vt:lpstr>
      <vt:lpstr>Exception Handling</vt:lpstr>
      <vt:lpstr>Call to Action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AGARWAL - 122115600 - MITMPL</dc:creator>
  <cp:lastModifiedBy>ANANT AGARWAL - 122115600 - MITMPL</cp:lastModifiedBy>
  <cp:revision>2</cp:revision>
  <dcterms:created xsi:type="dcterms:W3CDTF">2024-06-05T20:39:30Z</dcterms:created>
  <dcterms:modified xsi:type="dcterms:W3CDTF">2024-06-05T21:23:11Z</dcterms:modified>
</cp:coreProperties>
</file>