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Poppins Light" charset="1" panose="02000000000000000000"/>
      <p:regular r:id="rId11"/>
    </p:embeddedFont>
    <p:embeddedFont>
      <p:font typeface="Poppins Light Bold" charset="1" panose="02000000000000000000"/>
      <p:regular r:id="rId12"/>
    </p:embeddedFont>
    <p:embeddedFont>
      <p:font typeface="Poppins Medium" charset="1" panose="02000000000000000000"/>
      <p:regular r:id="rId13"/>
    </p:embeddedFont>
    <p:embeddedFont>
      <p:font typeface="Poppins Medium Bold" charset="1" panose="02000000000000000000"/>
      <p:regular r:id="rId14"/>
    </p:embeddedFont>
    <p:embeddedFont>
      <p:font typeface="Poppins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67257" y="1983761"/>
            <a:ext cx="7456530" cy="697185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436238" y="2467000"/>
            <a:ext cx="2998935" cy="300268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70050" y="8437545"/>
            <a:ext cx="2886635" cy="220466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863113" y="3237287"/>
            <a:ext cx="10397744" cy="2535085"/>
            <a:chOff x="0" y="0"/>
            <a:chExt cx="13863659" cy="33801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37895" y="2820465"/>
              <a:ext cx="8902556" cy="559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spc="84">
                  <a:solidFill>
                    <a:srgbClr val="91EEE1"/>
                  </a:solidFill>
                  <a:latin typeface="Poppins Medium"/>
                </a:rPr>
                <a:t>Numpy, Pandas &amp; Scipy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3825"/>
              <a:ext cx="13863659" cy="2517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Poppins Bold"/>
                </a:rPr>
                <a:t>MACHINERA 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988373">
            <a:off x="1320133" y="8506437"/>
            <a:ext cx="3808692" cy="356112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23070" y="474669"/>
            <a:ext cx="1635840" cy="16358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440073" y="296424"/>
            <a:ext cx="1992331" cy="1992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28967" y="574295"/>
            <a:ext cx="8115300" cy="3554082"/>
            <a:chOff x="0" y="0"/>
            <a:chExt cx="10820400" cy="47387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0820400" cy="3390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99"/>
                </a:lnSpc>
              </a:pPr>
              <a:r>
                <a:rPr lang="en-US" sz="9000">
                  <a:solidFill>
                    <a:srgbClr val="111212"/>
                  </a:solidFill>
                  <a:latin typeface="Poppins Bold"/>
                </a:rPr>
                <a:t>Virtual</a:t>
              </a:r>
            </a:p>
            <a:p>
              <a:pPr>
                <a:lnSpc>
                  <a:spcPts val="9900"/>
                </a:lnSpc>
              </a:pPr>
              <a:r>
                <a:rPr lang="en-US" sz="8999">
                  <a:solidFill>
                    <a:srgbClr val="111212"/>
                  </a:solidFill>
                  <a:latin typeface="Poppins Bold"/>
                </a:rPr>
                <a:t>Environment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59544"/>
              <a:ext cx="10820400" cy="57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 spc="60">
                  <a:solidFill>
                    <a:srgbClr val="111212"/>
                  </a:solidFill>
                  <a:latin typeface="Poppins Medium"/>
                </a:rPr>
                <a:t>Setup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084621" y="3785538"/>
            <a:ext cx="2406757" cy="183816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47527" y="3643059"/>
            <a:ext cx="5029317" cy="502931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628967" y="4647468"/>
            <a:ext cx="12142919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 Light"/>
              </a:rPr>
              <a:t>1.Open a folder in command prompt</a:t>
            </a:r>
          </a:p>
          <a:p>
            <a:pPr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 Light"/>
              </a:rPr>
              <a:t>2.Type-pip install virtualenv</a:t>
            </a:r>
          </a:p>
          <a:p>
            <a:pPr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 Light"/>
              </a:rPr>
              <a:t>3.Type-vitrtualenv test(here test is the name of virtual </a:t>
            </a:r>
          </a:p>
          <a:p>
            <a:pPr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 Light"/>
              </a:rPr>
              <a:t>             environment)</a:t>
            </a:r>
          </a:p>
          <a:p>
            <a:pPr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 Light"/>
              </a:rPr>
              <a:t>4.Type-test\Scripts\activate(to activate the environment)</a:t>
            </a:r>
          </a:p>
          <a:p>
            <a:pPr>
              <a:lnSpc>
                <a:spcPts val="440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8209" y="1095375"/>
            <a:ext cx="12975087" cy="182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111212"/>
                </a:solidFill>
                <a:latin typeface="Poppins Bold"/>
              </a:rPr>
              <a:t>INSTALLING PANDAS,NUMPY &amp; SCIPY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9159" y="4719258"/>
            <a:ext cx="5660603" cy="3535648"/>
            <a:chOff x="0" y="0"/>
            <a:chExt cx="7547470" cy="47141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65004"/>
              <a:ext cx="7547470" cy="48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75">
                  <a:solidFill>
                    <a:srgbClr val="111212"/>
                  </a:solidFill>
                  <a:latin typeface="Poppins Light Bold"/>
                </a:rPr>
                <a:t>NUMPY- pip install numpy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60178"/>
              <a:ext cx="7547470" cy="2954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>
                  <a:solidFill>
                    <a:srgbClr val="111212"/>
                  </a:solidFill>
                  <a:latin typeface="Poppins Light"/>
                </a:rPr>
                <a:t>Numpy is a library for the Python programming language, adding support for large, multi-dimensional arrays and matrices, along with a large collection of high-level mathematical functions to operate on these arrays it.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050"/>
              <a:ext cx="7547470" cy="57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111212"/>
                  </a:solidFill>
                  <a:latin typeface="Poppins Medium Bold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55753" y="4719258"/>
            <a:ext cx="4791273" cy="3326134"/>
            <a:chOff x="0" y="0"/>
            <a:chExt cx="6388364" cy="443484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65004"/>
              <a:ext cx="6388364" cy="48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75">
                  <a:solidFill>
                    <a:srgbClr val="111212"/>
                  </a:solidFill>
                  <a:latin typeface="Poppins Light Bold"/>
                </a:rPr>
                <a:t>PANDAS- pip install pandas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60178"/>
              <a:ext cx="6388364" cy="2674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38">
                  <a:solidFill>
                    <a:srgbClr val="111212"/>
                  </a:solidFill>
                  <a:latin typeface="Poppins Light"/>
                </a:rPr>
                <a:t>Pandas is a software library written for the Python programming language for data manipulation and analysis. In particular, it offers data structures and operations for manipulating numerical tables and time series.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6388364" cy="57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111212"/>
                  </a:solidFill>
                  <a:latin typeface="Poppins Medium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844796" y="4719258"/>
            <a:ext cx="4828470" cy="3326134"/>
            <a:chOff x="0" y="0"/>
            <a:chExt cx="6437960" cy="443484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65004"/>
              <a:ext cx="6437960" cy="48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0"/>
                </a:lnSpc>
              </a:pPr>
              <a:r>
                <a:rPr lang="en-US" sz="2500" spc="75">
                  <a:solidFill>
                    <a:srgbClr val="111212"/>
                  </a:solidFill>
                  <a:latin typeface="Poppins Light Bold"/>
                </a:rPr>
                <a:t>SCIPY- pip install scipy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760178"/>
              <a:ext cx="6437960" cy="2674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38">
                  <a:solidFill>
                    <a:srgbClr val="111212"/>
                  </a:solidFill>
                  <a:latin typeface="Poppins Light"/>
                </a:rPr>
                <a:t>SciPy contains modules for optimization, linear algebra, integration, interpolation, special functions, FFT, signal and image processing, ODE solvers and other tasks common in science and engineering.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9050"/>
              <a:ext cx="6437960" cy="57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111212"/>
                  </a:solidFill>
                  <a:latin typeface="Poppins Medium Bold"/>
                </a:rPr>
                <a:t>03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137309" y="7102204"/>
            <a:ext cx="2998935" cy="3002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722752" y="201742"/>
            <a:ext cx="2406757" cy="183816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76061" y="478243"/>
            <a:ext cx="2379641" cy="222496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436390" y="6317758"/>
            <a:ext cx="4697490" cy="259761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7965804" y="262862"/>
            <a:ext cx="8115300" cy="3554082"/>
            <a:chOff x="0" y="0"/>
            <a:chExt cx="10820400" cy="47387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5725"/>
              <a:ext cx="10820400" cy="340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>
                  <a:solidFill>
                    <a:srgbClr val="111212"/>
                  </a:solidFill>
                  <a:latin typeface="Poppins Bold"/>
                </a:rPr>
                <a:t>Numpy over List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159544"/>
              <a:ext cx="10820400" cy="57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00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805033" y="6317758"/>
            <a:ext cx="3917720" cy="25976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76061" y="3480719"/>
            <a:ext cx="5307220" cy="567407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538418" y="4171873"/>
            <a:ext cx="10402935" cy="45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965804" y="3963012"/>
            <a:ext cx="2945040" cy="137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Poppins Light"/>
              </a:rPr>
              <a:t>List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05033" y="4095673"/>
            <a:ext cx="3311587" cy="113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9"/>
              </a:lnSpc>
            </a:pPr>
            <a:r>
              <a:rPr lang="en-US" sz="6628">
                <a:solidFill>
                  <a:srgbClr val="000000"/>
                </a:solidFill>
                <a:latin typeface="Poppins Light"/>
              </a:rPr>
              <a:t>Numpy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765539" y="440636"/>
            <a:ext cx="3459986" cy="26425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425701" y="-699609"/>
            <a:ext cx="2851402" cy="285497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1191580">
            <a:off x="5765955" y="4299124"/>
            <a:ext cx="3637690" cy="1140469"/>
            <a:chOff x="0" y="0"/>
            <a:chExt cx="1369186" cy="429260"/>
          </a:xfrm>
        </p:grpSpPr>
        <p:sp>
          <p:nvSpPr>
            <p:cNvPr name="Freeform 5" id="5"/>
            <p:cNvSpPr/>
            <p:nvPr/>
          </p:nvSpPr>
          <p:spPr>
            <a:xfrm>
              <a:off x="0" y="-5080"/>
              <a:ext cx="1369186" cy="434340"/>
            </a:xfrm>
            <a:custGeom>
              <a:avLst/>
              <a:gdLst/>
              <a:ahLst/>
              <a:cxnLst/>
              <a:rect r="r" b="b" t="t" l="l"/>
              <a:pathLst>
                <a:path h="434340" w="1369186">
                  <a:moveTo>
                    <a:pt x="1351406" y="187960"/>
                  </a:moveTo>
                  <a:lnTo>
                    <a:pt x="1089786" y="11430"/>
                  </a:lnTo>
                  <a:cubicBezTo>
                    <a:pt x="1072006" y="0"/>
                    <a:pt x="1049146" y="3810"/>
                    <a:pt x="1036446" y="21590"/>
                  </a:cubicBezTo>
                  <a:cubicBezTo>
                    <a:pt x="1025016" y="39370"/>
                    <a:pt x="1028826" y="62230"/>
                    <a:pt x="1046606" y="74930"/>
                  </a:cubicBezTo>
                  <a:lnTo>
                    <a:pt x="1205356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05356" y="257810"/>
                  </a:lnTo>
                  <a:lnTo>
                    <a:pt x="1046606" y="364490"/>
                  </a:lnTo>
                  <a:cubicBezTo>
                    <a:pt x="1028826" y="375920"/>
                    <a:pt x="1025016" y="400050"/>
                    <a:pt x="1036446" y="417830"/>
                  </a:cubicBezTo>
                  <a:cubicBezTo>
                    <a:pt x="1044066" y="429260"/>
                    <a:pt x="1055496" y="434340"/>
                    <a:pt x="1068196" y="434340"/>
                  </a:cubicBezTo>
                  <a:cubicBezTo>
                    <a:pt x="1075816" y="434340"/>
                    <a:pt x="1083436" y="431800"/>
                    <a:pt x="1089786" y="427990"/>
                  </a:cubicBezTo>
                  <a:lnTo>
                    <a:pt x="1352676" y="251460"/>
                  </a:lnTo>
                  <a:cubicBezTo>
                    <a:pt x="1362836" y="243840"/>
                    <a:pt x="1369186" y="232410"/>
                    <a:pt x="1369186" y="219710"/>
                  </a:cubicBezTo>
                  <a:cubicBezTo>
                    <a:pt x="1369186" y="207010"/>
                    <a:pt x="1362836" y="195580"/>
                    <a:pt x="1351406" y="187960"/>
                  </a:cubicBezTo>
                  <a:close/>
                </a:path>
              </a:pathLst>
            </a:custGeom>
            <a:solidFill>
              <a:srgbClr val="B183E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139238" y="4977765"/>
            <a:ext cx="9525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378786" y="2374486"/>
            <a:ext cx="8679969" cy="90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4"/>
              </a:lnSpc>
            </a:pPr>
            <a:r>
              <a:rPr lang="en-US" sz="5274">
                <a:solidFill>
                  <a:srgbClr val="000000"/>
                </a:solidFill>
                <a:latin typeface="Poppins Light"/>
              </a:rPr>
              <a:t>Why Numpy is Fast?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642" y="3562744"/>
            <a:ext cx="4651708" cy="133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65"/>
              </a:lnSpc>
            </a:pPr>
            <a:r>
              <a:rPr lang="en-US" sz="7761">
                <a:solidFill>
                  <a:srgbClr val="000000"/>
                </a:solidFill>
                <a:latin typeface="Poppins Light"/>
              </a:rPr>
              <a:t>[5,6,7,8,9]</a:t>
            </a:r>
          </a:p>
        </p:txBody>
      </p:sp>
      <p:grpSp>
        <p:nvGrpSpPr>
          <p:cNvPr name="Group 9" id="9"/>
          <p:cNvGrpSpPr/>
          <p:nvPr/>
        </p:nvGrpSpPr>
        <p:grpSpPr>
          <a:xfrm rot="1278106">
            <a:off x="5763299" y="5628132"/>
            <a:ext cx="3637690" cy="1140469"/>
            <a:chOff x="0" y="0"/>
            <a:chExt cx="1369186" cy="429260"/>
          </a:xfrm>
        </p:grpSpPr>
        <p:sp>
          <p:nvSpPr>
            <p:cNvPr name="Freeform 10" id="10"/>
            <p:cNvSpPr/>
            <p:nvPr/>
          </p:nvSpPr>
          <p:spPr>
            <a:xfrm>
              <a:off x="0" y="-5080"/>
              <a:ext cx="1369186" cy="434340"/>
            </a:xfrm>
            <a:custGeom>
              <a:avLst/>
              <a:gdLst/>
              <a:ahLst/>
              <a:cxnLst/>
              <a:rect r="r" b="b" t="t" l="l"/>
              <a:pathLst>
                <a:path h="434340" w="1369186">
                  <a:moveTo>
                    <a:pt x="1351406" y="187960"/>
                  </a:moveTo>
                  <a:lnTo>
                    <a:pt x="1089786" y="11430"/>
                  </a:lnTo>
                  <a:cubicBezTo>
                    <a:pt x="1072006" y="0"/>
                    <a:pt x="1049146" y="3810"/>
                    <a:pt x="1036446" y="21590"/>
                  </a:cubicBezTo>
                  <a:cubicBezTo>
                    <a:pt x="1025016" y="39370"/>
                    <a:pt x="1028826" y="62230"/>
                    <a:pt x="1046606" y="74930"/>
                  </a:cubicBezTo>
                  <a:lnTo>
                    <a:pt x="1205356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205356" y="257810"/>
                  </a:lnTo>
                  <a:lnTo>
                    <a:pt x="1046606" y="364490"/>
                  </a:lnTo>
                  <a:cubicBezTo>
                    <a:pt x="1028826" y="375920"/>
                    <a:pt x="1025016" y="400050"/>
                    <a:pt x="1036446" y="417830"/>
                  </a:cubicBezTo>
                  <a:cubicBezTo>
                    <a:pt x="1044066" y="429260"/>
                    <a:pt x="1055496" y="434340"/>
                    <a:pt x="1068196" y="434340"/>
                  </a:cubicBezTo>
                  <a:cubicBezTo>
                    <a:pt x="1075816" y="434340"/>
                    <a:pt x="1083436" y="431800"/>
                    <a:pt x="1089786" y="427990"/>
                  </a:cubicBezTo>
                  <a:lnTo>
                    <a:pt x="1352676" y="251460"/>
                  </a:lnTo>
                  <a:cubicBezTo>
                    <a:pt x="1362836" y="243840"/>
                    <a:pt x="1369186" y="232410"/>
                    <a:pt x="1369186" y="219710"/>
                  </a:cubicBezTo>
                  <a:cubicBezTo>
                    <a:pt x="1369186" y="207010"/>
                    <a:pt x="1362836" y="195580"/>
                    <a:pt x="1351406" y="187960"/>
                  </a:cubicBezTo>
                  <a:close/>
                </a:path>
              </a:pathLst>
            </a:custGeom>
            <a:solidFill>
              <a:srgbClr val="B183E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-1282876">
            <a:off x="6126357" y="4086463"/>
            <a:ext cx="1942782" cy="72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sz="4213">
                <a:solidFill>
                  <a:srgbClr val="000000"/>
                </a:solidFill>
                <a:latin typeface="Trocchi"/>
              </a:rPr>
              <a:t>Numpy</a:t>
            </a:r>
          </a:p>
        </p:txBody>
      </p:sp>
      <p:sp>
        <p:nvSpPr>
          <p:cNvPr name="TextBox 12" id="12"/>
          <p:cNvSpPr txBox="true"/>
          <p:nvPr/>
        </p:nvSpPr>
        <p:spPr>
          <a:xfrm rot="1289142">
            <a:off x="7199986" y="5447921"/>
            <a:ext cx="1443406" cy="74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Trocchi"/>
              </a:rPr>
              <a:t>Lists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40843" y="1676193"/>
            <a:ext cx="3141488" cy="80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9"/>
              </a:lnSpc>
            </a:pPr>
            <a:r>
              <a:rPr lang="en-US" sz="4706">
                <a:solidFill>
                  <a:srgbClr val="000000"/>
                </a:solidFill>
                <a:latin typeface="Trocchi"/>
              </a:rPr>
              <a:t>Fixed type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99179" y="3333145"/>
            <a:ext cx="11526347" cy="68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8"/>
              </a:lnSpc>
            </a:pPr>
            <a:r>
              <a:rPr lang="en-US" sz="4013">
                <a:solidFill>
                  <a:srgbClr val="000000"/>
                </a:solidFill>
                <a:latin typeface="Trocchi"/>
              </a:rPr>
              <a:t>00000000 00000000 00000000 00000101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1183" y="2596259"/>
            <a:ext cx="8753063" cy="86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1"/>
              </a:lnSpc>
            </a:pPr>
            <a:r>
              <a:rPr lang="en-US" sz="5015">
                <a:solidFill>
                  <a:srgbClr val="000000"/>
                </a:solidFill>
                <a:latin typeface="Poppins Light"/>
              </a:rPr>
              <a:t>Int 32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8871" y="7530036"/>
            <a:ext cx="16692608" cy="123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9"/>
              </a:lnSpc>
            </a:pPr>
            <a:r>
              <a:rPr lang="en-US" sz="3520">
                <a:solidFill>
                  <a:srgbClr val="000000"/>
                </a:solidFill>
                <a:latin typeface="Trocchi"/>
              </a:rPr>
              <a:t>00000000 000000000 000000000000 00000000 0000000 000000 00000000</a:t>
            </a:r>
          </a:p>
          <a:p>
            <a:pPr>
              <a:lnSpc>
                <a:spcPts val="4929"/>
              </a:lnSpc>
            </a:pPr>
            <a:r>
              <a:rPr lang="en-US" sz="3520">
                <a:solidFill>
                  <a:srgbClr val="000000"/>
                </a:solidFill>
                <a:latin typeface="Trocchi"/>
              </a:rPr>
              <a:t> 00000000 00000101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4684036" y="4853940"/>
            <a:ext cx="19998773" cy="133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4"/>
              </a:lnSpc>
            </a:pPr>
            <a:r>
              <a:rPr lang="en-US" sz="7738">
                <a:solidFill>
                  <a:srgbClr val="000000"/>
                </a:solidFill>
                <a:latin typeface="Poppins Ligh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426697" y="4837355"/>
            <a:ext cx="2406757" cy="183816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484410" y="652343"/>
            <a:ext cx="8801741" cy="1058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4"/>
              </a:lnSpc>
              <a:spcBef>
                <a:spcPct val="0"/>
              </a:spcBef>
            </a:pPr>
            <a:r>
              <a:rPr lang="en-US" sz="6210">
                <a:solidFill>
                  <a:srgbClr val="000000"/>
                </a:solidFill>
                <a:latin typeface="Poppins Light"/>
              </a:rPr>
              <a:t>Application of Numpy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56873"/>
            <a:ext cx="15220833" cy="98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5074" indent="-617537" lvl="1">
              <a:lnSpc>
                <a:spcPts val="8008"/>
              </a:lnSpc>
              <a:buFont typeface="Arial"/>
              <a:buChar char="•"/>
            </a:pPr>
            <a:r>
              <a:rPr lang="en-US" sz="5720">
                <a:solidFill>
                  <a:srgbClr val="000000"/>
                </a:solidFill>
                <a:latin typeface="Poppins Light"/>
              </a:rPr>
              <a:t>MATHEMATICS(MATLAB REPLACEMENT)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440892"/>
            <a:ext cx="15220833" cy="98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5074" indent="-617537" lvl="1">
              <a:lnSpc>
                <a:spcPts val="8008"/>
              </a:lnSpc>
              <a:buFont typeface="Arial"/>
              <a:buChar char="•"/>
            </a:pPr>
            <a:r>
              <a:rPr lang="en-US" sz="5720">
                <a:solidFill>
                  <a:srgbClr val="000000"/>
                </a:solidFill>
                <a:latin typeface="Poppins Light"/>
              </a:rPr>
              <a:t>PLOTTING(MATPLOITLIB)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689398"/>
            <a:ext cx="15220833" cy="98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5074" indent="-617537" lvl="1">
              <a:lnSpc>
                <a:spcPts val="8008"/>
              </a:lnSpc>
              <a:buFont typeface="Arial"/>
              <a:buChar char="•"/>
            </a:pPr>
            <a:r>
              <a:rPr lang="en-US" sz="5720">
                <a:solidFill>
                  <a:srgbClr val="000000"/>
                </a:solidFill>
                <a:latin typeface="Poppins Light"/>
              </a:rPr>
              <a:t>PANDAS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800501"/>
            <a:ext cx="15220833" cy="986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35074" indent="-617537" lvl="1">
              <a:lnSpc>
                <a:spcPts val="8008"/>
              </a:lnSpc>
              <a:buFont typeface="Arial"/>
              <a:buChar char="•"/>
            </a:pPr>
            <a:r>
              <a:rPr lang="en-US" sz="5720">
                <a:solidFill>
                  <a:srgbClr val="000000"/>
                </a:solidFill>
                <a:latin typeface="Poppins Light"/>
              </a:rPr>
              <a:t>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851867" y="2182604"/>
            <a:ext cx="9360910" cy="741142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53392" y="92043"/>
            <a:ext cx="3967578" cy="22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63"/>
              </a:lnSpc>
            </a:pPr>
            <a:r>
              <a:rPr lang="en-US" sz="13116">
                <a:solidFill>
                  <a:srgbClr val="000000"/>
                </a:solidFill>
                <a:latin typeface="Trocchi"/>
              </a:rPr>
              <a:t>SUM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002284" y="7830815"/>
            <a:ext cx="2851402" cy="28549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798504" y="-241077"/>
            <a:ext cx="2406757" cy="1838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DAELO9YT2xY</dc:identifier>
  <dcterms:modified xsi:type="dcterms:W3CDTF">2011-08-01T06:04:30Z</dcterms:modified>
  <cp:revision>1</cp:revision>
  <dc:title>numpy,pandas &amp; scipy</dc:title>
</cp:coreProperties>
</file>