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9" r:id="rId8"/>
    <p:sldId id="263" r:id="rId9"/>
    <p:sldId id="264" r:id="rId10"/>
    <p:sldId id="265" r:id="rId11"/>
    <p:sldId id="266" r:id="rId12"/>
    <p:sldId id="275" r:id="rId13"/>
    <p:sldId id="262" r:id="rId14"/>
    <p:sldId id="267" r:id="rId15"/>
    <p:sldId id="268" r:id="rId16"/>
    <p:sldId id="271" r:id="rId17"/>
    <p:sldId id="270" r:id="rId18"/>
    <p:sldId id="278" r:id="rId19"/>
    <p:sldId id="279" r:id="rId20"/>
    <p:sldId id="280" r:id="rId21"/>
    <p:sldId id="272" r:id="rId22"/>
    <p:sldId id="273" r:id="rId23"/>
    <p:sldId id="274" r:id="rId24"/>
    <p:sldId id="276" r:id="rId25"/>
    <p:sldId id="277"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1/31/2021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1/31/2021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ry.jsoup.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crapinghub.github.io/xpath-playgroun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crummy.com/software/BeautifulSo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ite.com/python/examples/4420/beautifulsoup-parse-an-html-table-and-write-to-a-csv" TargetMode="External"/><Relationship Id="rId2" Type="http://schemas.openxmlformats.org/officeDocument/2006/relationships/hyperlink" Target="http://www.crummy.com/software/BeautifulSou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elenium-python.readthedocs.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elenium-python.readthedocs.io/" TargetMode="External"/><Relationship Id="rId2" Type="http://schemas.openxmlformats.org/officeDocument/2006/relationships/hyperlink" Target="https://selenium-python.readthedocs.io/installation.html#driver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crapy.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cs.scrapy.org/en/latest/topics/architectur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acebook.com/robots.txt" TargetMode="Externa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search?client=firefox-b-d&amp;q=x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A90D-42B9-4ECF-A074-4A6D8BADB17C}"/>
              </a:ext>
            </a:extLst>
          </p:cNvPr>
          <p:cNvSpPr>
            <a:spLocks noGrp="1"/>
          </p:cNvSpPr>
          <p:nvPr>
            <p:ph type="ctrTitle"/>
          </p:nvPr>
        </p:nvSpPr>
        <p:spPr/>
        <p:txBody>
          <a:bodyPr/>
          <a:lstStyle/>
          <a:p>
            <a:r>
              <a:rPr lang="en-IN" dirty="0"/>
              <a:t>Web Scraping</a:t>
            </a:r>
          </a:p>
        </p:txBody>
      </p:sp>
      <p:sp>
        <p:nvSpPr>
          <p:cNvPr id="3" name="Subtitle 2">
            <a:extLst>
              <a:ext uri="{FF2B5EF4-FFF2-40B4-BE49-F238E27FC236}">
                <a16:creationId xmlns:a16="http://schemas.microsoft.com/office/drawing/2014/main" id="{C55D6652-5618-42D1-9DA5-96F213A651C8}"/>
              </a:ext>
            </a:extLst>
          </p:cNvPr>
          <p:cNvSpPr>
            <a:spLocks noGrp="1"/>
          </p:cNvSpPr>
          <p:nvPr>
            <p:ph type="subTitle" idx="1"/>
          </p:nvPr>
        </p:nvSpPr>
        <p:spPr/>
        <p:txBody>
          <a:bodyPr/>
          <a:lstStyle/>
          <a:p>
            <a:r>
              <a:rPr lang="en-IN" dirty="0"/>
              <a:t>Datasets generation for Machine Learning</a:t>
            </a:r>
          </a:p>
        </p:txBody>
      </p:sp>
      <p:pic>
        <p:nvPicPr>
          <p:cNvPr id="1026" name="Picture 2" descr="10 Ways to Benefit from Web Scraping 2020 | Webs-Automation">
            <a:extLst>
              <a:ext uri="{FF2B5EF4-FFF2-40B4-BE49-F238E27FC236}">
                <a16:creationId xmlns:a16="http://schemas.microsoft.com/office/drawing/2014/main" id="{4A67A6B0-C61F-449D-BD13-CE379A108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1298448"/>
            <a:ext cx="42862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29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ABEF-633E-41E7-B9FB-3F0AEA8EBDE2}"/>
              </a:ext>
            </a:extLst>
          </p:cNvPr>
          <p:cNvSpPr>
            <a:spLocks noGrp="1"/>
          </p:cNvSpPr>
          <p:nvPr>
            <p:ph type="title"/>
          </p:nvPr>
        </p:nvSpPr>
        <p:spPr/>
        <p:txBody>
          <a:bodyPr/>
          <a:lstStyle/>
          <a:p>
            <a:r>
              <a:rPr lang="en-IN" b="1" dirty="0"/>
              <a:t>CSS Selectors</a:t>
            </a:r>
            <a:br>
              <a:rPr lang="en-IN" b="1" dirty="0"/>
            </a:br>
            <a:r>
              <a:rPr lang="en-IN" dirty="0"/>
              <a:t>Practical</a:t>
            </a:r>
            <a:endParaRPr lang="en-IN" b="1" dirty="0"/>
          </a:p>
        </p:txBody>
      </p:sp>
      <p:sp>
        <p:nvSpPr>
          <p:cNvPr id="3" name="Content Placeholder 2">
            <a:extLst>
              <a:ext uri="{FF2B5EF4-FFF2-40B4-BE49-F238E27FC236}">
                <a16:creationId xmlns:a16="http://schemas.microsoft.com/office/drawing/2014/main" id="{BDA3A1DB-F0FA-4624-B401-822AB68516D9}"/>
              </a:ext>
            </a:extLst>
          </p:cNvPr>
          <p:cNvSpPr>
            <a:spLocks noGrp="1"/>
          </p:cNvSpPr>
          <p:nvPr>
            <p:ph idx="1"/>
          </p:nvPr>
        </p:nvSpPr>
        <p:spPr/>
        <p:txBody>
          <a:bodyPr/>
          <a:lstStyle/>
          <a:p>
            <a:pPr marL="0" indent="0">
              <a:buNone/>
            </a:pPr>
            <a:r>
              <a:rPr lang="en-IN" dirty="0"/>
              <a:t>1.  Open the link - </a:t>
            </a:r>
            <a:r>
              <a:rPr lang="en-IN" dirty="0">
                <a:hlinkClick r:id="rId2"/>
              </a:rPr>
              <a:t> try.jsoup.org/</a:t>
            </a:r>
            <a:r>
              <a:rPr lang="en-IN" dirty="0"/>
              <a:t>.</a:t>
            </a:r>
          </a:p>
          <a:p>
            <a:pPr marL="0" indent="0">
              <a:buNone/>
            </a:pPr>
            <a:r>
              <a:rPr lang="en-IN" dirty="0"/>
              <a:t>2. Paste the HTML code from </a:t>
            </a:r>
            <a:r>
              <a:rPr lang="en-IN" b="1" dirty="0"/>
              <a:t>sample.html</a:t>
            </a:r>
          </a:p>
          <a:p>
            <a:pPr marL="0" indent="0">
              <a:buNone/>
            </a:pPr>
            <a:r>
              <a:rPr lang="en-IN" dirty="0"/>
              <a:t>3. </a:t>
            </a:r>
            <a:r>
              <a:rPr lang="en-IN" b="1" dirty="0"/>
              <a:t>Cheat Sheet </a:t>
            </a:r>
            <a:r>
              <a:rPr lang="en-IN" dirty="0"/>
              <a:t>will be provided.</a:t>
            </a:r>
          </a:p>
          <a:p>
            <a:pPr marL="0" indent="0">
              <a:buNone/>
            </a:pPr>
            <a:endParaRPr lang="en-IN" dirty="0"/>
          </a:p>
        </p:txBody>
      </p:sp>
    </p:spTree>
    <p:extLst>
      <p:ext uri="{BB962C8B-B14F-4D97-AF65-F5344CB8AC3E}">
        <p14:creationId xmlns:p14="http://schemas.microsoft.com/office/powerpoint/2010/main" val="233562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ABEF-633E-41E7-B9FB-3F0AEA8EBDE2}"/>
              </a:ext>
            </a:extLst>
          </p:cNvPr>
          <p:cNvSpPr>
            <a:spLocks noGrp="1"/>
          </p:cNvSpPr>
          <p:nvPr>
            <p:ph type="title"/>
          </p:nvPr>
        </p:nvSpPr>
        <p:spPr/>
        <p:txBody>
          <a:bodyPr/>
          <a:lstStyle/>
          <a:p>
            <a:r>
              <a:rPr lang="en-IN" sz="3000" b="1" dirty="0"/>
              <a:t>XPath Selectors</a:t>
            </a:r>
            <a:br>
              <a:rPr lang="en-IN" b="1" dirty="0"/>
            </a:br>
            <a:r>
              <a:rPr lang="en-IN" dirty="0"/>
              <a:t>Practical</a:t>
            </a:r>
            <a:endParaRPr lang="en-IN" b="1" dirty="0"/>
          </a:p>
        </p:txBody>
      </p:sp>
      <p:sp>
        <p:nvSpPr>
          <p:cNvPr id="3" name="Content Placeholder 2">
            <a:extLst>
              <a:ext uri="{FF2B5EF4-FFF2-40B4-BE49-F238E27FC236}">
                <a16:creationId xmlns:a16="http://schemas.microsoft.com/office/drawing/2014/main" id="{BDA3A1DB-F0FA-4624-B401-822AB68516D9}"/>
              </a:ext>
            </a:extLst>
          </p:cNvPr>
          <p:cNvSpPr>
            <a:spLocks noGrp="1"/>
          </p:cNvSpPr>
          <p:nvPr>
            <p:ph idx="1"/>
          </p:nvPr>
        </p:nvSpPr>
        <p:spPr/>
        <p:txBody>
          <a:bodyPr/>
          <a:lstStyle/>
          <a:p>
            <a:pPr marL="0" indent="0">
              <a:buNone/>
            </a:pPr>
            <a:r>
              <a:rPr lang="en-IN" dirty="0"/>
              <a:t>1.  Open the link -  </a:t>
            </a:r>
            <a:r>
              <a:rPr lang="en-IN" dirty="0">
                <a:hlinkClick r:id="rId2"/>
              </a:rPr>
              <a:t>scrapinghub.github.io/</a:t>
            </a:r>
            <a:r>
              <a:rPr lang="en-IN" dirty="0" err="1">
                <a:hlinkClick r:id="rId2"/>
              </a:rPr>
              <a:t>xpath</a:t>
            </a:r>
            <a:r>
              <a:rPr lang="en-IN" dirty="0">
                <a:hlinkClick r:id="rId2"/>
              </a:rPr>
              <a:t>-playground/</a:t>
            </a:r>
            <a:endParaRPr lang="en-IN" dirty="0"/>
          </a:p>
          <a:p>
            <a:pPr marL="0" indent="0">
              <a:buNone/>
            </a:pPr>
            <a:r>
              <a:rPr lang="en-IN" dirty="0"/>
              <a:t>2. Paste the HTML code from </a:t>
            </a:r>
            <a:r>
              <a:rPr lang="en-IN" b="1" dirty="0"/>
              <a:t>sample.html</a:t>
            </a:r>
          </a:p>
          <a:p>
            <a:pPr marL="0" indent="0">
              <a:buNone/>
            </a:pPr>
            <a:r>
              <a:rPr lang="en-IN" dirty="0"/>
              <a:t>3. </a:t>
            </a:r>
            <a:r>
              <a:rPr lang="en-IN" b="1" dirty="0"/>
              <a:t>Cheat Sheet </a:t>
            </a:r>
            <a:r>
              <a:rPr lang="en-IN" dirty="0"/>
              <a:t>will be provided.</a:t>
            </a:r>
          </a:p>
          <a:p>
            <a:pPr marL="0" indent="0">
              <a:buNone/>
            </a:pPr>
            <a:r>
              <a:rPr lang="en-IN" dirty="0"/>
              <a:t>4. We’ll be using XPath over CSS.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26" name="Picture 2" descr="See the source image">
            <a:extLst>
              <a:ext uri="{FF2B5EF4-FFF2-40B4-BE49-F238E27FC236}">
                <a16:creationId xmlns:a16="http://schemas.microsoft.com/office/drawing/2014/main" id="{46BA7C4E-6112-473D-A133-32AEC609E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268" y="2959440"/>
            <a:ext cx="6430300" cy="283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C01D-1AE2-46E1-B9DD-85E355A99BC1}"/>
              </a:ext>
            </a:extLst>
          </p:cNvPr>
          <p:cNvSpPr>
            <a:spLocks noGrp="1"/>
          </p:cNvSpPr>
          <p:nvPr>
            <p:ph type="title"/>
          </p:nvPr>
        </p:nvSpPr>
        <p:spPr/>
        <p:txBody>
          <a:bodyPr/>
          <a:lstStyle/>
          <a:p>
            <a:r>
              <a:rPr lang="en-IN" b="1" dirty="0"/>
              <a:t>General Terms</a:t>
            </a:r>
          </a:p>
        </p:txBody>
      </p:sp>
      <p:sp>
        <p:nvSpPr>
          <p:cNvPr id="3" name="Content Placeholder 2">
            <a:extLst>
              <a:ext uri="{FF2B5EF4-FFF2-40B4-BE49-F238E27FC236}">
                <a16:creationId xmlns:a16="http://schemas.microsoft.com/office/drawing/2014/main" id="{0AFADCE7-2050-480F-99AD-97B22D450328}"/>
              </a:ext>
            </a:extLst>
          </p:cNvPr>
          <p:cNvSpPr>
            <a:spLocks noGrp="1"/>
          </p:cNvSpPr>
          <p:nvPr>
            <p:ph idx="1"/>
          </p:nvPr>
        </p:nvSpPr>
        <p:spPr/>
        <p:txBody>
          <a:bodyPr/>
          <a:lstStyle/>
          <a:p>
            <a:pPr marL="457200" indent="-457200">
              <a:buAutoNum type="arabicPeriod"/>
            </a:pPr>
            <a:r>
              <a:rPr lang="en-IN" b="1" dirty="0"/>
              <a:t>Spider/Crawler – </a:t>
            </a:r>
            <a:r>
              <a:rPr lang="en-IN" dirty="0"/>
              <a:t>are classes which define how a certain site (or a group of sites ) will be scraped, including how to perform the crawl, how to extract structured data from their pages. </a:t>
            </a:r>
            <a:r>
              <a:rPr lang="en-IN" b="1" dirty="0"/>
              <a:t>(Google, Facebook have their own spiders)</a:t>
            </a:r>
          </a:p>
          <a:p>
            <a:pPr marL="457200" indent="-457200">
              <a:buAutoNum type="arabicPeriod"/>
            </a:pPr>
            <a:endParaRPr lang="en-IN" b="1" dirty="0"/>
          </a:p>
          <a:p>
            <a:pPr marL="457200" indent="-457200">
              <a:buAutoNum type="arabicPeriod"/>
            </a:pPr>
            <a:endParaRPr lang="en-IN" b="1" dirty="0"/>
          </a:p>
          <a:p>
            <a:pPr marL="457200" indent="-457200">
              <a:buAutoNum type="arabicPeriod"/>
            </a:pPr>
            <a:endParaRPr lang="en-IN" b="1" dirty="0"/>
          </a:p>
          <a:p>
            <a:pPr marL="457200" indent="-457200">
              <a:buAutoNum type="arabicPeriod"/>
            </a:pPr>
            <a:endParaRPr lang="en-IN" b="1" dirty="0"/>
          </a:p>
          <a:p>
            <a:pPr marL="0" indent="0">
              <a:buNone/>
            </a:pPr>
            <a:endParaRPr lang="en-IN" b="1" dirty="0"/>
          </a:p>
          <a:p>
            <a:pPr marL="0" indent="0">
              <a:buNone/>
            </a:pPr>
            <a:endParaRPr lang="en-IN" b="1" dirty="0"/>
          </a:p>
          <a:p>
            <a:pPr marL="457200" indent="-457200">
              <a:buAutoNum type="arabicPeriod"/>
            </a:pPr>
            <a:endParaRPr lang="en-IN" b="1" dirty="0"/>
          </a:p>
          <a:p>
            <a:pPr marL="0" indent="0">
              <a:buNone/>
            </a:pPr>
            <a:endParaRPr lang="en-IN" dirty="0"/>
          </a:p>
          <a:p>
            <a:pPr marL="457200" indent="-457200">
              <a:buAutoNum type="arabicPeriod"/>
            </a:pPr>
            <a:endParaRPr lang="en-IN" dirty="0"/>
          </a:p>
        </p:txBody>
      </p:sp>
      <p:pic>
        <p:nvPicPr>
          <p:cNvPr id="2050" name="Picture 2">
            <a:extLst>
              <a:ext uri="{FF2B5EF4-FFF2-40B4-BE49-F238E27FC236}">
                <a16:creationId xmlns:a16="http://schemas.microsoft.com/office/drawing/2014/main" id="{98A2BD60-C133-41B9-9DFC-7AF7583FC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1019" y="2238710"/>
            <a:ext cx="4811697" cy="20293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Monadic Parser Combinators in C# | Alexey Golub">
            <a:extLst>
              <a:ext uri="{FF2B5EF4-FFF2-40B4-BE49-F238E27FC236}">
                <a16:creationId xmlns:a16="http://schemas.microsoft.com/office/drawing/2014/main" id="{8AF77CE9-5866-4220-8B8B-AF155CC43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287" y="4268018"/>
            <a:ext cx="4232799" cy="169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3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CFB8-5730-4D6D-9813-CB35385C0D29}"/>
              </a:ext>
            </a:extLst>
          </p:cNvPr>
          <p:cNvSpPr>
            <a:spLocks noGrp="1"/>
          </p:cNvSpPr>
          <p:nvPr>
            <p:ph type="title"/>
          </p:nvPr>
        </p:nvSpPr>
        <p:spPr/>
        <p:txBody>
          <a:bodyPr>
            <a:normAutofit/>
          </a:bodyPr>
          <a:lstStyle/>
          <a:p>
            <a:r>
              <a:rPr lang="en-IN" sz="3400" b="1" dirty="0"/>
              <a:t>Beautiful Soup</a:t>
            </a:r>
            <a:br>
              <a:rPr lang="en-IN" sz="3400" b="1" dirty="0"/>
            </a:br>
            <a:r>
              <a:rPr lang="en-IN" sz="3000" dirty="0"/>
              <a:t>(Beginner)</a:t>
            </a:r>
            <a:endParaRPr lang="en-IN" sz="3400" b="1" dirty="0"/>
          </a:p>
        </p:txBody>
      </p:sp>
      <p:sp>
        <p:nvSpPr>
          <p:cNvPr id="3" name="Content Placeholder 2">
            <a:extLst>
              <a:ext uri="{FF2B5EF4-FFF2-40B4-BE49-F238E27FC236}">
                <a16:creationId xmlns:a16="http://schemas.microsoft.com/office/drawing/2014/main" id="{CBAFBB1D-79B7-4A96-8930-AEE400509953}"/>
              </a:ext>
            </a:extLst>
          </p:cNvPr>
          <p:cNvSpPr>
            <a:spLocks noGrp="1"/>
          </p:cNvSpPr>
          <p:nvPr>
            <p:ph idx="1"/>
          </p:nvPr>
        </p:nvSpPr>
        <p:spPr/>
        <p:txBody>
          <a:bodyPr/>
          <a:lstStyle/>
          <a:p>
            <a:r>
              <a:rPr lang="en-US" b="0" i="0" u="none" strike="noStrike" dirty="0">
                <a:solidFill>
                  <a:srgbClr val="355F7C"/>
                </a:solidFill>
                <a:effectLst/>
                <a:latin typeface="Arial" panose="020B0604020202020204" pitchFamily="34" charset="0"/>
                <a:hlinkClick r:id="rId2"/>
              </a:rPr>
              <a:t>Beautiful Soup</a:t>
            </a:r>
            <a:r>
              <a:rPr lang="en-US" b="0" i="0" dirty="0">
                <a:solidFill>
                  <a:srgbClr val="000000"/>
                </a:solidFill>
                <a:effectLst/>
                <a:latin typeface="Arial" panose="020B0604020202020204" pitchFamily="34" charset="0"/>
              </a:rPr>
              <a:t> is a Python library for pulling data out of HTML and XML files. It works with your favorite parser to provide idiomatic ways of navigating, searching, and modifying the parse tree. It commonly saves programmers hours or days of work.</a:t>
            </a:r>
          </a:p>
          <a:p>
            <a:r>
              <a:rPr lang="en-US" b="1" dirty="0">
                <a:solidFill>
                  <a:srgbClr val="000000"/>
                </a:solidFill>
                <a:latin typeface="Arial" panose="020B0604020202020204" pitchFamily="34" charset="0"/>
              </a:rPr>
              <a:t>Dependencies – </a:t>
            </a:r>
            <a:r>
              <a:rPr lang="en-US" dirty="0">
                <a:solidFill>
                  <a:srgbClr val="000000"/>
                </a:solidFill>
                <a:latin typeface="Arial" panose="020B0604020202020204" pitchFamily="34" charset="0"/>
              </a:rPr>
              <a:t>requests (for making requests), parser (parse the extracted data) </a:t>
            </a:r>
            <a:endParaRPr lang="en-US" b="1"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Good enough for </a:t>
            </a:r>
            <a:r>
              <a:rPr lang="en-US" dirty="0">
                <a:solidFill>
                  <a:srgbClr val="000000"/>
                </a:solidFill>
                <a:latin typeface="Arial" panose="020B0604020202020204" pitchFamily="34" charset="0"/>
              </a:rPr>
              <a:t>single pages. Easy Documentation, Good Community.</a:t>
            </a:r>
          </a:p>
          <a:p>
            <a:endParaRPr lang="en-US" b="0" i="0" dirty="0">
              <a:solidFill>
                <a:srgbClr val="000000"/>
              </a:solidFill>
              <a:effectLst/>
              <a:latin typeface="Arial" panose="020B0604020202020204" pitchFamily="34" charset="0"/>
            </a:endParaRPr>
          </a:p>
          <a:p>
            <a:pPr marL="0" indent="0">
              <a:buNone/>
            </a:pPr>
            <a:endParaRPr lang="en-US" dirty="0">
              <a:solidFill>
                <a:srgbClr val="000000"/>
              </a:solidFill>
              <a:latin typeface="Arial" panose="020B0604020202020204" pitchFamily="34" charset="0"/>
            </a:endParaRPr>
          </a:p>
          <a:p>
            <a:pPr marL="0" indent="0">
              <a:buNone/>
            </a:pPr>
            <a:endParaRPr lang="en-US" b="0" i="0" dirty="0">
              <a:solidFill>
                <a:srgbClr val="000000"/>
              </a:solidFill>
              <a:effectLst/>
              <a:latin typeface="Arial" panose="020B0604020202020204" pitchFamily="34" charset="0"/>
            </a:endParaRPr>
          </a:p>
          <a:p>
            <a:endParaRPr lang="en-IN" dirty="0"/>
          </a:p>
        </p:txBody>
      </p:sp>
      <p:pic>
        <p:nvPicPr>
          <p:cNvPr id="2050" name="Picture 2" descr="&quot;The Fish-Footman began by producing from under his arm a great letter, nearly as large as himself.&quot;">
            <a:extLst>
              <a:ext uri="{FF2B5EF4-FFF2-40B4-BE49-F238E27FC236}">
                <a16:creationId xmlns:a16="http://schemas.microsoft.com/office/drawing/2014/main" id="{63902434-E5E4-4297-B37A-D429D8988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793" y="4012491"/>
            <a:ext cx="1724728" cy="206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92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CFB8-5730-4D6D-9813-CB35385C0D29}"/>
              </a:ext>
            </a:extLst>
          </p:cNvPr>
          <p:cNvSpPr>
            <a:spLocks noGrp="1"/>
          </p:cNvSpPr>
          <p:nvPr>
            <p:ph type="title"/>
          </p:nvPr>
        </p:nvSpPr>
        <p:spPr/>
        <p:txBody>
          <a:bodyPr>
            <a:normAutofit/>
          </a:bodyPr>
          <a:lstStyle/>
          <a:p>
            <a:r>
              <a:rPr lang="en-IN" sz="3400" b="1" dirty="0"/>
              <a:t>Beautiful Soup</a:t>
            </a:r>
            <a:br>
              <a:rPr lang="en-IN" sz="3400" b="1" dirty="0"/>
            </a:br>
            <a:r>
              <a:rPr lang="en-IN" sz="3000" dirty="0"/>
              <a:t>(Beginner)</a:t>
            </a:r>
            <a:endParaRPr lang="en-IN" sz="3400" b="1" dirty="0"/>
          </a:p>
        </p:txBody>
      </p:sp>
      <p:sp>
        <p:nvSpPr>
          <p:cNvPr id="3" name="Content Placeholder 2">
            <a:extLst>
              <a:ext uri="{FF2B5EF4-FFF2-40B4-BE49-F238E27FC236}">
                <a16:creationId xmlns:a16="http://schemas.microsoft.com/office/drawing/2014/main" id="{CBAFBB1D-79B7-4A96-8930-AEE400509953}"/>
              </a:ext>
            </a:extLst>
          </p:cNvPr>
          <p:cNvSpPr>
            <a:spLocks noGrp="1"/>
          </p:cNvSpPr>
          <p:nvPr>
            <p:ph idx="1"/>
          </p:nvPr>
        </p:nvSpPr>
        <p:spPr/>
        <p:txBody>
          <a:bodyPr/>
          <a:lstStyle/>
          <a:p>
            <a:r>
              <a:rPr lang="en-US" b="0" i="0" u="none" strike="noStrike" dirty="0">
                <a:solidFill>
                  <a:srgbClr val="355F7C"/>
                </a:solidFill>
                <a:effectLst/>
                <a:latin typeface="Arial" panose="020B0604020202020204" pitchFamily="34" charset="0"/>
                <a:hlinkClick r:id="rId2"/>
              </a:rPr>
              <a:t>Beautiful Soup</a:t>
            </a:r>
            <a:endParaRPr lang="en-US" b="0" i="0" u="none" strike="noStrike" dirty="0">
              <a:solidFill>
                <a:srgbClr val="355F7C"/>
              </a:solidFill>
              <a:effectLst/>
              <a:latin typeface="Arial" panose="020B0604020202020204" pitchFamily="34" charset="0"/>
            </a:endParaRPr>
          </a:p>
          <a:p>
            <a:r>
              <a:rPr lang="en-US" dirty="0">
                <a:solidFill>
                  <a:srgbClr val="355F7C"/>
                </a:solidFill>
                <a:latin typeface="Arial" panose="020B0604020202020204" pitchFamily="34" charset="0"/>
              </a:rPr>
              <a:t>User – Friendly</a:t>
            </a:r>
          </a:p>
          <a:p>
            <a:r>
              <a:rPr lang="en-US" b="0" i="0" u="none" strike="noStrike" dirty="0">
                <a:solidFill>
                  <a:srgbClr val="355F7C"/>
                </a:solidFill>
                <a:effectLst/>
                <a:latin typeface="Arial" panose="020B0604020202020204" pitchFamily="34" charset="0"/>
              </a:rPr>
              <a:t>Easy to Learn</a:t>
            </a:r>
          </a:p>
          <a:p>
            <a:pPr marL="0" indent="0">
              <a:buNone/>
            </a:pPr>
            <a:endParaRPr lang="en-US" b="0" i="0" u="none" strike="noStrike" dirty="0">
              <a:solidFill>
                <a:srgbClr val="355F7C"/>
              </a:solidFill>
              <a:effectLst/>
              <a:latin typeface="Arial" panose="020B0604020202020204" pitchFamily="34" charset="0"/>
            </a:endParaRPr>
          </a:p>
          <a:p>
            <a:r>
              <a:rPr lang="en-US" b="0" i="0" u="none" strike="noStrike" dirty="0">
                <a:solidFill>
                  <a:srgbClr val="FF0000"/>
                </a:solidFill>
                <a:effectLst/>
                <a:latin typeface="Arial" panose="020B0604020202020204" pitchFamily="34" charset="0"/>
              </a:rPr>
              <a:t>Uses CSS Selectors, d</a:t>
            </a:r>
            <a:r>
              <a:rPr lang="en-US" dirty="0">
                <a:solidFill>
                  <a:srgbClr val="FF0000"/>
                </a:solidFill>
                <a:latin typeface="Arial" panose="020B0604020202020204" pitchFamily="34" charset="0"/>
              </a:rPr>
              <a:t>oesn’t supports XPath Selectors</a:t>
            </a:r>
          </a:p>
          <a:p>
            <a:r>
              <a:rPr lang="en-US" dirty="0">
                <a:solidFill>
                  <a:srgbClr val="FF0000"/>
                </a:solidFill>
                <a:latin typeface="Arial" panose="020B0604020202020204" pitchFamily="34" charset="0"/>
              </a:rPr>
              <a:t>Requires Dependencies</a:t>
            </a:r>
          </a:p>
          <a:p>
            <a:r>
              <a:rPr lang="en-US" dirty="0">
                <a:solidFill>
                  <a:srgbClr val="FF0000"/>
                </a:solidFill>
                <a:latin typeface="Arial" panose="020B0604020202020204" pitchFamily="34" charset="0"/>
              </a:rPr>
              <a:t>Inefficient / Slow</a:t>
            </a:r>
            <a:endParaRPr lang="en-US" b="0" i="0" u="none" strike="noStrike" dirty="0">
              <a:solidFill>
                <a:srgbClr val="FF0000"/>
              </a:solidFill>
              <a:effectLst/>
              <a:latin typeface="Arial" panose="020B0604020202020204" pitchFamily="34" charset="0"/>
            </a:endParaRPr>
          </a:p>
          <a:p>
            <a:r>
              <a:rPr lang="en-US" dirty="0">
                <a:solidFill>
                  <a:srgbClr val="FF0000"/>
                </a:solidFill>
                <a:latin typeface="Arial" panose="020B0604020202020204" pitchFamily="34" charset="0"/>
              </a:rPr>
              <a:t>Not at all feasible for multiple pages(like thousands)</a:t>
            </a:r>
          </a:p>
          <a:p>
            <a:pPr marL="0" indent="0">
              <a:buNone/>
            </a:pPr>
            <a:endParaRPr lang="en-US" dirty="0">
              <a:solidFill>
                <a:srgbClr val="FF0000"/>
              </a:solidFill>
              <a:latin typeface="Arial" panose="020B0604020202020204" pitchFamily="34" charset="0"/>
            </a:endParaRPr>
          </a:p>
          <a:p>
            <a:r>
              <a:rPr lang="en-US" dirty="0">
                <a:solidFill>
                  <a:srgbClr val="355F7C"/>
                </a:solidFill>
                <a:latin typeface="Arial" panose="020B0604020202020204" pitchFamily="34" charset="0"/>
              </a:rPr>
              <a:t>More Features to be revealed in Scrapy.</a:t>
            </a:r>
          </a:p>
          <a:p>
            <a:r>
              <a:rPr lang="en-US" dirty="0">
                <a:solidFill>
                  <a:srgbClr val="355F7C"/>
                </a:solidFill>
                <a:latin typeface="Arial" panose="020B0604020202020204" pitchFamily="34" charset="0"/>
              </a:rPr>
              <a:t>Converting to Dataset - </a:t>
            </a:r>
            <a:r>
              <a:rPr lang="en-US" dirty="0">
                <a:solidFill>
                  <a:srgbClr val="355F7C"/>
                </a:solidFill>
                <a:latin typeface="Arial" panose="020B0604020202020204" pitchFamily="34" charset="0"/>
                <a:hlinkClick r:id="rId3"/>
              </a:rPr>
              <a:t>Link</a:t>
            </a: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3442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FD86-5EF6-4452-8CF9-9E2958779CE1}"/>
              </a:ext>
            </a:extLst>
          </p:cNvPr>
          <p:cNvSpPr>
            <a:spLocks noGrp="1"/>
          </p:cNvSpPr>
          <p:nvPr>
            <p:ph type="title"/>
          </p:nvPr>
        </p:nvSpPr>
        <p:spPr/>
        <p:txBody>
          <a:bodyPr/>
          <a:lstStyle/>
          <a:p>
            <a:r>
              <a:rPr lang="en-IN" b="1" dirty="0"/>
              <a:t>Selenium</a:t>
            </a:r>
            <a:br>
              <a:rPr lang="en-IN" b="1" dirty="0"/>
            </a:br>
            <a:r>
              <a:rPr lang="en-IN" dirty="0"/>
              <a:t>(Automation)</a:t>
            </a:r>
            <a:endParaRPr lang="en-IN" b="1" dirty="0"/>
          </a:p>
        </p:txBody>
      </p:sp>
      <p:sp>
        <p:nvSpPr>
          <p:cNvPr id="3" name="Content Placeholder 2">
            <a:extLst>
              <a:ext uri="{FF2B5EF4-FFF2-40B4-BE49-F238E27FC236}">
                <a16:creationId xmlns:a16="http://schemas.microsoft.com/office/drawing/2014/main" id="{C3664A62-D07A-4EE2-9664-8475C255C0A1}"/>
              </a:ext>
            </a:extLst>
          </p:cNvPr>
          <p:cNvSpPr>
            <a:spLocks noGrp="1"/>
          </p:cNvSpPr>
          <p:nvPr>
            <p:ph idx="1"/>
          </p:nvPr>
        </p:nvSpPr>
        <p:spPr/>
        <p:txBody>
          <a:bodyPr/>
          <a:lstStyle/>
          <a:p>
            <a:r>
              <a:rPr lang="en-US" i="0" dirty="0">
                <a:solidFill>
                  <a:srgbClr val="4D5156"/>
                </a:solidFill>
                <a:effectLst/>
                <a:latin typeface="arial" panose="020B0604020202020204" pitchFamily="34" charset="0"/>
                <a:hlinkClick r:id="rId2"/>
              </a:rPr>
              <a:t>Selenium</a:t>
            </a:r>
            <a:r>
              <a:rPr lang="en-US" i="0" dirty="0">
                <a:solidFill>
                  <a:srgbClr val="4D5156"/>
                </a:solidFill>
                <a:effectLst/>
                <a:latin typeface="arial" panose="020B0604020202020204" pitchFamily="34" charset="0"/>
              </a:rPr>
              <a:t> is a portable framework for testing web applications. Selenium provides a playback tool for authoring functional tests without the need to learn a test scripting language.</a:t>
            </a:r>
          </a:p>
          <a:p>
            <a:r>
              <a:rPr lang="en-US" b="0" i="0" dirty="0">
                <a:solidFill>
                  <a:srgbClr val="292929"/>
                </a:solidFill>
                <a:effectLst/>
                <a:latin typeface="Arial" panose="020B0604020202020204" pitchFamily="34" charset="0"/>
                <a:cs typeface="Arial" panose="020B0604020202020204" pitchFamily="34" charset="0"/>
              </a:rPr>
              <a:t>Selenium wasn’t originally designed for web scraping. In fact, Selenium is a web driver designed to render web pages for test automation of web applications.</a:t>
            </a:r>
          </a:p>
          <a:p>
            <a:r>
              <a:rPr lang="en-US" b="0" i="0" dirty="0">
                <a:solidFill>
                  <a:srgbClr val="292929"/>
                </a:solidFill>
                <a:effectLst/>
                <a:latin typeface="Arial" panose="020B0604020202020204" pitchFamily="34" charset="0"/>
                <a:cs typeface="Arial" panose="020B0604020202020204" pitchFamily="34" charset="0"/>
              </a:rPr>
              <a:t>This makes Selenium great for web scraping because many websites rely on JavaScript to create dynamic content on the page. Other web scraping tools like Beautiful Soup don’t have this functionality, limiting the extraction of data available on most websites.</a:t>
            </a:r>
          </a:p>
          <a:p>
            <a:endParaRPr lang="en-US" dirty="0">
              <a:solidFill>
                <a:srgbClr val="292929"/>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1026" name="Picture 2" descr="Logo">
            <a:extLst>
              <a:ext uri="{FF2B5EF4-FFF2-40B4-BE49-F238E27FC236}">
                <a16:creationId xmlns:a16="http://schemas.microsoft.com/office/drawing/2014/main" id="{811728F0-D9DF-4D0A-90E5-84D3EEDD1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235" y="4502320"/>
            <a:ext cx="1905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090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E11D-FA5F-44CC-977A-52AEC33A91F5}"/>
              </a:ext>
            </a:extLst>
          </p:cNvPr>
          <p:cNvSpPr>
            <a:spLocks noGrp="1"/>
          </p:cNvSpPr>
          <p:nvPr>
            <p:ph type="title"/>
          </p:nvPr>
        </p:nvSpPr>
        <p:spPr/>
        <p:txBody>
          <a:bodyPr/>
          <a:lstStyle/>
          <a:p>
            <a:r>
              <a:rPr lang="en-IN" b="1" dirty="0"/>
              <a:t>Selenium</a:t>
            </a:r>
            <a:br>
              <a:rPr lang="en-IN" b="1" dirty="0"/>
            </a:br>
            <a:r>
              <a:rPr lang="en-IN" dirty="0"/>
              <a:t>(Automation)</a:t>
            </a:r>
            <a:endParaRPr lang="en-IN" b="1" dirty="0"/>
          </a:p>
        </p:txBody>
      </p:sp>
      <p:pic>
        <p:nvPicPr>
          <p:cNvPr id="5" name="Content Placeholder 4">
            <a:extLst>
              <a:ext uri="{FF2B5EF4-FFF2-40B4-BE49-F238E27FC236}">
                <a16:creationId xmlns:a16="http://schemas.microsoft.com/office/drawing/2014/main" id="{7CA1C778-B7F9-4FBE-A009-BC643DDC22D5}"/>
              </a:ext>
            </a:extLst>
          </p:cNvPr>
          <p:cNvPicPr>
            <a:picLocks noGrp="1" noChangeAspect="1"/>
          </p:cNvPicPr>
          <p:nvPr>
            <p:ph idx="1"/>
          </p:nvPr>
        </p:nvPicPr>
        <p:blipFill>
          <a:blip r:embed="rId2"/>
          <a:stretch>
            <a:fillRect/>
          </a:stretch>
        </p:blipFill>
        <p:spPr>
          <a:xfrm>
            <a:off x="4001904" y="1674960"/>
            <a:ext cx="7315200" cy="3498936"/>
          </a:xfrm>
        </p:spPr>
      </p:pic>
    </p:spTree>
    <p:extLst>
      <p:ext uri="{BB962C8B-B14F-4D97-AF65-F5344CB8AC3E}">
        <p14:creationId xmlns:p14="http://schemas.microsoft.com/office/powerpoint/2010/main" val="80431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FD86-5EF6-4452-8CF9-9E2958779CE1}"/>
              </a:ext>
            </a:extLst>
          </p:cNvPr>
          <p:cNvSpPr>
            <a:spLocks noGrp="1"/>
          </p:cNvSpPr>
          <p:nvPr>
            <p:ph type="title"/>
          </p:nvPr>
        </p:nvSpPr>
        <p:spPr/>
        <p:txBody>
          <a:bodyPr/>
          <a:lstStyle/>
          <a:p>
            <a:r>
              <a:rPr lang="en-IN" b="1" dirty="0"/>
              <a:t>Selenium</a:t>
            </a:r>
            <a:br>
              <a:rPr lang="en-IN" b="1" dirty="0"/>
            </a:br>
            <a:r>
              <a:rPr lang="en-IN" dirty="0"/>
              <a:t>(Automation)</a:t>
            </a:r>
            <a:endParaRPr lang="en-IN" b="1" dirty="0"/>
          </a:p>
        </p:txBody>
      </p:sp>
      <p:sp>
        <p:nvSpPr>
          <p:cNvPr id="3" name="Content Placeholder 2">
            <a:extLst>
              <a:ext uri="{FF2B5EF4-FFF2-40B4-BE49-F238E27FC236}">
                <a16:creationId xmlns:a16="http://schemas.microsoft.com/office/drawing/2014/main" id="{C3664A62-D07A-4EE2-9664-8475C255C0A1}"/>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Web Driver is Required – </a:t>
            </a:r>
            <a:r>
              <a:rPr lang="en-IN" dirty="0">
                <a:latin typeface="Arial" panose="020B0604020202020204" pitchFamily="34" charset="0"/>
                <a:cs typeface="Arial" panose="020B0604020202020204" pitchFamily="34" charset="0"/>
                <a:hlinkClick r:id="rId2"/>
              </a:rPr>
              <a:t>All Drivers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hlinkClick r:id="rId3"/>
              </a:rPr>
              <a:t>Selenium</a:t>
            </a:r>
            <a:r>
              <a:rPr lang="en-IN" dirty="0">
                <a:latin typeface="Arial" panose="020B0604020202020204" pitchFamily="34" charset="0"/>
                <a:cs typeface="Arial" panose="020B0604020202020204" pitchFamily="34" charset="0"/>
              </a:rPr>
              <a:t> – used with </a:t>
            </a:r>
            <a:r>
              <a:rPr lang="en-IN" b="1" dirty="0">
                <a:latin typeface="Arial" panose="020B0604020202020204" pitchFamily="34" charset="0"/>
                <a:cs typeface="Arial" panose="020B0604020202020204" pitchFamily="34" charset="0"/>
              </a:rPr>
              <a:t>Java, Python, C#, Ruby.</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Automation + Testing + Scraping in one.</a:t>
            </a:r>
          </a:p>
          <a:p>
            <a:r>
              <a:rPr lang="en-IN" dirty="0">
                <a:latin typeface="Arial" panose="020B0604020202020204" pitchFamily="34" charset="0"/>
                <a:cs typeface="Arial" panose="020B0604020202020204" pitchFamily="34" charset="0"/>
              </a:rPr>
              <a:t>Used for JS websites.</a:t>
            </a:r>
          </a:p>
          <a:p>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Not User Friendly. Not made for scraping.</a:t>
            </a:r>
          </a:p>
          <a:p>
            <a:r>
              <a:rPr lang="en-IN" dirty="0">
                <a:solidFill>
                  <a:srgbClr val="FF0000"/>
                </a:solidFill>
                <a:latin typeface="Arial" panose="020B0604020202020204" pitchFamily="34" charset="0"/>
                <a:cs typeface="Arial" panose="020B0604020202020204" pitchFamily="34" charset="0"/>
              </a:rPr>
              <a:t>Inefficient / Slow</a:t>
            </a:r>
          </a:p>
          <a:p>
            <a:endParaRPr lang="en-IN" b="1" dirty="0">
              <a:solidFill>
                <a:srgbClr val="FF0000"/>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Task – </a:t>
            </a:r>
            <a:r>
              <a:rPr lang="en-IN" dirty="0">
                <a:solidFill>
                  <a:schemeClr val="tx1"/>
                </a:solidFill>
                <a:latin typeface="Arial" panose="020B0604020202020204" pitchFamily="34" charset="0"/>
                <a:cs typeface="Arial" panose="020B0604020202020204" pitchFamily="34" charset="0"/>
              </a:rPr>
              <a:t>Try to navigate through pages of a website.</a:t>
            </a:r>
            <a:endParaRPr lang="en-IN" b="1" dirty="0">
              <a:solidFill>
                <a:schemeClr val="tx1"/>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06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A72F-8E36-4353-BFFD-F9127A3CA192}"/>
              </a:ext>
            </a:extLst>
          </p:cNvPr>
          <p:cNvSpPr>
            <a:spLocks noGrp="1"/>
          </p:cNvSpPr>
          <p:nvPr>
            <p:ph type="title"/>
          </p:nvPr>
        </p:nvSpPr>
        <p:spPr/>
        <p:txBody>
          <a:bodyPr/>
          <a:lstStyle/>
          <a:p>
            <a:r>
              <a:rPr lang="en-IN" b="1" dirty="0"/>
              <a:t>Break</a:t>
            </a:r>
          </a:p>
        </p:txBody>
      </p:sp>
      <p:sp>
        <p:nvSpPr>
          <p:cNvPr id="3" name="Content Placeholder 2">
            <a:extLst>
              <a:ext uri="{FF2B5EF4-FFF2-40B4-BE49-F238E27FC236}">
                <a16:creationId xmlns:a16="http://schemas.microsoft.com/office/drawing/2014/main" id="{6ADA0B66-6D51-4F2C-B3CC-8048E7F7B3A6}"/>
              </a:ext>
            </a:extLst>
          </p:cNvPr>
          <p:cNvSpPr>
            <a:spLocks noGrp="1"/>
          </p:cNvSpPr>
          <p:nvPr>
            <p:ph idx="1"/>
          </p:nvPr>
        </p:nvSpPr>
        <p:spPr/>
        <p:txBody>
          <a:bodyPr/>
          <a:lstStyle/>
          <a:p>
            <a:pPr marL="0" indent="0">
              <a:buNone/>
            </a:pPr>
            <a:r>
              <a:rPr lang="en-IN" sz="3600" b="1" dirty="0"/>
              <a:t>Why Web Scraping?</a:t>
            </a:r>
          </a:p>
          <a:p>
            <a:pPr marL="0" indent="0">
              <a:buNone/>
            </a:pPr>
            <a:endParaRPr lang="en-IN" sz="3600" b="1" dirty="0"/>
          </a:p>
          <a:p>
            <a:pPr marL="0" indent="0">
              <a:buNone/>
            </a:pPr>
            <a:endParaRPr lang="en-IN" sz="3600"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p:txBody>
      </p:sp>
      <p:pic>
        <p:nvPicPr>
          <p:cNvPr id="7" name="Picture 6">
            <a:extLst>
              <a:ext uri="{FF2B5EF4-FFF2-40B4-BE49-F238E27FC236}">
                <a16:creationId xmlns:a16="http://schemas.microsoft.com/office/drawing/2014/main" id="{8AA4DA76-CEA5-4F52-9148-8B7C0649613C}"/>
              </a:ext>
            </a:extLst>
          </p:cNvPr>
          <p:cNvPicPr>
            <a:picLocks noChangeAspect="1"/>
          </p:cNvPicPr>
          <p:nvPr/>
        </p:nvPicPr>
        <p:blipFill>
          <a:blip r:embed="rId2"/>
          <a:stretch>
            <a:fillRect/>
          </a:stretch>
        </p:blipFill>
        <p:spPr>
          <a:xfrm>
            <a:off x="3963460" y="1343705"/>
            <a:ext cx="3429000" cy="3333750"/>
          </a:xfrm>
          <a:prstGeom prst="rect">
            <a:avLst/>
          </a:prstGeom>
        </p:spPr>
      </p:pic>
      <p:pic>
        <p:nvPicPr>
          <p:cNvPr id="9" name="Picture 8">
            <a:extLst>
              <a:ext uri="{FF2B5EF4-FFF2-40B4-BE49-F238E27FC236}">
                <a16:creationId xmlns:a16="http://schemas.microsoft.com/office/drawing/2014/main" id="{78A655ED-AFE4-413E-BC5D-9C569AD8A640}"/>
              </a:ext>
            </a:extLst>
          </p:cNvPr>
          <p:cNvPicPr>
            <a:picLocks noChangeAspect="1"/>
          </p:cNvPicPr>
          <p:nvPr/>
        </p:nvPicPr>
        <p:blipFill>
          <a:blip r:embed="rId3"/>
          <a:stretch>
            <a:fillRect/>
          </a:stretch>
        </p:blipFill>
        <p:spPr>
          <a:xfrm>
            <a:off x="7526868" y="1334180"/>
            <a:ext cx="3457575" cy="3343275"/>
          </a:xfrm>
          <a:prstGeom prst="rect">
            <a:avLst/>
          </a:prstGeom>
        </p:spPr>
      </p:pic>
      <p:pic>
        <p:nvPicPr>
          <p:cNvPr id="11" name="Picture 10">
            <a:extLst>
              <a:ext uri="{FF2B5EF4-FFF2-40B4-BE49-F238E27FC236}">
                <a16:creationId xmlns:a16="http://schemas.microsoft.com/office/drawing/2014/main" id="{B1DC33C5-C76C-4A90-B081-20D1CC81F7C3}"/>
              </a:ext>
            </a:extLst>
          </p:cNvPr>
          <p:cNvPicPr>
            <a:picLocks noChangeAspect="1"/>
          </p:cNvPicPr>
          <p:nvPr/>
        </p:nvPicPr>
        <p:blipFill>
          <a:blip r:embed="rId4"/>
          <a:stretch>
            <a:fillRect/>
          </a:stretch>
        </p:blipFill>
        <p:spPr>
          <a:xfrm>
            <a:off x="5917143" y="4771495"/>
            <a:ext cx="3219450" cy="1866900"/>
          </a:xfrm>
          <a:prstGeom prst="rect">
            <a:avLst/>
          </a:prstGeom>
        </p:spPr>
      </p:pic>
    </p:spTree>
    <p:extLst>
      <p:ext uri="{BB962C8B-B14F-4D97-AF65-F5344CB8AC3E}">
        <p14:creationId xmlns:p14="http://schemas.microsoft.com/office/powerpoint/2010/main" val="308310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AEFE-135B-4E15-B123-CD968401A224}"/>
              </a:ext>
            </a:extLst>
          </p:cNvPr>
          <p:cNvSpPr>
            <a:spLocks noGrp="1"/>
          </p:cNvSpPr>
          <p:nvPr>
            <p:ph type="title"/>
          </p:nvPr>
        </p:nvSpPr>
        <p:spPr/>
        <p:txBody>
          <a:bodyPr/>
          <a:lstStyle/>
          <a:p>
            <a:r>
              <a:rPr lang="en-IN" b="1" dirty="0"/>
              <a:t>Break</a:t>
            </a:r>
          </a:p>
        </p:txBody>
      </p:sp>
      <p:sp>
        <p:nvSpPr>
          <p:cNvPr id="3" name="Content Placeholder 2">
            <a:extLst>
              <a:ext uri="{FF2B5EF4-FFF2-40B4-BE49-F238E27FC236}">
                <a16:creationId xmlns:a16="http://schemas.microsoft.com/office/drawing/2014/main" id="{0C525455-B57B-4B7A-A5B6-C8FBE68CCD9A}"/>
              </a:ext>
            </a:extLst>
          </p:cNvPr>
          <p:cNvSpPr>
            <a:spLocks noGrp="1"/>
          </p:cNvSpPr>
          <p:nvPr>
            <p:ph idx="1"/>
          </p:nvPr>
        </p:nvSpPr>
        <p:spPr/>
        <p:txBody>
          <a:bodyPr>
            <a:normAutofit/>
          </a:bodyPr>
          <a:lstStyle/>
          <a:p>
            <a:pPr marL="0" indent="0">
              <a:buNone/>
            </a:pPr>
            <a:r>
              <a:rPr lang="en-IN" sz="3600" dirty="0"/>
              <a:t>When to/not to use Web Scraping?</a:t>
            </a:r>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p:txBody>
      </p:sp>
      <p:pic>
        <p:nvPicPr>
          <p:cNvPr id="5" name="Picture 4">
            <a:extLst>
              <a:ext uri="{FF2B5EF4-FFF2-40B4-BE49-F238E27FC236}">
                <a16:creationId xmlns:a16="http://schemas.microsoft.com/office/drawing/2014/main" id="{78911C6E-0CC4-4174-9581-9ABFD3CADCA9}"/>
              </a:ext>
            </a:extLst>
          </p:cNvPr>
          <p:cNvPicPr>
            <a:picLocks noChangeAspect="1"/>
          </p:cNvPicPr>
          <p:nvPr/>
        </p:nvPicPr>
        <p:blipFill>
          <a:blip r:embed="rId2"/>
          <a:stretch>
            <a:fillRect/>
          </a:stretch>
        </p:blipFill>
        <p:spPr>
          <a:xfrm>
            <a:off x="4636030" y="2106075"/>
            <a:ext cx="5781675" cy="3219450"/>
          </a:xfrm>
          <a:prstGeom prst="rect">
            <a:avLst/>
          </a:prstGeom>
        </p:spPr>
      </p:pic>
    </p:spTree>
    <p:extLst>
      <p:ext uri="{BB962C8B-B14F-4D97-AF65-F5344CB8AC3E}">
        <p14:creationId xmlns:p14="http://schemas.microsoft.com/office/powerpoint/2010/main" val="333362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C20A-41F1-4B3F-BFBD-5D906FA6B203}"/>
              </a:ext>
            </a:extLst>
          </p:cNvPr>
          <p:cNvSpPr>
            <a:spLocks noGrp="1"/>
          </p:cNvSpPr>
          <p:nvPr>
            <p:ph type="title"/>
          </p:nvPr>
        </p:nvSpPr>
        <p:spPr/>
        <p:txBody>
          <a:bodyPr/>
          <a:lstStyle/>
          <a:p>
            <a:r>
              <a:rPr lang="en-IN" dirty="0"/>
              <a:t>What is</a:t>
            </a:r>
            <a:br>
              <a:rPr lang="en-IN" dirty="0"/>
            </a:br>
            <a:r>
              <a:rPr lang="en-IN" sz="3400" b="1" dirty="0"/>
              <a:t>Web Scraping ?</a:t>
            </a:r>
            <a:endParaRPr lang="en-IN" sz="3400" dirty="0"/>
          </a:p>
        </p:txBody>
      </p:sp>
      <p:sp>
        <p:nvSpPr>
          <p:cNvPr id="3" name="Content Placeholder 2">
            <a:extLst>
              <a:ext uri="{FF2B5EF4-FFF2-40B4-BE49-F238E27FC236}">
                <a16:creationId xmlns:a16="http://schemas.microsoft.com/office/drawing/2014/main" id="{A226EB58-8B52-4517-A6F9-88D2AD67FB38}"/>
              </a:ext>
            </a:extLst>
          </p:cNvPr>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Data extraction from websites is known as </a:t>
            </a:r>
            <a:r>
              <a:rPr lang="en-IN" b="1" dirty="0"/>
              <a:t>Web Scraping</a:t>
            </a:r>
            <a:r>
              <a:rPr lang="en-IN" dirty="0"/>
              <a:t>.</a:t>
            </a:r>
          </a:p>
          <a:p>
            <a:r>
              <a:rPr lang="en-IN" dirty="0"/>
              <a:t>Data can be in the form of </a:t>
            </a:r>
            <a:r>
              <a:rPr lang="en-IN" b="1" dirty="0"/>
              <a:t>Text, Images, Videos, Emails etc.</a:t>
            </a:r>
          </a:p>
          <a:p>
            <a:r>
              <a:rPr lang="en-IN" dirty="0"/>
              <a:t>Large datasets can be generated by web scraping in very short time by automating the process.</a:t>
            </a:r>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p:txBody>
      </p:sp>
      <p:pic>
        <p:nvPicPr>
          <p:cNvPr id="5" name="Graphic 4">
            <a:extLst>
              <a:ext uri="{FF2B5EF4-FFF2-40B4-BE49-F238E27FC236}">
                <a16:creationId xmlns:a16="http://schemas.microsoft.com/office/drawing/2014/main" id="{E218C8C8-D222-46CD-A724-FB09D734CB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41540" y="2319847"/>
            <a:ext cx="4170656" cy="3674045"/>
          </a:xfrm>
          <a:prstGeom prst="rect">
            <a:avLst/>
          </a:prstGeom>
        </p:spPr>
      </p:pic>
    </p:spTree>
    <p:extLst>
      <p:ext uri="{BB962C8B-B14F-4D97-AF65-F5344CB8AC3E}">
        <p14:creationId xmlns:p14="http://schemas.microsoft.com/office/powerpoint/2010/main" val="93416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AEFE-135B-4E15-B123-CD968401A224}"/>
              </a:ext>
            </a:extLst>
          </p:cNvPr>
          <p:cNvSpPr>
            <a:spLocks noGrp="1"/>
          </p:cNvSpPr>
          <p:nvPr>
            <p:ph type="title"/>
          </p:nvPr>
        </p:nvSpPr>
        <p:spPr/>
        <p:txBody>
          <a:bodyPr/>
          <a:lstStyle/>
          <a:p>
            <a:r>
              <a:rPr lang="en-IN" b="1" dirty="0"/>
              <a:t>Break</a:t>
            </a:r>
          </a:p>
        </p:txBody>
      </p:sp>
      <p:sp>
        <p:nvSpPr>
          <p:cNvPr id="3" name="Content Placeholder 2">
            <a:extLst>
              <a:ext uri="{FF2B5EF4-FFF2-40B4-BE49-F238E27FC236}">
                <a16:creationId xmlns:a16="http://schemas.microsoft.com/office/drawing/2014/main" id="{0C525455-B57B-4B7A-A5B6-C8FBE68CCD9A}"/>
              </a:ext>
            </a:extLst>
          </p:cNvPr>
          <p:cNvSpPr>
            <a:spLocks noGrp="1"/>
          </p:cNvSpPr>
          <p:nvPr>
            <p:ph idx="1"/>
          </p:nvPr>
        </p:nvSpPr>
        <p:spPr/>
        <p:txBody>
          <a:bodyPr>
            <a:normAutofit fontScale="47500" lnSpcReduction="20000"/>
          </a:bodyPr>
          <a:lstStyle/>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r>
              <a:rPr lang="en-IN" sz="5100" dirty="0"/>
              <a:t>Challenges Faced</a:t>
            </a:r>
          </a:p>
          <a:p>
            <a:endParaRPr lang="en-IN" dirty="0"/>
          </a:p>
          <a:p>
            <a:endParaRPr lang="en-IN" dirty="0"/>
          </a:p>
          <a:p>
            <a:pPr marL="0" indent="0">
              <a:buNone/>
            </a:pPr>
            <a:r>
              <a:rPr lang="en-IN" sz="4200" dirty="0"/>
              <a:t>Websites change time to time.</a:t>
            </a:r>
          </a:p>
          <a:p>
            <a:pPr marL="0" indent="0">
              <a:buNone/>
            </a:pPr>
            <a:r>
              <a:rPr lang="en-IN" sz="4200" dirty="0"/>
              <a:t>Use of JavaScript in websites.</a:t>
            </a:r>
          </a:p>
          <a:p>
            <a:pPr marL="0" indent="0">
              <a:buNone/>
            </a:pPr>
            <a:r>
              <a:rPr lang="en-IN" sz="4200" dirty="0"/>
              <a:t>Shut down of websites.</a:t>
            </a:r>
          </a:p>
          <a:p>
            <a:pPr marL="0" indent="0">
              <a:buNone/>
            </a:pPr>
            <a:r>
              <a:rPr lang="en-IN" sz="4200" dirty="0"/>
              <a:t>Limited Requests per second.</a:t>
            </a:r>
          </a:p>
          <a:p>
            <a:pPr marL="0" indent="0">
              <a:buNone/>
            </a:pPr>
            <a:r>
              <a:rPr lang="en-IN" sz="4200" dirty="0"/>
              <a:t>Getting Banned on websites.</a:t>
            </a:r>
          </a:p>
          <a:p>
            <a:pPr marL="0" indent="0">
              <a:buNone/>
            </a:pPr>
            <a:r>
              <a:rPr lang="en-IN" sz="4200" dirty="0"/>
              <a:t>Hosting Spiders free of cost.</a:t>
            </a:r>
          </a:p>
          <a:p>
            <a:endParaRPr lang="en-IN" sz="42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p:txBody>
      </p:sp>
    </p:spTree>
    <p:extLst>
      <p:ext uri="{BB962C8B-B14F-4D97-AF65-F5344CB8AC3E}">
        <p14:creationId xmlns:p14="http://schemas.microsoft.com/office/powerpoint/2010/main" val="100983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D0F6-AA21-492E-BE07-8CFAE9A984D9}"/>
              </a:ext>
            </a:extLst>
          </p:cNvPr>
          <p:cNvSpPr>
            <a:spLocks noGrp="1"/>
          </p:cNvSpPr>
          <p:nvPr>
            <p:ph type="title"/>
          </p:nvPr>
        </p:nvSpPr>
        <p:spPr/>
        <p:txBody>
          <a:bodyPr/>
          <a:lstStyle/>
          <a:p>
            <a:r>
              <a:rPr lang="en-IN" b="1" dirty="0"/>
              <a:t>Scrapy</a:t>
            </a:r>
            <a:br>
              <a:rPr lang="en-IN" b="1" dirty="0"/>
            </a:br>
            <a:r>
              <a:rPr lang="en-IN" dirty="0"/>
              <a:t>(Pro)</a:t>
            </a:r>
            <a:endParaRPr lang="en-IN" b="1" dirty="0"/>
          </a:p>
        </p:txBody>
      </p:sp>
      <p:sp>
        <p:nvSpPr>
          <p:cNvPr id="3" name="Content Placeholder 2">
            <a:extLst>
              <a:ext uri="{FF2B5EF4-FFF2-40B4-BE49-F238E27FC236}">
                <a16:creationId xmlns:a16="http://schemas.microsoft.com/office/drawing/2014/main" id="{AFA70421-91A6-4A68-9DB2-FFDA3F0804B0}"/>
              </a:ext>
            </a:extLst>
          </p:cNvPr>
          <p:cNvSpPr>
            <a:spLocks noGrp="1"/>
          </p:cNvSpPr>
          <p:nvPr>
            <p:ph idx="1"/>
          </p:nvPr>
        </p:nvSpPr>
        <p:spPr/>
        <p:txBody>
          <a:bodyPr/>
          <a:lstStyle/>
          <a:p>
            <a:r>
              <a:rPr lang="en-US" b="0" i="0" dirty="0">
                <a:solidFill>
                  <a:srgbClr val="292929"/>
                </a:solidFill>
                <a:effectLst/>
                <a:latin typeface="charter"/>
                <a:hlinkClick r:id="rId2"/>
              </a:rPr>
              <a:t>Scrapy</a:t>
            </a:r>
            <a:r>
              <a:rPr lang="en-US" b="0" i="0" dirty="0">
                <a:solidFill>
                  <a:srgbClr val="292929"/>
                </a:solidFill>
                <a:effectLst/>
                <a:latin typeface="charter"/>
              </a:rPr>
              <a:t> is a web scraping framework built especially for web scraping and written entirely in Python. It’s built on top of Twisted, an asynchronous network framework, which allows applications to respond to different network connections without using traditional threading models.</a:t>
            </a:r>
          </a:p>
          <a:p>
            <a:r>
              <a:rPr lang="en-US" b="0" i="0" dirty="0">
                <a:solidFill>
                  <a:srgbClr val="292929"/>
                </a:solidFill>
                <a:effectLst/>
                <a:latin typeface="charter"/>
              </a:rPr>
              <a:t>One of the biggest advantages of Scrapy is speed. Since it’s asynchronous, Scrapy spiders don’t have to wait to make requests one at a time, but it can make requests in parallel. This increases efficiency, which makes Scrapy memory and CPU efficient compared to the previous web scraping tools analyzed.</a:t>
            </a:r>
            <a:endParaRPr lang="en-US" dirty="0">
              <a:solidFill>
                <a:srgbClr val="292929"/>
              </a:solidFill>
              <a:latin typeface="charter"/>
            </a:endParaRPr>
          </a:p>
          <a:p>
            <a:r>
              <a:rPr lang="en-US" b="0" i="0" dirty="0">
                <a:solidFill>
                  <a:srgbClr val="292929"/>
                </a:solidFill>
                <a:effectLst/>
                <a:latin typeface="charter"/>
              </a:rPr>
              <a:t>Some drawbacks of Scrapy is that it doesn’t handle JavaScript by default, but it relies on Splash to do the job. Also, the learning curve to learn Scrapy is steeper than tools like Beautiful Soup and the installation process and setup can be a bit complicated.</a:t>
            </a:r>
          </a:p>
          <a:p>
            <a:endParaRPr lang="en-US" dirty="0">
              <a:solidFill>
                <a:srgbClr val="292929"/>
              </a:solidFill>
              <a:latin typeface="charter"/>
            </a:endParaRPr>
          </a:p>
          <a:p>
            <a:endParaRPr lang="en-IN" dirty="0"/>
          </a:p>
        </p:txBody>
      </p:sp>
      <p:pic>
        <p:nvPicPr>
          <p:cNvPr id="5" name="Picture 4">
            <a:extLst>
              <a:ext uri="{FF2B5EF4-FFF2-40B4-BE49-F238E27FC236}">
                <a16:creationId xmlns:a16="http://schemas.microsoft.com/office/drawing/2014/main" id="{C58B015F-C3E0-49C9-BA02-7D43D56C51B9}"/>
              </a:ext>
            </a:extLst>
          </p:cNvPr>
          <p:cNvPicPr>
            <a:picLocks noChangeAspect="1"/>
          </p:cNvPicPr>
          <p:nvPr/>
        </p:nvPicPr>
        <p:blipFill>
          <a:blip r:embed="rId3"/>
          <a:stretch>
            <a:fillRect/>
          </a:stretch>
        </p:blipFill>
        <p:spPr>
          <a:xfrm>
            <a:off x="5531380" y="4997897"/>
            <a:ext cx="3990975" cy="1247775"/>
          </a:xfrm>
          <a:prstGeom prst="rect">
            <a:avLst/>
          </a:prstGeom>
        </p:spPr>
      </p:pic>
    </p:spTree>
    <p:extLst>
      <p:ext uri="{BB962C8B-B14F-4D97-AF65-F5344CB8AC3E}">
        <p14:creationId xmlns:p14="http://schemas.microsoft.com/office/powerpoint/2010/main" val="2854306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D0F6-AA21-492E-BE07-8CFAE9A984D9}"/>
              </a:ext>
            </a:extLst>
          </p:cNvPr>
          <p:cNvSpPr>
            <a:spLocks noGrp="1"/>
          </p:cNvSpPr>
          <p:nvPr>
            <p:ph type="title"/>
          </p:nvPr>
        </p:nvSpPr>
        <p:spPr/>
        <p:txBody>
          <a:bodyPr/>
          <a:lstStyle/>
          <a:p>
            <a:r>
              <a:rPr lang="en-IN" b="1" dirty="0"/>
              <a:t>Scrapy</a:t>
            </a:r>
            <a:br>
              <a:rPr lang="en-IN" b="1" dirty="0"/>
            </a:br>
            <a:r>
              <a:rPr lang="en-IN" dirty="0"/>
              <a:t>(Pro)</a:t>
            </a:r>
            <a:endParaRPr lang="en-IN" b="1" dirty="0"/>
          </a:p>
        </p:txBody>
      </p:sp>
      <p:sp>
        <p:nvSpPr>
          <p:cNvPr id="3" name="Content Placeholder 2">
            <a:extLst>
              <a:ext uri="{FF2B5EF4-FFF2-40B4-BE49-F238E27FC236}">
                <a16:creationId xmlns:a16="http://schemas.microsoft.com/office/drawing/2014/main" id="{AFA70421-91A6-4A68-9DB2-FFDA3F0804B0}"/>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CD9907F4-3EC0-4607-A549-27306F2133C3}"/>
              </a:ext>
            </a:extLst>
          </p:cNvPr>
          <p:cNvPicPr>
            <a:picLocks noChangeAspect="1"/>
          </p:cNvPicPr>
          <p:nvPr/>
        </p:nvPicPr>
        <p:blipFill>
          <a:blip r:embed="rId2"/>
          <a:stretch>
            <a:fillRect/>
          </a:stretch>
        </p:blipFill>
        <p:spPr>
          <a:xfrm>
            <a:off x="5378472" y="853193"/>
            <a:ext cx="3915523" cy="5131555"/>
          </a:xfrm>
          <a:prstGeom prst="rect">
            <a:avLst/>
          </a:prstGeom>
        </p:spPr>
      </p:pic>
    </p:spTree>
    <p:extLst>
      <p:ext uri="{BB962C8B-B14F-4D97-AF65-F5344CB8AC3E}">
        <p14:creationId xmlns:p14="http://schemas.microsoft.com/office/powerpoint/2010/main" val="64304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D0F6-AA21-492E-BE07-8CFAE9A984D9}"/>
              </a:ext>
            </a:extLst>
          </p:cNvPr>
          <p:cNvSpPr>
            <a:spLocks noGrp="1"/>
          </p:cNvSpPr>
          <p:nvPr>
            <p:ph type="title"/>
          </p:nvPr>
        </p:nvSpPr>
        <p:spPr/>
        <p:txBody>
          <a:bodyPr/>
          <a:lstStyle/>
          <a:p>
            <a:r>
              <a:rPr lang="en-IN" b="1" dirty="0"/>
              <a:t>Scrapy</a:t>
            </a:r>
            <a:br>
              <a:rPr lang="en-IN" b="1" dirty="0"/>
            </a:br>
            <a:r>
              <a:rPr lang="en-IN" dirty="0"/>
              <a:t>(Pro) – Flow</a:t>
            </a:r>
            <a:br>
              <a:rPr lang="en-IN" dirty="0"/>
            </a:br>
            <a:r>
              <a:rPr lang="en-IN" sz="2800" dirty="0">
                <a:hlinkClick r:id="rId2"/>
              </a:rPr>
              <a:t>Link</a:t>
            </a:r>
            <a:endParaRPr lang="en-IN" sz="2800" b="1" dirty="0"/>
          </a:p>
        </p:txBody>
      </p:sp>
      <p:sp>
        <p:nvSpPr>
          <p:cNvPr id="3" name="Content Placeholder 2">
            <a:extLst>
              <a:ext uri="{FF2B5EF4-FFF2-40B4-BE49-F238E27FC236}">
                <a16:creationId xmlns:a16="http://schemas.microsoft.com/office/drawing/2014/main" id="{AFA70421-91A6-4A68-9DB2-FFDA3F0804B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2B1F2AA-FCF2-40A0-8D63-E0C7890C8B46}"/>
              </a:ext>
            </a:extLst>
          </p:cNvPr>
          <p:cNvPicPr>
            <a:picLocks noChangeAspect="1"/>
          </p:cNvPicPr>
          <p:nvPr/>
        </p:nvPicPr>
        <p:blipFill>
          <a:blip r:embed="rId3"/>
          <a:stretch>
            <a:fillRect/>
          </a:stretch>
        </p:blipFill>
        <p:spPr>
          <a:xfrm>
            <a:off x="3787972" y="1381991"/>
            <a:ext cx="7396496" cy="4084874"/>
          </a:xfrm>
          <a:prstGeom prst="rect">
            <a:avLst/>
          </a:prstGeom>
        </p:spPr>
      </p:pic>
    </p:spTree>
    <p:extLst>
      <p:ext uri="{BB962C8B-B14F-4D97-AF65-F5344CB8AC3E}">
        <p14:creationId xmlns:p14="http://schemas.microsoft.com/office/powerpoint/2010/main" val="418418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D0F6-AA21-492E-BE07-8CFAE9A984D9}"/>
              </a:ext>
            </a:extLst>
          </p:cNvPr>
          <p:cNvSpPr>
            <a:spLocks noGrp="1"/>
          </p:cNvSpPr>
          <p:nvPr>
            <p:ph type="title"/>
          </p:nvPr>
        </p:nvSpPr>
        <p:spPr/>
        <p:txBody>
          <a:bodyPr/>
          <a:lstStyle/>
          <a:p>
            <a:r>
              <a:rPr lang="en-IN" b="1" dirty="0"/>
              <a:t>Scrapy</a:t>
            </a:r>
            <a:br>
              <a:rPr lang="en-IN" b="1" dirty="0"/>
            </a:br>
            <a:r>
              <a:rPr lang="en-IN" sz="2800" dirty="0"/>
              <a:t>Additional Features</a:t>
            </a:r>
            <a:endParaRPr lang="en-IN" sz="2800" b="1" dirty="0"/>
          </a:p>
        </p:txBody>
      </p:sp>
      <p:sp>
        <p:nvSpPr>
          <p:cNvPr id="3" name="Content Placeholder 2">
            <a:extLst>
              <a:ext uri="{FF2B5EF4-FFF2-40B4-BE49-F238E27FC236}">
                <a16:creationId xmlns:a16="http://schemas.microsoft.com/office/drawing/2014/main" id="{AFA70421-91A6-4A68-9DB2-FFDA3F0804B0}"/>
              </a:ext>
            </a:extLst>
          </p:cNvPr>
          <p:cNvSpPr>
            <a:spLocks noGrp="1"/>
          </p:cNvSpPr>
          <p:nvPr>
            <p:ph idx="1"/>
          </p:nvPr>
        </p:nvSpPr>
        <p:spPr/>
        <p:txBody>
          <a:bodyPr/>
          <a:lstStyle/>
          <a:p>
            <a:r>
              <a:rPr lang="en-IN" dirty="0"/>
              <a:t>Scrapy can easily deal with multiple pages. (Pagination Handling)</a:t>
            </a:r>
          </a:p>
          <a:p>
            <a:r>
              <a:rPr lang="en-IN" dirty="0"/>
              <a:t>Scrapy has the ability to handle infinite scrolling. (Instagram)</a:t>
            </a:r>
          </a:p>
          <a:p>
            <a:r>
              <a:rPr lang="en-IN" dirty="0"/>
              <a:t>Spoofing Request Headers. (IMPORTANT)</a:t>
            </a:r>
          </a:p>
          <a:p>
            <a:r>
              <a:rPr lang="en-IN" dirty="0"/>
              <a:t>Special Commands for debugging spiders.</a:t>
            </a:r>
          </a:p>
          <a:p>
            <a:r>
              <a:rPr lang="en-IN" dirty="0"/>
              <a:t>For JavaScript websites, scrapy can collab with </a:t>
            </a:r>
            <a:r>
              <a:rPr lang="en-IN" b="1" dirty="0"/>
              <a:t>Splash &amp; _______.</a:t>
            </a:r>
          </a:p>
          <a:p>
            <a:r>
              <a:rPr lang="en-IN" dirty="0"/>
              <a:t>Data extracted by scrapy can be stored in databases like </a:t>
            </a:r>
            <a:r>
              <a:rPr lang="en-IN" b="1" dirty="0"/>
              <a:t>MongoDB, SQLite </a:t>
            </a:r>
            <a:r>
              <a:rPr lang="en-IN" dirty="0"/>
              <a:t>etc.</a:t>
            </a:r>
          </a:p>
          <a:p>
            <a:r>
              <a:rPr lang="en-IN" dirty="0"/>
              <a:t>Spiders can be hosted!! (Heroku, </a:t>
            </a:r>
            <a:r>
              <a:rPr lang="en-IN" dirty="0" err="1"/>
              <a:t>ScrapingHub</a:t>
            </a:r>
            <a:r>
              <a:rPr lang="en-IN" dirty="0"/>
              <a:t>)</a:t>
            </a:r>
          </a:p>
          <a:p>
            <a:r>
              <a:rPr lang="en-IN" dirty="0"/>
              <a:t>Store Images using Media pipeline.</a:t>
            </a:r>
          </a:p>
        </p:txBody>
      </p:sp>
    </p:spTree>
    <p:extLst>
      <p:ext uri="{BB962C8B-B14F-4D97-AF65-F5344CB8AC3E}">
        <p14:creationId xmlns:p14="http://schemas.microsoft.com/office/powerpoint/2010/main" val="3777281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B92C-CF88-487B-8C3C-4265B993B347}"/>
              </a:ext>
            </a:extLst>
          </p:cNvPr>
          <p:cNvSpPr>
            <a:spLocks noGrp="1"/>
          </p:cNvSpPr>
          <p:nvPr>
            <p:ph type="title"/>
          </p:nvPr>
        </p:nvSpPr>
        <p:spPr/>
        <p:txBody>
          <a:bodyPr/>
          <a:lstStyle/>
          <a:p>
            <a:r>
              <a:rPr lang="en-IN" dirty="0"/>
              <a:t>Comparison</a:t>
            </a:r>
          </a:p>
        </p:txBody>
      </p:sp>
      <p:pic>
        <p:nvPicPr>
          <p:cNvPr id="5" name="Content Placeholder 4">
            <a:extLst>
              <a:ext uri="{FF2B5EF4-FFF2-40B4-BE49-F238E27FC236}">
                <a16:creationId xmlns:a16="http://schemas.microsoft.com/office/drawing/2014/main" id="{3D5AD6CE-24AB-474F-8496-4580B431429E}"/>
              </a:ext>
            </a:extLst>
          </p:cNvPr>
          <p:cNvPicPr>
            <a:picLocks noGrp="1" noChangeAspect="1"/>
          </p:cNvPicPr>
          <p:nvPr>
            <p:ph idx="1"/>
          </p:nvPr>
        </p:nvPicPr>
        <p:blipFill>
          <a:blip r:embed="rId2"/>
          <a:stretch>
            <a:fillRect/>
          </a:stretch>
        </p:blipFill>
        <p:spPr>
          <a:xfrm>
            <a:off x="3868738" y="1302304"/>
            <a:ext cx="7315200" cy="4243866"/>
          </a:xfrm>
        </p:spPr>
      </p:pic>
    </p:spTree>
    <p:extLst>
      <p:ext uri="{BB962C8B-B14F-4D97-AF65-F5344CB8AC3E}">
        <p14:creationId xmlns:p14="http://schemas.microsoft.com/office/powerpoint/2010/main" val="3998231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A728-F4C5-4497-A02A-0FACEB5BC809}"/>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7C9ED5EC-D96A-45EF-85D4-BDBE7A3972B7}"/>
              </a:ext>
            </a:extLst>
          </p:cNvPr>
          <p:cNvSpPr>
            <a:spLocks noGrp="1"/>
          </p:cNvSpPr>
          <p:nvPr>
            <p:ph idx="1"/>
          </p:nvPr>
        </p:nvSpPr>
        <p:spPr/>
        <p:txBody>
          <a:bodyPr/>
          <a:lstStyle/>
          <a:p>
            <a:r>
              <a:rPr lang="en-IN" dirty="0" err="1"/>
              <a:t>Techvents</a:t>
            </a:r>
            <a:r>
              <a:rPr lang="en-IN" dirty="0"/>
              <a:t>-Crawlers </a:t>
            </a:r>
          </a:p>
          <a:p>
            <a:r>
              <a:rPr lang="en-IN" dirty="0" err="1"/>
              <a:t>Whatsapp</a:t>
            </a:r>
            <a:r>
              <a:rPr lang="en-IN" dirty="0"/>
              <a:t> Bot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Graphic 4">
            <a:extLst>
              <a:ext uri="{FF2B5EF4-FFF2-40B4-BE49-F238E27FC236}">
                <a16:creationId xmlns:a16="http://schemas.microsoft.com/office/drawing/2014/main" id="{3868CF27-28B2-4C22-995D-1F667E3DD5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6317" y="1822561"/>
            <a:ext cx="6231477" cy="4258873"/>
          </a:xfrm>
          <a:prstGeom prst="rect">
            <a:avLst/>
          </a:prstGeom>
        </p:spPr>
      </p:pic>
    </p:spTree>
    <p:extLst>
      <p:ext uri="{BB962C8B-B14F-4D97-AF65-F5344CB8AC3E}">
        <p14:creationId xmlns:p14="http://schemas.microsoft.com/office/powerpoint/2010/main" val="62439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Write A Thank You Note In Five Easy Steps">
            <a:extLst>
              <a:ext uri="{FF2B5EF4-FFF2-40B4-BE49-F238E27FC236}">
                <a16:creationId xmlns:a16="http://schemas.microsoft.com/office/drawing/2014/main" id="{E8D8D637-6DE2-47ED-B3A8-4295CFD09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1038"/>
            <a:ext cx="97536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7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8B-6A18-448D-96AB-2AA9E70DCE9D}"/>
              </a:ext>
            </a:extLst>
          </p:cNvPr>
          <p:cNvSpPr>
            <a:spLocks noGrp="1"/>
          </p:cNvSpPr>
          <p:nvPr>
            <p:ph type="title"/>
          </p:nvPr>
        </p:nvSpPr>
        <p:spPr/>
        <p:txBody>
          <a:bodyPr/>
          <a:lstStyle/>
          <a:p>
            <a:r>
              <a:rPr lang="en-IN" dirty="0"/>
              <a:t>Need of </a:t>
            </a:r>
            <a:br>
              <a:rPr lang="en-IN" dirty="0"/>
            </a:br>
            <a:r>
              <a:rPr lang="en-IN" b="1" dirty="0"/>
              <a:t>Web Scraping</a:t>
            </a:r>
            <a:br>
              <a:rPr lang="en-IN" b="1" dirty="0"/>
            </a:br>
            <a:endParaRPr lang="en-IN" dirty="0"/>
          </a:p>
        </p:txBody>
      </p:sp>
      <p:sp>
        <p:nvSpPr>
          <p:cNvPr id="3" name="Content Placeholder 2">
            <a:extLst>
              <a:ext uri="{FF2B5EF4-FFF2-40B4-BE49-F238E27FC236}">
                <a16:creationId xmlns:a16="http://schemas.microsoft.com/office/drawing/2014/main" id="{7529BE4A-0B3D-452A-9A94-9CC5692E2DA1}"/>
              </a:ext>
            </a:extLst>
          </p:cNvPr>
          <p:cNvSpPr>
            <a:spLocks noGrp="1"/>
          </p:cNvSpPr>
          <p:nvPr>
            <p:ph idx="1"/>
          </p:nvPr>
        </p:nvSpPr>
        <p:spPr/>
        <p:txBody>
          <a:bodyPr>
            <a:normAutofit lnSpcReduction="10000"/>
          </a:bodyPr>
          <a:lstStyle/>
          <a:p>
            <a:endParaRPr lang="en-IN" dirty="0"/>
          </a:p>
          <a:p>
            <a:endParaRPr lang="en-IN" dirty="0"/>
          </a:p>
          <a:p>
            <a:r>
              <a:rPr lang="en-IN" dirty="0"/>
              <a:t>Generate large valid </a:t>
            </a:r>
            <a:r>
              <a:rPr lang="en-IN" b="1" dirty="0"/>
              <a:t>datasets </a:t>
            </a:r>
            <a:r>
              <a:rPr lang="en-IN" dirty="0"/>
              <a:t>using technology within short time.</a:t>
            </a:r>
            <a:r>
              <a:rPr lang="en-IN" b="1" dirty="0"/>
              <a:t> </a:t>
            </a:r>
          </a:p>
          <a:p>
            <a:r>
              <a:rPr lang="en-IN" b="1" dirty="0"/>
              <a:t>Training set </a:t>
            </a:r>
            <a:r>
              <a:rPr lang="en-IN" dirty="0"/>
              <a:t>for </a:t>
            </a:r>
            <a:r>
              <a:rPr lang="en-IN" b="1" dirty="0"/>
              <a:t>Machine Learning </a:t>
            </a:r>
            <a:r>
              <a:rPr lang="en-IN" dirty="0"/>
              <a:t>models, </a:t>
            </a:r>
          </a:p>
          <a:p>
            <a:r>
              <a:rPr lang="en-IN" dirty="0"/>
              <a:t>Analysis of any company’s data, Competitive Analysis, Reputation Monitoring.</a:t>
            </a:r>
          </a:p>
          <a:p>
            <a:r>
              <a:rPr lang="en-IN" dirty="0"/>
              <a:t> </a:t>
            </a:r>
            <a:r>
              <a:rPr lang="en-IN" b="1" dirty="0"/>
              <a:t>Content Aggregation </a:t>
            </a:r>
            <a:r>
              <a:rPr lang="en-IN" dirty="0"/>
              <a:t>(News API, Trivago, Job sites)</a:t>
            </a:r>
          </a:p>
          <a:p>
            <a:r>
              <a:rPr lang="en-IN" dirty="0"/>
              <a:t>Real Time analysis </a:t>
            </a:r>
            <a:r>
              <a:rPr lang="en-IN" b="1" dirty="0"/>
              <a:t>(Sensex data)</a:t>
            </a:r>
          </a:p>
          <a:p>
            <a:r>
              <a:rPr lang="en-IN" b="1" dirty="0"/>
              <a:t>Testing </a:t>
            </a:r>
            <a:r>
              <a:rPr lang="en-IN" dirty="0"/>
              <a:t>of websites. (proper working of websites)</a:t>
            </a:r>
            <a:endParaRPr lang="en-IN" b="1" dirty="0"/>
          </a:p>
          <a:p>
            <a:r>
              <a:rPr lang="en-IN" b="1" dirty="0"/>
              <a:t>Data </a:t>
            </a:r>
            <a:r>
              <a:rPr lang="en-IN" dirty="0"/>
              <a:t>can be generated in any required format like </a:t>
            </a:r>
            <a:r>
              <a:rPr lang="en-IN" b="1" dirty="0"/>
              <a:t>CSV, JSON.</a:t>
            </a:r>
          </a:p>
          <a:p>
            <a:r>
              <a:rPr lang="en-IN" dirty="0"/>
              <a:t>Bulk data extracted can easily be stored in </a:t>
            </a:r>
            <a:r>
              <a:rPr lang="en-IN" b="1" dirty="0"/>
              <a:t>SQL/No-SQL </a:t>
            </a:r>
            <a:r>
              <a:rPr lang="en-IN" dirty="0"/>
              <a:t>databases.</a:t>
            </a:r>
          </a:p>
          <a:p>
            <a:r>
              <a:rPr lang="en-IN" b="1" dirty="0"/>
              <a:t>Cost effective, Time saving.</a:t>
            </a:r>
          </a:p>
          <a:p>
            <a:endParaRPr lang="en-IN" b="1" dirty="0"/>
          </a:p>
          <a:p>
            <a:endParaRPr lang="en-IN" b="1" dirty="0"/>
          </a:p>
        </p:txBody>
      </p:sp>
    </p:spTree>
    <p:extLst>
      <p:ext uri="{BB962C8B-B14F-4D97-AF65-F5344CB8AC3E}">
        <p14:creationId xmlns:p14="http://schemas.microsoft.com/office/powerpoint/2010/main" val="62019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16C4-E685-4A5B-A7B8-F0351442E44F}"/>
              </a:ext>
            </a:extLst>
          </p:cNvPr>
          <p:cNvSpPr>
            <a:spLocks noGrp="1"/>
          </p:cNvSpPr>
          <p:nvPr>
            <p:ph type="title"/>
          </p:nvPr>
        </p:nvSpPr>
        <p:spPr/>
        <p:txBody>
          <a:bodyPr/>
          <a:lstStyle/>
          <a:p>
            <a:r>
              <a:rPr lang="en-IN" dirty="0"/>
              <a:t>Can you get in trouble for </a:t>
            </a:r>
            <a:r>
              <a:rPr lang="en-IN" sz="3400" b="1" dirty="0"/>
              <a:t>Web Scraping ?</a:t>
            </a:r>
            <a:endParaRPr lang="en-IN" sz="3400" dirty="0"/>
          </a:p>
        </p:txBody>
      </p:sp>
      <p:sp>
        <p:nvSpPr>
          <p:cNvPr id="3" name="Content Placeholder 2">
            <a:extLst>
              <a:ext uri="{FF2B5EF4-FFF2-40B4-BE49-F238E27FC236}">
                <a16:creationId xmlns:a16="http://schemas.microsoft.com/office/drawing/2014/main" id="{A59C49EE-23EA-49D6-BF39-8F03F6F460B9}"/>
              </a:ext>
            </a:extLst>
          </p:cNvPr>
          <p:cNvSpPr>
            <a:spLocks noGrp="1"/>
          </p:cNvSpPr>
          <p:nvPr>
            <p:ph idx="1"/>
          </p:nvPr>
        </p:nvSpPr>
        <p:spPr/>
        <p:txBody>
          <a:bodyPr/>
          <a:lstStyle/>
          <a:p>
            <a:endParaRPr lang="en-IN" b="1" dirty="0"/>
          </a:p>
          <a:p>
            <a:endParaRPr lang="en-IN" b="1" dirty="0"/>
          </a:p>
          <a:p>
            <a:endParaRPr lang="en-IN" b="1" dirty="0"/>
          </a:p>
          <a:p>
            <a:endParaRPr lang="en-IN" b="1" dirty="0"/>
          </a:p>
          <a:p>
            <a:endParaRPr lang="en-IN" b="1" dirty="0"/>
          </a:p>
          <a:p>
            <a:endParaRPr lang="en-IN" b="1" dirty="0"/>
          </a:p>
          <a:p>
            <a:pPr marL="0" indent="0">
              <a:buNone/>
            </a:pPr>
            <a:endParaRPr lang="en-IN" b="1" dirty="0"/>
          </a:p>
          <a:p>
            <a:r>
              <a:rPr lang="en-IN" b="1" dirty="0"/>
              <a:t>Yes, </a:t>
            </a:r>
            <a:r>
              <a:rPr lang="en-IN" dirty="0"/>
              <a:t>you can get in trouble for Web Scraping.</a:t>
            </a:r>
          </a:p>
          <a:p>
            <a:r>
              <a:rPr lang="en-IN" b="1" dirty="0"/>
              <a:t>Web Scraping </a:t>
            </a:r>
            <a:r>
              <a:rPr lang="en-IN" dirty="0"/>
              <a:t>may be against the terms of use of some websites.</a:t>
            </a:r>
            <a:endParaRPr lang="en-IN" b="1" dirty="0"/>
          </a:p>
          <a:p>
            <a:r>
              <a:rPr lang="en-IN" dirty="0"/>
              <a:t>Websites </a:t>
            </a:r>
            <a:r>
              <a:rPr lang="en-IN" b="1" dirty="0"/>
              <a:t>may </a:t>
            </a:r>
            <a:r>
              <a:rPr lang="en-IN" dirty="0"/>
              <a:t>or </a:t>
            </a:r>
            <a:r>
              <a:rPr lang="en-IN" b="1" dirty="0"/>
              <a:t>may not </a:t>
            </a:r>
            <a:r>
              <a:rPr lang="en-IN" dirty="0"/>
              <a:t>allow to get data extracted from them.</a:t>
            </a:r>
          </a:p>
        </p:txBody>
      </p:sp>
      <p:pic>
        <p:nvPicPr>
          <p:cNvPr id="5" name="Graphic 4">
            <a:extLst>
              <a:ext uri="{FF2B5EF4-FFF2-40B4-BE49-F238E27FC236}">
                <a16:creationId xmlns:a16="http://schemas.microsoft.com/office/drawing/2014/main" id="{961DD5EE-0096-49E9-85A8-2F2235E37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3104" y="748698"/>
            <a:ext cx="5107527" cy="3475275"/>
          </a:xfrm>
          <a:prstGeom prst="rect">
            <a:avLst/>
          </a:prstGeom>
        </p:spPr>
      </p:pic>
    </p:spTree>
    <p:extLst>
      <p:ext uri="{BB962C8B-B14F-4D97-AF65-F5344CB8AC3E}">
        <p14:creationId xmlns:p14="http://schemas.microsoft.com/office/powerpoint/2010/main" val="240952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F585-881F-4C35-8125-CB7090498D8B}"/>
              </a:ext>
            </a:extLst>
          </p:cNvPr>
          <p:cNvSpPr>
            <a:spLocks noGrp="1"/>
          </p:cNvSpPr>
          <p:nvPr>
            <p:ph type="title"/>
          </p:nvPr>
        </p:nvSpPr>
        <p:spPr/>
        <p:txBody>
          <a:bodyPr/>
          <a:lstStyle/>
          <a:p>
            <a:r>
              <a:rPr lang="en-IN" dirty="0"/>
              <a:t>Are you allowed to </a:t>
            </a:r>
            <a:r>
              <a:rPr lang="en-IN" b="1" dirty="0"/>
              <a:t>Scrape </a:t>
            </a:r>
            <a:r>
              <a:rPr lang="en-IN" dirty="0"/>
              <a:t>me </a:t>
            </a:r>
            <a:r>
              <a:rPr lang="en-IN" b="1" dirty="0"/>
              <a:t>?</a:t>
            </a:r>
            <a:endParaRPr lang="en-IN" dirty="0"/>
          </a:p>
        </p:txBody>
      </p:sp>
      <p:sp>
        <p:nvSpPr>
          <p:cNvPr id="3" name="Content Placeholder 2">
            <a:extLst>
              <a:ext uri="{FF2B5EF4-FFF2-40B4-BE49-F238E27FC236}">
                <a16:creationId xmlns:a16="http://schemas.microsoft.com/office/drawing/2014/main" id="{B2ABBCD1-A4CD-4A88-946E-01A00CC3282B}"/>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Mostly all websites have </a:t>
            </a:r>
            <a:r>
              <a:rPr lang="en-IN" b="1" dirty="0"/>
              <a:t>robots.txt </a:t>
            </a:r>
            <a:r>
              <a:rPr lang="en-IN" dirty="0"/>
              <a:t>file, which contains:</a:t>
            </a:r>
          </a:p>
          <a:p>
            <a:pPr marL="457200" indent="-457200">
              <a:buAutoNum type="arabicPeriod"/>
            </a:pPr>
            <a:r>
              <a:rPr lang="en-IN" b="1" dirty="0"/>
              <a:t>User-Agent</a:t>
            </a:r>
          </a:p>
          <a:p>
            <a:pPr marL="457200" indent="-457200">
              <a:buAutoNum type="arabicPeriod"/>
            </a:pPr>
            <a:r>
              <a:rPr lang="en-IN" b="1" dirty="0"/>
              <a:t>Allow</a:t>
            </a:r>
          </a:p>
          <a:p>
            <a:pPr marL="457200" indent="-457200">
              <a:buAutoNum type="arabicPeriod"/>
            </a:pPr>
            <a:r>
              <a:rPr lang="en-IN" b="1" dirty="0"/>
              <a:t>Disallow</a:t>
            </a:r>
          </a:p>
          <a:p>
            <a:pPr marL="0" indent="0">
              <a:buNone/>
            </a:pPr>
            <a:r>
              <a:rPr lang="en-IN" b="1" dirty="0"/>
              <a:t>Example: </a:t>
            </a:r>
            <a:r>
              <a:rPr lang="en-IN" b="1" dirty="0">
                <a:hlinkClick r:id="rId2"/>
              </a:rPr>
              <a:t>Facebook - robots.txt</a:t>
            </a:r>
            <a:endParaRPr lang="en-IN" b="1" dirty="0"/>
          </a:p>
          <a:p>
            <a:pPr marL="457200" indent="-457200">
              <a:buAutoNum type="arabicPeriod"/>
            </a:pPr>
            <a:endParaRPr lang="en-IN" b="1" dirty="0"/>
          </a:p>
        </p:txBody>
      </p:sp>
      <p:pic>
        <p:nvPicPr>
          <p:cNvPr id="9" name="Graphic 8">
            <a:extLst>
              <a:ext uri="{FF2B5EF4-FFF2-40B4-BE49-F238E27FC236}">
                <a16:creationId xmlns:a16="http://schemas.microsoft.com/office/drawing/2014/main" id="{9AACDF39-A857-4C1F-B156-FD3017F24B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7144" y="723328"/>
            <a:ext cx="4313906" cy="2956464"/>
          </a:xfrm>
          <a:prstGeom prst="rect">
            <a:avLst/>
          </a:prstGeom>
        </p:spPr>
      </p:pic>
    </p:spTree>
    <p:extLst>
      <p:ext uri="{BB962C8B-B14F-4D97-AF65-F5344CB8AC3E}">
        <p14:creationId xmlns:p14="http://schemas.microsoft.com/office/powerpoint/2010/main" val="173761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741C-FE7D-496B-BE65-C0791DDFFBCD}"/>
              </a:ext>
            </a:extLst>
          </p:cNvPr>
          <p:cNvSpPr>
            <a:spLocks noGrp="1"/>
          </p:cNvSpPr>
          <p:nvPr>
            <p:ph type="title"/>
          </p:nvPr>
        </p:nvSpPr>
        <p:spPr/>
        <p:txBody>
          <a:bodyPr/>
          <a:lstStyle/>
          <a:p>
            <a:r>
              <a:rPr lang="en-IN" dirty="0"/>
              <a:t>How are we going to do </a:t>
            </a:r>
            <a:r>
              <a:rPr lang="en-IN" sz="3400" b="1" dirty="0"/>
              <a:t>Web Scraping ?</a:t>
            </a:r>
            <a:endParaRPr lang="en-IN" sz="3400" dirty="0"/>
          </a:p>
        </p:txBody>
      </p:sp>
      <p:sp>
        <p:nvSpPr>
          <p:cNvPr id="3" name="Content Placeholder 2">
            <a:extLst>
              <a:ext uri="{FF2B5EF4-FFF2-40B4-BE49-F238E27FC236}">
                <a16:creationId xmlns:a16="http://schemas.microsoft.com/office/drawing/2014/main" id="{30EFB4FB-EE0F-421C-BB77-963AF1964781}"/>
              </a:ext>
            </a:extLst>
          </p:cNvPr>
          <p:cNvSpPr>
            <a:spLocks noGrp="1"/>
          </p:cNvSpPr>
          <p:nvPr>
            <p:ph idx="1"/>
          </p:nvPr>
        </p:nvSpPr>
        <p:spPr/>
        <p:txBody>
          <a:bodyPr/>
          <a:lstStyle/>
          <a:p>
            <a:pPr marL="0" indent="0">
              <a:buNone/>
            </a:pPr>
            <a:r>
              <a:rPr lang="en-IN" dirty="0"/>
              <a:t>We will be using these tools using </a:t>
            </a:r>
            <a:r>
              <a:rPr lang="en-IN" b="1" dirty="0"/>
              <a:t>Python:</a:t>
            </a:r>
          </a:p>
          <a:p>
            <a:pPr marL="457200" indent="-457200">
              <a:buAutoNum type="arabicPeriod"/>
            </a:pPr>
            <a:r>
              <a:rPr lang="en-IN" b="1" dirty="0"/>
              <a:t>Beautiful Soup </a:t>
            </a:r>
            <a:r>
              <a:rPr lang="en-IN" dirty="0"/>
              <a:t> - Beginner</a:t>
            </a:r>
            <a:endParaRPr lang="en-IN" b="1" dirty="0"/>
          </a:p>
          <a:p>
            <a:pPr marL="457200" indent="-457200">
              <a:buAutoNum type="arabicPeriod"/>
            </a:pPr>
            <a:r>
              <a:rPr lang="en-IN" b="1" dirty="0"/>
              <a:t>Selenium </a:t>
            </a:r>
            <a:r>
              <a:rPr lang="en-IN" dirty="0"/>
              <a:t>- Automation</a:t>
            </a:r>
            <a:endParaRPr lang="en-IN" b="1" dirty="0"/>
          </a:p>
          <a:p>
            <a:pPr marL="457200" indent="-457200">
              <a:buAutoNum type="arabicPeriod"/>
            </a:pPr>
            <a:r>
              <a:rPr lang="en-IN" b="1" dirty="0"/>
              <a:t>Scrapy </a:t>
            </a:r>
            <a:r>
              <a:rPr lang="en-IN" dirty="0"/>
              <a:t>– Pro</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26" name="Picture 2" descr="Beautiful Soup 4 | Funthon">
            <a:extLst>
              <a:ext uri="{FF2B5EF4-FFF2-40B4-BE49-F238E27FC236}">
                <a16:creationId xmlns:a16="http://schemas.microsoft.com/office/drawing/2014/main" id="{3DC91B1A-A0C2-4F36-B8E8-F1246F756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8" y="3221585"/>
            <a:ext cx="3898693" cy="1676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leniumHQ Browser Automation">
            <a:extLst>
              <a:ext uri="{FF2B5EF4-FFF2-40B4-BE49-F238E27FC236}">
                <a16:creationId xmlns:a16="http://schemas.microsoft.com/office/drawing/2014/main" id="{DDA3F1D7-E25A-4850-ACDE-3B05040A4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478" y="4825605"/>
            <a:ext cx="3966202" cy="9697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ing scrapy to create a generic and scalable crawling framework | by  Chetan Mishra | Medium">
            <a:extLst>
              <a:ext uri="{FF2B5EF4-FFF2-40B4-BE49-F238E27FC236}">
                <a16:creationId xmlns:a16="http://schemas.microsoft.com/office/drawing/2014/main" id="{F5C92081-F407-4379-963D-F484D4B506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232" y="3744720"/>
            <a:ext cx="3560685" cy="143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24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15E2-A963-48DE-A36D-7C11F03DB702}"/>
              </a:ext>
            </a:extLst>
          </p:cNvPr>
          <p:cNvSpPr>
            <a:spLocks noGrp="1"/>
          </p:cNvSpPr>
          <p:nvPr>
            <p:ph type="title"/>
          </p:nvPr>
        </p:nvSpPr>
        <p:spPr/>
        <p:txBody>
          <a:bodyPr/>
          <a:lstStyle/>
          <a:p>
            <a:r>
              <a:rPr lang="en-IN" b="1" dirty="0"/>
              <a:t>Prerequisites</a:t>
            </a:r>
          </a:p>
        </p:txBody>
      </p:sp>
      <p:sp>
        <p:nvSpPr>
          <p:cNvPr id="3" name="Content Placeholder 2">
            <a:extLst>
              <a:ext uri="{FF2B5EF4-FFF2-40B4-BE49-F238E27FC236}">
                <a16:creationId xmlns:a16="http://schemas.microsoft.com/office/drawing/2014/main" id="{9DE19E3F-B633-4ED9-AE0D-2654C188690A}"/>
              </a:ext>
            </a:extLst>
          </p:cNvPr>
          <p:cNvSpPr>
            <a:spLocks noGrp="1"/>
          </p:cNvSpPr>
          <p:nvPr>
            <p:ph idx="1"/>
          </p:nvPr>
        </p:nvSpPr>
        <p:spPr/>
        <p:txBody>
          <a:bodyPr/>
          <a:lstStyle/>
          <a:p>
            <a:r>
              <a:rPr lang="en-IN" dirty="0"/>
              <a:t>HTML, CSS (Basics)</a:t>
            </a:r>
          </a:p>
          <a:p>
            <a:r>
              <a:rPr lang="en-IN" dirty="0"/>
              <a:t>Python (Basics)</a:t>
            </a:r>
          </a:p>
          <a:p>
            <a:r>
              <a:rPr lang="en-IN" dirty="0"/>
              <a:t>Anaconda Navigator (Python 3 Environment)</a:t>
            </a:r>
          </a:p>
          <a:p>
            <a:r>
              <a:rPr lang="en-IN" dirty="0"/>
              <a:t>Web Browser (Google Chrome versions – 89/88)</a:t>
            </a:r>
          </a:p>
          <a:p>
            <a:r>
              <a:rPr lang="en-IN" dirty="0"/>
              <a:t>Editor (VS Code </a:t>
            </a:r>
            <a:r>
              <a:rPr lang="en-IN" dirty="0">
                <a:solidFill>
                  <a:srgbClr val="FF0000"/>
                </a:solidFill>
              </a:rPr>
              <a:t>recommended</a:t>
            </a:r>
            <a:r>
              <a:rPr lang="en-IN" dirty="0"/>
              <a:t>)</a:t>
            </a:r>
          </a:p>
          <a:p>
            <a:r>
              <a:rPr lang="en-IN" dirty="0"/>
              <a:t>Good Internet Connection 😛</a:t>
            </a:r>
          </a:p>
        </p:txBody>
      </p:sp>
    </p:spTree>
    <p:extLst>
      <p:ext uri="{BB962C8B-B14F-4D97-AF65-F5344CB8AC3E}">
        <p14:creationId xmlns:p14="http://schemas.microsoft.com/office/powerpoint/2010/main" val="378482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1E12-3D06-4FB8-8079-DF64AD40540D}"/>
              </a:ext>
            </a:extLst>
          </p:cNvPr>
          <p:cNvSpPr>
            <a:spLocks noGrp="1"/>
          </p:cNvSpPr>
          <p:nvPr>
            <p:ph type="title"/>
          </p:nvPr>
        </p:nvSpPr>
        <p:spPr/>
        <p:txBody>
          <a:bodyPr/>
          <a:lstStyle/>
          <a:p>
            <a:r>
              <a:rPr lang="en-IN" b="1" dirty="0"/>
              <a:t>XPath </a:t>
            </a:r>
            <a:r>
              <a:rPr lang="en-IN" dirty="0"/>
              <a:t>vs </a:t>
            </a:r>
            <a:r>
              <a:rPr lang="en-IN" b="1" dirty="0"/>
              <a:t>CSS </a:t>
            </a:r>
            <a:r>
              <a:rPr lang="en-IN" dirty="0"/>
              <a:t>Selectors</a:t>
            </a:r>
            <a:endParaRPr lang="en-IN" b="1" dirty="0"/>
          </a:p>
        </p:txBody>
      </p:sp>
      <p:sp>
        <p:nvSpPr>
          <p:cNvPr id="3" name="Content Placeholder 2">
            <a:extLst>
              <a:ext uri="{FF2B5EF4-FFF2-40B4-BE49-F238E27FC236}">
                <a16:creationId xmlns:a16="http://schemas.microsoft.com/office/drawing/2014/main" id="{835EB5F2-3C4D-4206-B882-E8E6DF52BA70}"/>
              </a:ext>
            </a:extLst>
          </p:cNvPr>
          <p:cNvSpPr>
            <a:spLocks noGrp="1"/>
          </p:cNvSpPr>
          <p:nvPr>
            <p:ph idx="1"/>
          </p:nvPr>
        </p:nvSpPr>
        <p:spPr/>
        <p:txBody>
          <a:bodyPr/>
          <a:lstStyle/>
          <a:p>
            <a:r>
              <a:rPr lang="en-IN" b="1" dirty="0"/>
              <a:t>XPath – </a:t>
            </a:r>
            <a:r>
              <a:rPr lang="en-IN" dirty="0"/>
              <a:t>XML Path Language</a:t>
            </a:r>
          </a:p>
          <a:p>
            <a:r>
              <a:rPr lang="en-IN" dirty="0"/>
              <a:t>Language used for querying </a:t>
            </a:r>
            <a:r>
              <a:rPr lang="en-IN" dirty="0">
                <a:hlinkClick r:id="rId2"/>
              </a:rPr>
              <a:t>XML</a:t>
            </a:r>
            <a:r>
              <a:rPr lang="en-IN" dirty="0"/>
              <a:t> documents, we’ll be using here to query/select </a:t>
            </a:r>
            <a:r>
              <a:rPr lang="en-IN" b="1" dirty="0"/>
              <a:t>HTML tags </a:t>
            </a:r>
            <a:r>
              <a:rPr lang="en-IN" dirty="0"/>
              <a:t>from </a:t>
            </a:r>
            <a:r>
              <a:rPr lang="en-IN" b="1" dirty="0"/>
              <a:t>webpages.</a:t>
            </a:r>
          </a:p>
          <a:p>
            <a:pPr marL="0" indent="0">
              <a:buNone/>
            </a:pPr>
            <a:endParaRPr lang="en-IN" b="1" dirty="0"/>
          </a:p>
          <a:p>
            <a:r>
              <a:rPr lang="en-IN" b="1" dirty="0"/>
              <a:t>CSS – </a:t>
            </a:r>
            <a:r>
              <a:rPr lang="en-IN" dirty="0"/>
              <a:t>Cascading Style Sheet</a:t>
            </a:r>
          </a:p>
          <a:p>
            <a:r>
              <a:rPr lang="en-IN" dirty="0"/>
              <a:t>Language created for styling webpages, uses </a:t>
            </a:r>
            <a:r>
              <a:rPr lang="en-IN" b="1" dirty="0"/>
              <a:t>selectors </a:t>
            </a:r>
            <a:r>
              <a:rPr lang="en-IN" dirty="0"/>
              <a:t>to select specific </a:t>
            </a:r>
            <a:r>
              <a:rPr lang="en-IN" b="1" dirty="0"/>
              <a:t>elements/tags</a:t>
            </a:r>
            <a:r>
              <a:rPr lang="en-IN" dirty="0"/>
              <a:t> from </a:t>
            </a:r>
            <a:r>
              <a:rPr lang="en-IN" b="1" dirty="0"/>
              <a:t>webpages.</a:t>
            </a:r>
            <a:endParaRPr lang="en-IN" dirty="0"/>
          </a:p>
        </p:txBody>
      </p:sp>
    </p:spTree>
    <p:extLst>
      <p:ext uri="{BB962C8B-B14F-4D97-AF65-F5344CB8AC3E}">
        <p14:creationId xmlns:p14="http://schemas.microsoft.com/office/powerpoint/2010/main" val="227085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2104-6CBB-4187-8B7F-41E9CF94121D}"/>
              </a:ext>
            </a:extLst>
          </p:cNvPr>
          <p:cNvSpPr>
            <a:spLocks noGrp="1"/>
          </p:cNvSpPr>
          <p:nvPr>
            <p:ph type="title"/>
          </p:nvPr>
        </p:nvSpPr>
        <p:spPr/>
        <p:txBody>
          <a:bodyPr/>
          <a:lstStyle/>
          <a:p>
            <a:r>
              <a:rPr lang="en-IN" dirty="0"/>
              <a:t>Which is preferred?</a:t>
            </a:r>
          </a:p>
        </p:txBody>
      </p:sp>
      <p:sp>
        <p:nvSpPr>
          <p:cNvPr id="3" name="Content Placeholder 2">
            <a:extLst>
              <a:ext uri="{FF2B5EF4-FFF2-40B4-BE49-F238E27FC236}">
                <a16:creationId xmlns:a16="http://schemas.microsoft.com/office/drawing/2014/main" id="{1E1A75F6-A3B9-4278-8776-D6E9EA0D35B7}"/>
              </a:ext>
            </a:extLst>
          </p:cNvPr>
          <p:cNvSpPr>
            <a:spLocks noGrp="1"/>
          </p:cNvSpPr>
          <p:nvPr>
            <p:ph idx="1"/>
          </p:nvPr>
        </p:nvSpPr>
        <p:spPr/>
        <p:txBody>
          <a:bodyPr/>
          <a:lstStyle/>
          <a:p>
            <a:r>
              <a:rPr lang="en-IN" b="1" dirty="0"/>
              <a:t>XPath </a:t>
            </a:r>
            <a:r>
              <a:rPr lang="en-IN" dirty="0"/>
              <a:t>has the ability to go up-down in a webpage. </a:t>
            </a:r>
            <a:r>
              <a:rPr lang="en-IN" b="1" dirty="0"/>
              <a:t>CSS </a:t>
            </a:r>
            <a:r>
              <a:rPr lang="en-IN" dirty="0"/>
              <a:t>does not provide that.</a:t>
            </a:r>
          </a:p>
          <a:p>
            <a:r>
              <a:rPr lang="en-IN" b="1" dirty="0"/>
              <a:t> CSS </a:t>
            </a:r>
            <a:r>
              <a:rPr lang="en-IN" dirty="0"/>
              <a:t>has cleaner syntax than</a:t>
            </a:r>
            <a:r>
              <a:rPr lang="en-IN" b="1" dirty="0"/>
              <a:t> XPath.</a:t>
            </a:r>
          </a:p>
          <a:p>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p:txBody>
      </p:sp>
      <p:pic>
        <p:nvPicPr>
          <p:cNvPr id="5" name="Picture 4">
            <a:extLst>
              <a:ext uri="{FF2B5EF4-FFF2-40B4-BE49-F238E27FC236}">
                <a16:creationId xmlns:a16="http://schemas.microsoft.com/office/drawing/2014/main" id="{85FC2BAF-63BA-4B21-91F2-01E5158F282E}"/>
              </a:ext>
            </a:extLst>
          </p:cNvPr>
          <p:cNvPicPr>
            <a:picLocks noChangeAspect="1"/>
          </p:cNvPicPr>
          <p:nvPr/>
        </p:nvPicPr>
        <p:blipFill>
          <a:blip r:embed="rId2"/>
          <a:stretch>
            <a:fillRect/>
          </a:stretch>
        </p:blipFill>
        <p:spPr>
          <a:xfrm>
            <a:off x="4001832" y="2944014"/>
            <a:ext cx="7050072" cy="480414"/>
          </a:xfrm>
          <a:prstGeom prst="rect">
            <a:avLst/>
          </a:prstGeom>
        </p:spPr>
      </p:pic>
      <p:pic>
        <p:nvPicPr>
          <p:cNvPr id="7" name="Picture 6">
            <a:extLst>
              <a:ext uri="{FF2B5EF4-FFF2-40B4-BE49-F238E27FC236}">
                <a16:creationId xmlns:a16="http://schemas.microsoft.com/office/drawing/2014/main" id="{B1ECA75D-E34F-473C-A22D-7349DE2C67DA}"/>
              </a:ext>
            </a:extLst>
          </p:cNvPr>
          <p:cNvPicPr>
            <a:picLocks noChangeAspect="1"/>
          </p:cNvPicPr>
          <p:nvPr/>
        </p:nvPicPr>
        <p:blipFill>
          <a:blip r:embed="rId3"/>
          <a:stretch>
            <a:fillRect/>
          </a:stretch>
        </p:blipFill>
        <p:spPr>
          <a:xfrm>
            <a:off x="3655603" y="4190897"/>
            <a:ext cx="3322246" cy="863544"/>
          </a:xfrm>
          <a:prstGeom prst="rect">
            <a:avLst/>
          </a:prstGeom>
        </p:spPr>
      </p:pic>
      <p:pic>
        <p:nvPicPr>
          <p:cNvPr id="9" name="Picture 8">
            <a:extLst>
              <a:ext uri="{FF2B5EF4-FFF2-40B4-BE49-F238E27FC236}">
                <a16:creationId xmlns:a16="http://schemas.microsoft.com/office/drawing/2014/main" id="{4195DBD5-D9B0-441F-99E8-CBC3A7AF1B75}"/>
              </a:ext>
            </a:extLst>
          </p:cNvPr>
          <p:cNvPicPr>
            <a:picLocks noChangeAspect="1"/>
          </p:cNvPicPr>
          <p:nvPr/>
        </p:nvPicPr>
        <p:blipFill>
          <a:blip r:embed="rId4"/>
          <a:stretch>
            <a:fillRect/>
          </a:stretch>
        </p:blipFill>
        <p:spPr>
          <a:xfrm>
            <a:off x="7944487" y="4348156"/>
            <a:ext cx="3702220" cy="549027"/>
          </a:xfrm>
          <a:prstGeom prst="rect">
            <a:avLst/>
          </a:prstGeom>
        </p:spPr>
      </p:pic>
    </p:spTree>
    <p:extLst>
      <p:ext uri="{BB962C8B-B14F-4D97-AF65-F5344CB8AC3E}">
        <p14:creationId xmlns:p14="http://schemas.microsoft.com/office/powerpoint/2010/main" val="269839286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3513</TotalTime>
  <Words>1110</Words>
  <Application>Microsoft Office PowerPoint</Application>
  <PresentationFormat>Widescreen</PresentationFormat>
  <Paragraphs>223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charter</vt:lpstr>
      <vt:lpstr>Corbel</vt:lpstr>
      <vt:lpstr>Wingdings 2</vt:lpstr>
      <vt:lpstr>Frame</vt:lpstr>
      <vt:lpstr>Web Scraping</vt:lpstr>
      <vt:lpstr>What is Web Scraping ?</vt:lpstr>
      <vt:lpstr>Need of  Web Scraping </vt:lpstr>
      <vt:lpstr>Can you get in trouble for Web Scraping ?</vt:lpstr>
      <vt:lpstr>Are you allowed to Scrape me ?</vt:lpstr>
      <vt:lpstr>How are we going to do Web Scraping ?</vt:lpstr>
      <vt:lpstr>Prerequisites</vt:lpstr>
      <vt:lpstr>XPath vs CSS Selectors</vt:lpstr>
      <vt:lpstr>Which is preferred?</vt:lpstr>
      <vt:lpstr>CSS Selectors Practical</vt:lpstr>
      <vt:lpstr>XPath Selectors Practical</vt:lpstr>
      <vt:lpstr>General Terms</vt:lpstr>
      <vt:lpstr>Beautiful Soup (Beginner)</vt:lpstr>
      <vt:lpstr>Beautiful Soup (Beginner)</vt:lpstr>
      <vt:lpstr>Selenium (Automation)</vt:lpstr>
      <vt:lpstr>Selenium (Automation)</vt:lpstr>
      <vt:lpstr>Selenium (Automation)</vt:lpstr>
      <vt:lpstr>Break</vt:lpstr>
      <vt:lpstr>Break</vt:lpstr>
      <vt:lpstr>Break</vt:lpstr>
      <vt:lpstr>Scrapy (Pro)</vt:lpstr>
      <vt:lpstr>Scrapy (Pro)</vt:lpstr>
      <vt:lpstr>Scrapy (Pro) – Flow Link</vt:lpstr>
      <vt:lpstr>Scrapy Additional Features</vt:lpstr>
      <vt:lpstr>Comparison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Aditya Kotkar</dc:creator>
  <cp:lastModifiedBy>Aditya Kotkar</cp:lastModifiedBy>
  <cp:revision>44</cp:revision>
  <dcterms:created xsi:type="dcterms:W3CDTF">2021-01-23T06:41:51Z</dcterms:created>
  <dcterms:modified xsi:type="dcterms:W3CDTF">2021-02-01T05:54:37Z</dcterms:modified>
</cp:coreProperties>
</file>