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b="def" i="def"/>
      <a:tcStyle>
        <a:tcBdr/>
        <a:fill>
          <a:solidFill>
            <a:srgbClr val="E6EB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b="def" i="def"/>
      <a:tcStyle>
        <a:tcBdr/>
        <a:fill>
          <a:solidFill>
            <a:srgbClr val="E7F2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b="def" i="def"/>
      <a:tcStyle>
        <a:tcBdr/>
        <a:fill>
          <a:solidFill>
            <a:srgbClr val="F6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pic>
        <p:nvPicPr>
          <p:cNvPr id="13"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14"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15" name="Body Level One…"/>
          <p:cNvSpPr txBox="1"/>
          <p:nvPr>
            <p:ph type="body" sz="quarter" idx="1" hasCustomPrompt="1"/>
          </p:nvPr>
        </p:nvSpPr>
        <p:spPr>
          <a:xfrm>
            <a:off x="1206497" y="11839047"/>
            <a:ext cx="21971005" cy="636980"/>
          </a:xfrm>
          <a:prstGeom prst="rect">
            <a:avLst/>
          </a:prstGeom>
        </p:spPr>
        <p:txBody>
          <a:bodyPr lIns="45718" tIns="45718" rIns="45718" bIns="45718" numCol="1" spcCol="38100" anchor="b"/>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6" name="Presentation Title"/>
          <p:cNvSpPr txBox="1"/>
          <p:nvPr>
            <p:ph type="title" hasCustomPrompt="1"/>
          </p:nvPr>
        </p:nvSpPr>
        <p:spPr>
          <a:xfrm>
            <a:off x="1206496" y="2574991"/>
            <a:ext cx="21971005" cy="4648202"/>
          </a:xfrm>
          <a:prstGeom prst="rect">
            <a:avLst/>
          </a:prstGeom>
        </p:spPr>
        <p:txBody>
          <a:bodyPr anchor="b"/>
          <a:lstStyle>
            <a:lvl1pPr>
              <a:defRPr spc="-232" sz="11600"/>
            </a:lvl1pPr>
          </a:lstStyle>
          <a:p>
            <a:pPr/>
            <a:r>
              <a:t>Presentation Title</a:t>
            </a:r>
          </a:p>
        </p:txBody>
      </p:sp>
      <p:sp>
        <p:nvSpPr>
          <p:cNvPr id="17" name="Body Level One…"/>
          <p:cNvSpPr txBox="1"/>
          <p:nvPr>
            <p:ph type="body" sz="quarter" idx="21" hasCustomPrompt="1"/>
          </p:nvPr>
        </p:nvSpPr>
        <p:spPr>
          <a:xfrm>
            <a:off x="1206500" y="7196865"/>
            <a:ext cx="21971000" cy="1905002"/>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8"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0"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pic>
        <p:nvPicPr>
          <p:cNvPr id="118"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119"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120" name="Body Level One…"/>
          <p:cNvSpPr txBox="1"/>
          <p:nvPr>
            <p:ph type="body" sz="quarter" idx="1" hasCustomPrompt="1"/>
          </p:nvPr>
        </p:nvSpPr>
        <p:spPr>
          <a:xfrm>
            <a:off x="1206500" y="8262180"/>
            <a:ext cx="21971000" cy="934781"/>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vl2pPr marL="1308100" indent="-698500" algn="ctr" defTabSz="825500">
              <a:lnSpc>
                <a:spcPct val="100000"/>
              </a:lnSpc>
              <a:spcBef>
                <a:spcPts val="0"/>
              </a:spcBef>
              <a:defRPr b="1" sz="5500"/>
            </a:lvl2pPr>
            <a:lvl3pPr marL="1917700" indent="-698500" algn="ctr" defTabSz="825500">
              <a:lnSpc>
                <a:spcPct val="100000"/>
              </a:lnSpc>
              <a:spcBef>
                <a:spcPts val="0"/>
              </a:spcBef>
              <a:defRPr b="1" sz="5500"/>
            </a:lvl3pPr>
            <a:lvl4pPr marL="2527300" indent="-698500" algn="ctr" defTabSz="825500">
              <a:lnSpc>
                <a:spcPct val="100000"/>
              </a:lnSpc>
              <a:spcBef>
                <a:spcPts val="0"/>
              </a:spcBef>
              <a:defRPr b="1" sz="5500"/>
            </a:lvl4pPr>
            <a:lvl5pPr marL="3136900" indent="-698500" algn="ctr" defTabSz="825500">
              <a:lnSpc>
                <a:spcPct val="100000"/>
              </a:lnSpc>
              <a:spcBef>
                <a:spcPts val="0"/>
              </a:spcBef>
              <a:defRPr b="1" sz="5500"/>
            </a:lvl5pPr>
          </a:lstStyle>
          <a:p>
            <a:pPr/>
            <a:r>
              <a:t>Fact information</a:t>
            </a:r>
          </a:p>
          <a:p>
            <a:pPr lvl="1"/>
            <a:r>
              <a:t/>
            </a:r>
          </a:p>
          <a:p>
            <a:pPr lvl="2"/>
            <a:r>
              <a:t/>
            </a:r>
          </a:p>
          <a:p>
            <a:pPr lvl="3"/>
            <a:r>
              <a:t/>
            </a:r>
          </a:p>
          <a:p>
            <a:pPr lvl="4"/>
            <a:r>
              <a:t/>
            </a:r>
          </a:p>
        </p:txBody>
      </p:sp>
      <p:sp>
        <p:nvSpPr>
          <p:cNvPr id="121" name="Body Level One…"/>
          <p:cNvSpPr txBox="1"/>
          <p:nvPr>
            <p:ph type="body" idx="21" hasCustomPrompt="1"/>
          </p:nvPr>
        </p:nvSpPr>
        <p:spPr>
          <a:xfrm>
            <a:off x="1206500" y="935257"/>
            <a:ext cx="21971000" cy="7359065"/>
          </a:xfrm>
          <a:prstGeom prst="rect">
            <a:avLst/>
          </a:prstGeom>
        </p:spPr>
        <p:txBody>
          <a:bodyPr numCol="1" spcCol="38100" anchor="b"/>
          <a:lstStyle/>
          <a:p>
            <a:pPr lvl="4" marL="0" indent="1207008" algn="ctr" defTabSz="1072868">
              <a:lnSpc>
                <a:spcPct val="80000"/>
              </a:lnSpc>
              <a:spcBef>
                <a:spcPts val="0"/>
              </a:spcBef>
              <a:buSzTx/>
              <a:buNone/>
              <a:defRPr b="1" spc="-110" sz="11000">
                <a:latin typeface="+mn-lt"/>
                <a:ea typeface="+mn-ea"/>
                <a:cs typeface="+mn-cs"/>
                <a:sym typeface="Helvetica Neue"/>
              </a:defRPr>
            </a:pPr>
            <a:r>
              <a:t>100%
</a:t>
            </a: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pic>
        <p:nvPicPr>
          <p:cNvPr id="129" name="Picture 5" descr="Picture 5"/>
          <p:cNvPicPr>
            <a:picLocks noChangeAspect="1"/>
          </p:cNvPicPr>
          <p:nvPr/>
        </p:nvPicPr>
        <p:blipFill>
          <a:blip r:embed="rId2">
            <a:extLst/>
          </a:blip>
          <a:stretch>
            <a:fillRect/>
          </a:stretch>
        </p:blipFill>
        <p:spPr>
          <a:xfrm>
            <a:off x="2922866" y="4827069"/>
            <a:ext cx="4061863" cy="4061862"/>
          </a:xfrm>
          <a:prstGeom prst="rect">
            <a:avLst/>
          </a:prstGeom>
          <a:ln w="12700">
            <a:miter lim="400000"/>
          </a:ln>
        </p:spPr>
      </p:pic>
      <p:pic>
        <p:nvPicPr>
          <p:cNvPr id="130"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pic>
        <p:nvPicPr>
          <p:cNvPr id="131" name="Facebook_f_logo_(2021).svg.png" descr="Facebook_f_logo_(2021).svg.png"/>
          <p:cNvPicPr>
            <a:picLocks noChangeAspect="1"/>
          </p:cNvPicPr>
          <p:nvPr/>
        </p:nvPicPr>
        <p:blipFill>
          <a:blip r:embed="rId4">
            <a:extLst/>
          </a:blip>
          <a:stretch>
            <a:fillRect/>
          </a:stretch>
        </p:blipFill>
        <p:spPr>
          <a:xfrm>
            <a:off x="9483623" y="1088663"/>
            <a:ext cx="1625268" cy="1625268"/>
          </a:xfrm>
          <a:prstGeom prst="rect">
            <a:avLst/>
          </a:prstGeom>
          <a:ln w="12700">
            <a:miter lim="400000"/>
          </a:ln>
        </p:spPr>
      </p:pic>
      <p:pic>
        <p:nvPicPr>
          <p:cNvPr id="132" name="Instagram_logo_2016.svg.png" descr="Instagram_logo_2016.svg.png"/>
          <p:cNvPicPr>
            <a:picLocks noChangeAspect="1"/>
          </p:cNvPicPr>
          <p:nvPr/>
        </p:nvPicPr>
        <p:blipFill>
          <a:blip r:embed="rId5">
            <a:extLst/>
          </a:blip>
          <a:stretch>
            <a:fillRect/>
          </a:stretch>
        </p:blipFill>
        <p:spPr>
          <a:xfrm>
            <a:off x="9483623" y="4320202"/>
            <a:ext cx="1625268" cy="1625268"/>
          </a:xfrm>
          <a:prstGeom prst="rect">
            <a:avLst/>
          </a:prstGeom>
          <a:ln w="12700">
            <a:miter lim="400000"/>
          </a:ln>
        </p:spPr>
      </p:pic>
      <p:pic>
        <p:nvPicPr>
          <p:cNvPr id="133" name="800px-LinkedIn_logo_initials.png" descr="800px-LinkedIn_logo_initials.png"/>
          <p:cNvPicPr>
            <a:picLocks noChangeAspect="1"/>
          </p:cNvPicPr>
          <p:nvPr/>
        </p:nvPicPr>
        <p:blipFill>
          <a:blip r:embed="rId6">
            <a:extLst/>
          </a:blip>
          <a:stretch>
            <a:fillRect/>
          </a:stretch>
        </p:blipFill>
        <p:spPr>
          <a:xfrm>
            <a:off x="9483623" y="7551742"/>
            <a:ext cx="1625268" cy="1625267"/>
          </a:xfrm>
          <a:prstGeom prst="rect">
            <a:avLst/>
          </a:prstGeom>
          <a:ln w="12700">
            <a:miter lim="400000"/>
          </a:ln>
        </p:spPr>
      </p:pic>
      <p:pic>
        <p:nvPicPr>
          <p:cNvPr id="134" name="25231.png" descr="25231.png"/>
          <p:cNvPicPr>
            <a:picLocks noChangeAspect="1"/>
          </p:cNvPicPr>
          <p:nvPr/>
        </p:nvPicPr>
        <p:blipFill>
          <a:blip r:embed="rId7">
            <a:extLst/>
          </a:blip>
          <a:stretch>
            <a:fillRect/>
          </a:stretch>
        </p:blipFill>
        <p:spPr>
          <a:xfrm>
            <a:off x="9483623" y="10783281"/>
            <a:ext cx="1625268" cy="1625268"/>
          </a:xfrm>
          <a:prstGeom prst="rect">
            <a:avLst/>
          </a:prstGeom>
          <a:ln w="12700">
            <a:miter lim="400000"/>
          </a:ln>
        </p:spPr>
      </p:pic>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2" name="Close-up of wild plants growing between rocks"/>
          <p:cNvSpPr/>
          <p:nvPr>
            <p:ph type="pic" sz="quarter" idx="21"/>
          </p:nvPr>
        </p:nvSpPr>
        <p:spPr>
          <a:xfrm>
            <a:off x="15430500" y="7085409"/>
            <a:ext cx="8128000" cy="5410202"/>
          </a:xfrm>
          <a:prstGeom prst="rect">
            <a:avLst/>
          </a:prstGeom>
        </p:spPr>
        <p:txBody>
          <a:bodyPr lIns="91439" tIns="45719" rIns="91439" bIns="45719" numCol="1" spcCol="38100">
            <a:noAutofit/>
          </a:bodyPr>
          <a:lstStyle/>
          <a:p>
            <a:pPr/>
          </a:p>
        </p:txBody>
      </p:sp>
      <p:sp>
        <p:nvSpPr>
          <p:cNvPr id="143"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numCol="1" spcCol="38100">
            <a:noAutofit/>
          </a:bodyPr>
          <a:lstStyle/>
          <a:p>
            <a:pPr/>
          </a:p>
        </p:txBody>
      </p:sp>
      <p:sp>
        <p:nvSpPr>
          <p:cNvPr id="144" name="Close-up of a wild plant growing between lava rocks"/>
          <p:cNvSpPr/>
          <p:nvPr>
            <p:ph type="pic" sz="quarter" idx="23"/>
          </p:nvPr>
        </p:nvSpPr>
        <p:spPr>
          <a:xfrm>
            <a:off x="15430500" y="1270000"/>
            <a:ext cx="8128000" cy="5410200"/>
          </a:xfrm>
          <a:prstGeom prst="rect">
            <a:avLst/>
          </a:prstGeom>
        </p:spPr>
        <p:txBody>
          <a:bodyPr lIns="91439" tIns="45719" rIns="91439" bIns="45719" numCol="1" spcCol="38100">
            <a:noAutofit/>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pic>
        <p:nvPicPr>
          <p:cNvPr id="152"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153"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154" name="waterfall surrounded by a green rocky landscape"/>
          <p:cNvSpPr/>
          <p:nvPr>
            <p:ph type="pic" idx="21"/>
          </p:nvPr>
        </p:nvSpPr>
        <p:spPr>
          <a:xfrm>
            <a:off x="-1511300" y="-3721100"/>
            <a:ext cx="28511500" cy="19030242"/>
          </a:xfrm>
          <a:prstGeom prst="rect">
            <a:avLst/>
          </a:prstGeom>
        </p:spPr>
        <p:txBody>
          <a:bodyPr lIns="91439" tIns="45719" rIns="91439" bIns="45719" numCol="1" spcCol="38100">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62"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163"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pic>
        <p:nvPicPr>
          <p:cNvPr id="25"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26"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27" name="Green, hilly landscape"/>
          <p:cNvSpPr/>
          <p:nvPr>
            <p:ph type="pic" idx="21"/>
          </p:nvPr>
        </p:nvSpPr>
        <p:spPr>
          <a:xfrm>
            <a:off x="-431800" y="-4038600"/>
            <a:ext cx="29464000" cy="18034000"/>
          </a:xfrm>
          <a:prstGeom prst="rect">
            <a:avLst/>
          </a:prstGeom>
        </p:spPr>
        <p:txBody>
          <a:bodyPr lIns="91439" tIns="45719" rIns="91439" bIns="45719" numCol="1" spcCol="38100">
            <a:noAutofit/>
          </a:bodyPr>
          <a:lstStyle/>
          <a:p>
            <a:pPr/>
          </a:p>
        </p:txBody>
      </p:sp>
      <p:sp>
        <p:nvSpPr>
          <p:cNvPr id="28"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9" name="Body Level One…"/>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30" name="Body Level One…"/>
          <p:cNvSpPr txBox="1"/>
          <p:nvPr>
            <p:ph type="body" sz="quarter" idx="22" hasCustomPrompt="1"/>
          </p:nvPr>
        </p:nvSpPr>
        <p:spPr>
          <a:xfrm>
            <a:off x="1206500" y="11609909"/>
            <a:ext cx="21971000" cy="1144689"/>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 </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8"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9" name="Body Level One…"/>
          <p:cNvSpPr txBox="1"/>
          <p:nvPr>
            <p:ph type="body" sz="quarter" idx="1" hasCustomPrompt="1"/>
          </p:nvPr>
        </p:nvSpPr>
        <p:spPr>
          <a:xfrm>
            <a:off x="1206500" y="7060576"/>
            <a:ext cx="9779000" cy="5382403"/>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40" name="Moss-covered rocks"/>
          <p:cNvSpPr/>
          <p:nvPr>
            <p:ph type="pic" sz="half" idx="21"/>
          </p:nvPr>
        </p:nvSpPr>
        <p:spPr>
          <a:xfrm>
            <a:off x="12052303" y="1270000"/>
            <a:ext cx="11188407" cy="11209889"/>
          </a:xfrm>
          <a:prstGeom prst="rect">
            <a:avLst/>
          </a:prstGeom>
        </p:spPr>
        <p:txBody>
          <a:bodyPr lIns="91439" tIns="45719" rIns="91439" bIns="45719" numCol="1" spcCol="38100">
            <a:noAutofit/>
          </a:bodyPr>
          <a:lstStyle/>
          <a:p>
            <a:pPr/>
          </a:p>
        </p:txBody>
      </p:sp>
      <p:sp>
        <p:nvSpPr>
          <p:cNvPr id="41"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pic>
        <p:nvPicPr>
          <p:cNvPr id="48"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49"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50" name="Slide Title"/>
          <p:cNvSpPr txBox="1"/>
          <p:nvPr>
            <p:ph type="title" hasCustomPrompt="1"/>
          </p:nvPr>
        </p:nvSpPr>
        <p:spPr>
          <a:xfrm>
            <a:off x="1206500" y="952500"/>
            <a:ext cx="21971000" cy="1433164"/>
          </a:xfrm>
          <a:prstGeom prst="rect">
            <a:avLst/>
          </a:prstGeom>
        </p:spPr>
        <p:txBody>
          <a:bodyPr/>
          <a:lstStyle/>
          <a:p>
            <a:pPr/>
            <a:r>
              <a:t>Slide Title</a:t>
            </a:r>
          </a:p>
        </p:txBody>
      </p:sp>
      <p:sp>
        <p:nvSpPr>
          <p:cNvPr id="51" name="Body Level One…"/>
          <p:cNvSpPr txBox="1"/>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52" name="Body Level One…"/>
          <p:cNvSpPr txBox="1"/>
          <p:nvPr>
            <p:ph type="body" idx="21" hasCustomPrompt="1"/>
          </p:nvPr>
        </p:nvSpPr>
        <p:spPr>
          <a:prstGeom prst="rect">
            <a:avLst/>
          </a:prstGeom>
        </p:spPr>
        <p:txBody>
          <a:bodyPr numCol="1" spcCol="38100"/>
          <a:lstStyle/>
          <a:p>
            <a:pPr/>
            <a:r>
              <a:t>Slide bullet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0"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pic>
        <p:nvPicPr>
          <p:cNvPr id="68"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69"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7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1" name="Body Level One…"/>
          <p:cNvSpPr txBox="1"/>
          <p:nvPr>
            <p:ph type="body" sz="quarter" idx="1" hasCustomPrompt="1"/>
          </p:nvPr>
        </p:nvSpPr>
        <p:spPr>
          <a:xfrm>
            <a:off x="1206500" y="2245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2" name="Body Level One…"/>
          <p:cNvSpPr txBox="1"/>
          <p:nvPr>
            <p:ph type="body" sz="half" idx="21" hasCustomPrompt="1"/>
          </p:nvPr>
        </p:nvSpPr>
        <p:spPr>
          <a:xfrm>
            <a:off x="1206500" y="4248503"/>
            <a:ext cx="9779000" cy="8256014"/>
          </a:xfrm>
          <a:prstGeom prst="rect">
            <a:avLst/>
          </a:prstGeom>
        </p:spPr>
        <p:txBody>
          <a:bodyPr numCol="1" spcCol="38100"/>
          <a:lstStyle/>
          <a:p>
            <a:pPr/>
            <a:r>
              <a:t>Slide bullet text</a:t>
            </a:r>
          </a:p>
        </p:txBody>
      </p:sp>
      <p:sp>
        <p:nvSpPr>
          <p:cNvPr id="73" name="Large rock formation under dark clouds with a dirt road in the foreground"/>
          <p:cNvSpPr/>
          <p:nvPr>
            <p:ph type="pic" idx="22"/>
          </p:nvPr>
        </p:nvSpPr>
        <p:spPr>
          <a:xfrm>
            <a:off x="6380200" y="1263847"/>
            <a:ext cx="22529802" cy="11193472"/>
          </a:xfrm>
          <a:prstGeom prst="rect">
            <a:avLst/>
          </a:prstGeom>
        </p:spPr>
        <p:txBody>
          <a:bodyPr lIns="91439" tIns="45719" rIns="91439" bIns="45719" numCol="1" spcCol="38100">
            <a:noAutofit/>
          </a:bodyPr>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8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8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89"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90"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91" name="Slide Title"/>
          <p:cNvSpPr txBox="1"/>
          <p:nvPr>
            <p:ph type="title" hasCustomPrompt="1"/>
          </p:nvPr>
        </p:nvSpPr>
        <p:spPr>
          <a:xfrm>
            <a:off x="1206500" y="952500"/>
            <a:ext cx="21971000" cy="1434950"/>
          </a:xfrm>
          <a:prstGeom prst="rect">
            <a:avLst/>
          </a:prstGeom>
        </p:spPr>
        <p:txBody>
          <a:bodyPr/>
          <a:lstStyle/>
          <a:p>
            <a:pPr/>
            <a:r>
              <a:t>Slide Title</a:t>
            </a:r>
          </a:p>
        </p:txBody>
      </p:sp>
      <p:sp>
        <p:nvSpPr>
          <p:cNvPr id="92" name="Body Level One…"/>
          <p:cNvSpPr txBox="1"/>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0"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1" name="Body Level One…"/>
          <p:cNvSpPr txBox="1"/>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02" name="Body Level One…"/>
          <p:cNvSpPr txBox="1"/>
          <p:nvPr>
            <p:ph type="body" idx="21" hasCustomPrompt="1"/>
          </p:nvPr>
        </p:nvSpPr>
        <p:spPr>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4F7D"/>
            </a:gs>
            <a:gs pos="79000">
              <a:srgbClr val="000000"/>
            </a:gs>
          </a:gsLst>
          <a:lin ang="13500000" scaled="0"/>
        </a:gradFill>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2">
            <a:extLst/>
          </a:blip>
          <a:stretch>
            <a:fillRect/>
          </a:stretch>
        </p:blipFill>
        <p:spPr>
          <a:xfrm>
            <a:off x="22875566" y="400050"/>
            <a:ext cx="1104901" cy="1104900"/>
          </a:xfrm>
          <a:prstGeom prst="rect">
            <a:avLst/>
          </a:prstGeom>
          <a:ln w="12700">
            <a:miter lim="400000"/>
          </a:ln>
        </p:spPr>
      </p:pic>
      <p:pic>
        <p:nvPicPr>
          <p:cNvPr id="3" name="Picture 7" descr="Picture 7"/>
          <p:cNvPicPr>
            <a:picLocks noChangeAspect="1"/>
          </p:cNvPicPr>
          <p:nvPr/>
        </p:nvPicPr>
        <p:blipFill>
          <a:blip r:embed="rId3">
            <a:extLst/>
          </a:blip>
          <a:stretch>
            <a:fillRect/>
          </a:stretch>
        </p:blipFill>
        <p:spPr>
          <a:xfrm>
            <a:off x="-2950702" y="8670755"/>
            <a:ext cx="6845301" cy="6959601"/>
          </a:xfrm>
          <a:prstGeom prst="rect">
            <a:avLst/>
          </a:prstGeom>
          <a:ln w="12700">
            <a:miter lim="400000"/>
          </a:ln>
        </p:spPr>
      </p:pic>
      <p:sp>
        <p:nvSpPr>
          <p:cNvPr id="4"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5"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6"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70C0"/>
          </a:solidFill>
          <a:uFillTx/>
          <a:latin typeface="Euclid Circular B"/>
          <a:ea typeface="Euclid Circular B"/>
          <a:cs typeface="Euclid Circular B"/>
          <a:sym typeface="Euclid Circular B"/>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1pPr>
      <a:lvl2pPr marL="12065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2pPr>
      <a:lvl3pPr marL="18161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3pPr>
      <a:lvl4pPr marL="24257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4pPr>
      <a:lvl5pPr marL="30353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5pPr>
      <a:lvl6pPr marL="36449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6pPr>
      <a:lvl7pPr marL="42545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7pPr>
      <a:lvl8pPr marL="48641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8pPr>
      <a:lvl9pPr marL="5473700" marR="0" indent="-596900" algn="l" defTabSz="2438337" rtl="0" latinLnBrk="0">
        <a:lnSpc>
          <a:spcPct val="90000"/>
        </a:lnSpc>
        <a:spcBef>
          <a:spcPts val="4500"/>
        </a:spcBef>
        <a:spcAft>
          <a:spcPts val="0"/>
        </a:spcAft>
        <a:buClrTx/>
        <a:buSzPct val="123000"/>
        <a:buFontTx/>
        <a:buChar char="•"/>
        <a:tabLst/>
        <a:defRPr b="0" baseline="0" cap="none" i="0" spc="0" strike="noStrike" sz="4700" u="none">
          <a:solidFill>
            <a:srgbClr val="FFFFFF"/>
          </a:solidFill>
          <a:uFillTx/>
          <a:latin typeface="Poppins"/>
          <a:ea typeface="Poppins"/>
          <a:cs typeface="Poppins"/>
          <a:sym typeface="Poppi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4.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6.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Kotlin"/>
          <p:cNvSpPr txBox="1"/>
          <p:nvPr>
            <p:ph type="title"/>
          </p:nvPr>
        </p:nvSpPr>
        <p:spPr>
          <a:xfrm>
            <a:off x="1206495" y="2574991"/>
            <a:ext cx="21971006" cy="4648202"/>
          </a:xfrm>
          <a:prstGeom prst="rect">
            <a:avLst/>
          </a:prstGeom>
        </p:spPr>
        <p:txBody>
          <a:bodyPr/>
          <a:lstStyle>
            <a:lvl1pPr>
              <a:defRPr spc="-300"/>
            </a:lvl1pPr>
          </a:lstStyle>
          <a:p>
            <a:pPr/>
            <a:r>
              <a:t>Kotlin</a:t>
            </a:r>
          </a:p>
        </p:txBody>
      </p:sp>
      <p:sp>
        <p:nvSpPr>
          <p:cNvPr id="174" name="A modern programming language that makes developers happier"/>
          <p:cNvSpPr txBox="1"/>
          <p:nvPr>
            <p:ph type="body" sz="quarter" idx="1"/>
          </p:nvPr>
        </p:nvSpPr>
        <p:spPr>
          <a:xfrm>
            <a:off x="1206500" y="7196865"/>
            <a:ext cx="21971000" cy="1905002"/>
          </a:xfrm>
          <a:prstGeom prst="rect">
            <a:avLst/>
          </a:prstGeom>
        </p:spPr>
        <p:txBody>
          <a:bodyPr lIns="50800" tIns="50800" rIns="50800" bIns="50800" anchor="t"/>
          <a:lstStyle>
            <a:lvl1pPr>
              <a:defRPr b="0" sz="5500"/>
            </a:lvl1pPr>
          </a:lstStyle>
          <a:p>
            <a:pPr/>
            <a:r>
              <a:t>A modern programming language that makes developers happier</a:t>
            </a:r>
          </a:p>
        </p:txBody>
      </p:sp>
      <p:pic>
        <p:nvPicPr>
          <p:cNvPr id="175" name="Kotlin_Icon.svg.png" descr="Kotlin_Icon.svg.png"/>
          <p:cNvPicPr>
            <a:picLocks noChangeAspect="1"/>
          </p:cNvPicPr>
          <p:nvPr/>
        </p:nvPicPr>
        <p:blipFill>
          <a:blip r:embed="rId2">
            <a:extLst/>
          </a:blip>
          <a:stretch>
            <a:fillRect/>
          </a:stretch>
        </p:blipFill>
        <p:spPr>
          <a:xfrm>
            <a:off x="6079064" y="5621866"/>
            <a:ext cx="1236134" cy="123613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Variables"/>
          <p:cNvSpPr txBox="1"/>
          <p:nvPr>
            <p:ph type="title"/>
          </p:nvPr>
        </p:nvSpPr>
        <p:spPr>
          <a:xfrm>
            <a:off x="1206500" y="1704184"/>
            <a:ext cx="21971000" cy="1434950"/>
          </a:xfrm>
          <a:prstGeom prst="rect">
            <a:avLst/>
          </a:prstGeom>
        </p:spPr>
        <p:txBody>
          <a:bodyPr/>
          <a:lstStyle>
            <a:lvl1pPr algn="ctr">
              <a:defRPr spc="-200"/>
            </a:lvl1pPr>
          </a:lstStyle>
          <a:p>
            <a:pPr/>
            <a:r>
              <a:t>Variables</a:t>
            </a:r>
          </a:p>
        </p:txBody>
      </p:sp>
      <p:sp>
        <p:nvSpPr>
          <p:cNvPr id="209" name="You can also declare a variable without assigning the value, and assign the value later. However, this is only possible when you specify the type."/>
          <p:cNvSpPr txBox="1"/>
          <p:nvPr>
            <p:ph type="body" sz="quarter" idx="1"/>
          </p:nvPr>
        </p:nvSpPr>
        <p:spPr>
          <a:xfrm>
            <a:off x="2090084" y="10439389"/>
            <a:ext cx="20203832" cy="1860284"/>
          </a:xfrm>
          <a:prstGeom prst="rect">
            <a:avLst/>
          </a:prstGeom>
        </p:spPr>
        <p:txBody>
          <a:bodyPr/>
          <a:lstStyle>
            <a:lvl1pPr algn="ctr">
              <a:lnSpc>
                <a:spcPct val="80000"/>
              </a:lnSpc>
              <a:defRPr b="0" sz="4600"/>
            </a:lvl1pPr>
          </a:lstStyle>
          <a:p>
            <a:pPr/>
            <a:r>
              <a:t>You can also declare a variable without assigning the value, and assign the value later. However, this is only possible when you specify the type.</a:t>
            </a:r>
          </a:p>
        </p:txBody>
      </p:sp>
      <p:pic>
        <p:nvPicPr>
          <p:cNvPr id="210" name="hHDC_4rYMpdD31avkRD0CIJabEAkIGL3SFkt8POZILwjFQll0I7IqQp_hrqhNN5YceLJQysSoXzILZTiXedCHhe5YQj-5TzxFgzEfPBKtEFFv5a3kFfEYWnvf38XhTvyq4fr9ylPnNbI5MzyFA.png" descr="hHDC_4rYMpdD31avkRD0CIJabEAkIGL3SFkt8POZILwjFQll0I7IqQp_hrqhNN5YceLJQysSoXzILZTiXedCHhe5YQj-5TzxFgzEfPBKtEFFv5a3kFfEYWnvf38XhTvyq4fr9ylPnNbI5MzyFA.png"/>
          <p:cNvPicPr>
            <a:picLocks noChangeAspect="1"/>
          </p:cNvPicPr>
          <p:nvPr/>
        </p:nvPicPr>
        <p:blipFill>
          <a:blip r:embed="rId2">
            <a:extLst/>
          </a:blip>
          <a:stretch>
            <a:fillRect/>
          </a:stretch>
        </p:blipFill>
        <p:spPr>
          <a:xfrm>
            <a:off x="3507518" y="3139133"/>
            <a:ext cx="17368963" cy="654857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tring"/>
          <p:cNvSpPr txBox="1"/>
          <p:nvPr>
            <p:ph type="title"/>
          </p:nvPr>
        </p:nvSpPr>
        <p:spPr>
          <a:xfrm>
            <a:off x="1206500" y="1435168"/>
            <a:ext cx="21971000" cy="1434951"/>
          </a:xfrm>
          <a:prstGeom prst="rect">
            <a:avLst/>
          </a:prstGeom>
        </p:spPr>
        <p:txBody>
          <a:bodyPr/>
          <a:lstStyle>
            <a:lvl1pPr algn="ctr">
              <a:defRPr spc="-200"/>
            </a:lvl1pPr>
          </a:lstStyle>
          <a:p>
            <a:pPr/>
            <a:r>
              <a:t>String</a:t>
            </a:r>
          </a:p>
        </p:txBody>
      </p:sp>
      <p:sp>
        <p:nvSpPr>
          <p:cNvPr id="213" name="To access the characters (elements) of a string, you must refer to the index number inside square brackets."/>
          <p:cNvSpPr txBox="1"/>
          <p:nvPr>
            <p:ph type="body" sz="quarter" idx="1"/>
          </p:nvPr>
        </p:nvSpPr>
        <p:spPr>
          <a:xfrm>
            <a:off x="2090084" y="10439389"/>
            <a:ext cx="20203832" cy="1860284"/>
          </a:xfrm>
          <a:prstGeom prst="rect">
            <a:avLst/>
          </a:prstGeom>
        </p:spPr>
        <p:txBody>
          <a:bodyPr/>
          <a:lstStyle/>
          <a:p>
            <a:pPr algn="ctr">
              <a:defRPr b="0" sz="4700"/>
            </a:pPr>
            <a:r>
              <a:t>To access the characters (elements) of a string, you must refer to the index number inside square brackets</a:t>
            </a:r>
            <a:r>
              <a:rPr sz="5500"/>
              <a:t>.</a:t>
            </a:r>
          </a:p>
        </p:txBody>
      </p:sp>
      <p:pic>
        <p:nvPicPr>
          <p:cNvPr id="214" name="i7zmtT80V5Hcy4HYqvC_9dMdV-mE84tawb0uLwPq2YWwCH-45XHGRwWZk9C9Uj8LphNtEokZ2A9lq7VYtDhQ5jD7Gd-c-Kxc-CkavwksWT_nJth0o_DEeibSRgKv72Deg_AvvUblLYT4xprLjw.png" descr="i7zmtT80V5Hcy4HYqvC_9dMdV-mE84tawb0uLwPq2YWwCH-45XHGRwWZk9C9Uj8LphNtEokZ2A9lq7VYtDhQ5jD7Gd-c-Kxc-CkavwksWT_nJth0o_DEeibSRgKv72Deg_AvvUblLYT4xprLjw.png"/>
          <p:cNvPicPr>
            <a:picLocks noChangeAspect="1"/>
          </p:cNvPicPr>
          <p:nvPr/>
        </p:nvPicPr>
        <p:blipFill>
          <a:blip r:embed="rId2">
            <a:extLst/>
          </a:blip>
          <a:stretch>
            <a:fillRect/>
          </a:stretch>
        </p:blipFill>
        <p:spPr>
          <a:xfrm>
            <a:off x="2794000" y="2870118"/>
            <a:ext cx="18796000" cy="70866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tring"/>
          <p:cNvSpPr txBox="1"/>
          <p:nvPr>
            <p:ph type="title"/>
          </p:nvPr>
        </p:nvSpPr>
        <p:spPr>
          <a:xfrm>
            <a:off x="1206500" y="1676468"/>
            <a:ext cx="21971000" cy="1434951"/>
          </a:xfrm>
          <a:prstGeom prst="rect">
            <a:avLst/>
          </a:prstGeom>
        </p:spPr>
        <p:txBody>
          <a:bodyPr/>
          <a:lstStyle>
            <a:lvl1pPr algn="ctr">
              <a:defRPr spc="-200"/>
            </a:lvl1pPr>
          </a:lstStyle>
          <a:p>
            <a:pPr/>
            <a:r>
              <a:t>String</a:t>
            </a:r>
          </a:p>
        </p:txBody>
      </p:sp>
      <p:sp>
        <p:nvSpPr>
          <p:cNvPr id="217" name="A String in Kotlin is an object, which contain properties and functions that can perform certain operations on strings, by writing a dot character (.) after the specific string variable. For example, the length of a string can be found with the length pr"/>
          <p:cNvSpPr txBox="1"/>
          <p:nvPr>
            <p:ph type="body" sz="quarter" idx="1"/>
          </p:nvPr>
        </p:nvSpPr>
        <p:spPr>
          <a:xfrm>
            <a:off x="2090084" y="10043148"/>
            <a:ext cx="20203832" cy="3032772"/>
          </a:xfrm>
          <a:prstGeom prst="rect">
            <a:avLst/>
          </a:prstGeom>
        </p:spPr>
        <p:txBody>
          <a:bodyPr/>
          <a:lstStyle>
            <a:lvl1pPr algn="ctr" defTabSz="2072588">
              <a:spcBef>
                <a:spcPts val="3800"/>
              </a:spcBef>
              <a:defRPr b="0" sz="4700"/>
            </a:lvl1pPr>
          </a:lstStyle>
          <a:p>
            <a:pPr/>
            <a:r>
              <a:t>A String in Kotlin is an object, which contain properties and functions that can perform certain operations on strings, by writing a dot character (.) after the specific string variable. For example, the length of a string can be found with the length property</a:t>
            </a:r>
          </a:p>
        </p:txBody>
      </p:sp>
      <p:pic>
        <p:nvPicPr>
          <p:cNvPr id="218" name="pJdj7xiAgQLNlCnDbM7_ZTgR3nWhA5xCPrKfJdk1HYrEwYiswVk6G_0NLwr_klh8yn-lOJ6oPBxEpjYEScL_8dXHowzc2NxvsdFu0hTzymmbzOxnMU_Bs57upV_RbSbjsQ-v0V0U-AbwNigiqw.png" descr="pJdj7xiAgQLNlCnDbM7_ZTgR3nWhA5xCPrKfJdk1HYrEwYiswVk6G_0NLwr_klh8yn-lOJ6oPBxEpjYEScL_8dXHowzc2NxvsdFu0hTzymmbzOxnMU_Bs57upV_RbSbjsQ-v0V0U-AbwNigiqw.png"/>
          <p:cNvPicPr>
            <a:picLocks noChangeAspect="1"/>
          </p:cNvPicPr>
          <p:nvPr/>
        </p:nvPicPr>
        <p:blipFill>
          <a:blip r:embed="rId2">
            <a:extLst/>
          </a:blip>
          <a:stretch>
            <a:fillRect/>
          </a:stretch>
        </p:blipFill>
        <p:spPr>
          <a:xfrm>
            <a:off x="2794000" y="3111418"/>
            <a:ext cx="18796000" cy="6604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null-exception.png" descr="null-exception.png"/>
          <p:cNvPicPr>
            <a:picLocks noChangeAspect="1"/>
          </p:cNvPicPr>
          <p:nvPr/>
        </p:nvPicPr>
        <p:blipFill>
          <a:blip r:embed="rId2">
            <a:extLst/>
          </a:blip>
          <a:stretch>
            <a:fillRect/>
          </a:stretch>
        </p:blipFill>
        <p:spPr>
          <a:xfrm>
            <a:off x="5745881" y="3612696"/>
            <a:ext cx="12892238" cy="8101467"/>
          </a:xfrm>
          <a:prstGeom prst="rect">
            <a:avLst/>
          </a:prstGeom>
          <a:ln w="12700">
            <a:miter lim="400000"/>
          </a:ln>
        </p:spPr>
      </p:pic>
      <p:sp>
        <p:nvSpPr>
          <p:cNvPr id="221" name="Billion Dollar Mistake"/>
          <p:cNvSpPr txBox="1"/>
          <p:nvPr>
            <p:ph type="title" idx="4294967295"/>
          </p:nvPr>
        </p:nvSpPr>
        <p:spPr>
          <a:xfrm>
            <a:off x="0" y="2001838"/>
            <a:ext cx="24384000" cy="1435101"/>
          </a:xfrm>
          <a:prstGeom prst="rect">
            <a:avLst/>
          </a:prstGeom>
        </p:spPr>
        <p:txBody>
          <a:bodyPr/>
          <a:lstStyle>
            <a:lvl1pPr algn="ctr">
              <a:defRPr spc="-200"/>
            </a:lvl1pPr>
          </a:lstStyle>
          <a:p>
            <a:pPr/>
            <a:r>
              <a:t>Billion Dollar Mistake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Null Safety"/>
          <p:cNvSpPr txBox="1"/>
          <p:nvPr>
            <p:ph type="title"/>
          </p:nvPr>
        </p:nvSpPr>
        <p:spPr>
          <a:xfrm>
            <a:off x="1206500" y="1409850"/>
            <a:ext cx="21971000" cy="1434950"/>
          </a:xfrm>
          <a:prstGeom prst="rect">
            <a:avLst/>
          </a:prstGeom>
        </p:spPr>
        <p:txBody>
          <a:bodyPr/>
          <a:lstStyle>
            <a:lvl1pPr algn="ctr">
              <a:defRPr spc="-200"/>
            </a:lvl1pPr>
          </a:lstStyle>
          <a:p>
            <a:pPr/>
            <a:r>
              <a:t>Null Safety</a:t>
            </a:r>
          </a:p>
        </p:txBody>
      </p:sp>
      <p:sp>
        <p:nvSpPr>
          <p:cNvPr id="224" name="It’s a modern approach to make Null Pointer Exception Compile-time error, not Run-time error"/>
          <p:cNvSpPr txBox="1"/>
          <p:nvPr>
            <p:ph type="body" sz="quarter" idx="1"/>
          </p:nvPr>
        </p:nvSpPr>
        <p:spPr>
          <a:xfrm>
            <a:off x="2090084" y="11328551"/>
            <a:ext cx="20203832" cy="1860284"/>
          </a:xfrm>
          <a:prstGeom prst="rect">
            <a:avLst/>
          </a:prstGeom>
        </p:spPr>
        <p:txBody>
          <a:bodyPr/>
          <a:lstStyle>
            <a:lvl1pPr algn="ctr">
              <a:defRPr b="0" sz="4700"/>
            </a:lvl1pPr>
          </a:lstStyle>
          <a:p>
            <a:pPr/>
            <a:r>
              <a:t>It’s a modern approach to make Null Pointer Exception Compile-time error, not Run-time error</a:t>
            </a:r>
          </a:p>
        </p:txBody>
      </p:sp>
      <p:pic>
        <p:nvPicPr>
          <p:cNvPr id="225" name="P7YE-j-c0QXuXMfTZ-OYz9J-0r1pWrcG3sqpg-M3NipgzZd48bDhhfRiJnwmGTdZT7BMKXll0FkvS3J7XFLQdV7y41bX0T7BlmCJTVZZHzeqZuiLIWJ6BlDSjf3oV-rebu8Dj6KVPyO8cOr4ow.png" descr="P7YE-j-c0QXuXMfTZ-OYz9J-0r1pWrcG3sqpg-M3NipgzZd48bDhhfRiJnwmGTdZT7BMKXll0FkvS3J7XFLQdV7y41bX0T7BlmCJTVZZHzeqZuiLIWJ6BlDSjf3oV-rebu8Dj6KVPyO8cOr4ow.png"/>
          <p:cNvPicPr>
            <a:picLocks noChangeAspect="1"/>
          </p:cNvPicPr>
          <p:nvPr/>
        </p:nvPicPr>
        <p:blipFill>
          <a:blip r:embed="rId2">
            <a:extLst/>
          </a:blip>
          <a:stretch>
            <a:fillRect/>
          </a:stretch>
        </p:blipFill>
        <p:spPr>
          <a:xfrm>
            <a:off x="2794000" y="2844800"/>
            <a:ext cx="18796000" cy="80264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Classes"/>
          <p:cNvSpPr txBox="1"/>
          <p:nvPr>
            <p:ph type="title"/>
          </p:nvPr>
        </p:nvSpPr>
        <p:spPr>
          <a:xfrm>
            <a:off x="1206500" y="1779017"/>
            <a:ext cx="21971000" cy="1434951"/>
          </a:xfrm>
          <a:prstGeom prst="rect">
            <a:avLst/>
          </a:prstGeom>
        </p:spPr>
        <p:txBody>
          <a:bodyPr/>
          <a:lstStyle>
            <a:lvl1pPr algn="ctr">
              <a:defRPr spc="-200"/>
            </a:lvl1pPr>
          </a:lstStyle>
          <a:p>
            <a:pPr/>
            <a:r>
              <a:t>Classes</a:t>
            </a:r>
          </a:p>
        </p:txBody>
      </p:sp>
      <p:pic>
        <p:nvPicPr>
          <p:cNvPr id="228" name="quWP1XPXcutUIfKY2JPU3QllwBhMafT-ssMTUjTcDiyI_KtcYBJ-a4rdP--oDoFzvTJ_qZsCkxVNOVhdExnZuEyqCSww3ROSTQzsXDRMzGWrgfmGLJA07VilYc99pIKe6crslIrT-gFFwGo0WA.png" descr="quWP1XPXcutUIfKY2JPU3QllwBhMafT-ssMTUjTcDiyI_KtcYBJ-a4rdP--oDoFzvTJ_qZsCkxVNOVhdExnZuEyqCSww3ROSTQzsXDRMzGWrgfmGLJA07VilYc99pIKe6crslIrT-gFFwGo0WA.png"/>
          <p:cNvPicPr>
            <a:picLocks noChangeAspect="1"/>
          </p:cNvPicPr>
          <p:nvPr/>
        </p:nvPicPr>
        <p:blipFill>
          <a:blip r:embed="rId2">
            <a:extLst/>
          </a:blip>
          <a:stretch>
            <a:fillRect/>
          </a:stretch>
        </p:blipFill>
        <p:spPr>
          <a:xfrm>
            <a:off x="5073444" y="3213967"/>
            <a:ext cx="15009924" cy="906680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Inheritance"/>
          <p:cNvSpPr txBox="1"/>
          <p:nvPr>
            <p:ph type="title"/>
          </p:nvPr>
        </p:nvSpPr>
        <p:spPr>
          <a:xfrm>
            <a:off x="0" y="1729717"/>
            <a:ext cx="24384000" cy="1434950"/>
          </a:xfrm>
          <a:prstGeom prst="rect">
            <a:avLst/>
          </a:prstGeom>
        </p:spPr>
        <p:txBody>
          <a:bodyPr/>
          <a:lstStyle>
            <a:lvl1pPr algn="ctr">
              <a:defRPr spc="-200"/>
            </a:lvl1pPr>
          </a:lstStyle>
          <a:p>
            <a:pPr/>
            <a:r>
              <a:t>Inheritance</a:t>
            </a:r>
          </a:p>
        </p:txBody>
      </p:sp>
      <p:pic>
        <p:nvPicPr>
          <p:cNvPr id="231" name="TN2hpn3atHGkLeAXPqD1voVs5aqLpvJvtGwQFyOucE5q1RRjOyeeu-Fc9ug1Nx06hIYd53bpE0Ni0cv4FikOSs9D2FnmPgZMOuKBr0YX91BSVL6F3bcfUbthEJUClXlGKVTxNUYfvQ5DN_yKBw.png" descr="TN2hpn3atHGkLeAXPqD1voVs5aqLpvJvtGwQFyOucE5q1RRjOyeeu-Fc9ug1Nx06hIYd53bpE0Ni0cv4FikOSs9D2FnmPgZMOuKBr0YX91BSVL6F3bcfUbthEJUClXlGKVTxNUYfvQ5DN_yKBw.png"/>
          <p:cNvPicPr>
            <a:picLocks noChangeAspect="1"/>
          </p:cNvPicPr>
          <p:nvPr/>
        </p:nvPicPr>
        <p:blipFill>
          <a:blip r:embed="rId2">
            <a:extLst/>
          </a:blip>
          <a:stretch>
            <a:fillRect/>
          </a:stretch>
        </p:blipFill>
        <p:spPr>
          <a:xfrm>
            <a:off x="5545394" y="3164665"/>
            <a:ext cx="13866875" cy="906968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Control Flow"/>
          <p:cNvSpPr txBox="1"/>
          <p:nvPr>
            <p:ph type="body" sz="half" idx="1"/>
          </p:nvPr>
        </p:nvSpPr>
        <p:spPr>
          <a:xfrm>
            <a:off x="0" y="4877046"/>
            <a:ext cx="24384000" cy="3765510"/>
          </a:xfrm>
          <a:prstGeom prst="rect">
            <a:avLst/>
          </a:prstGeom>
        </p:spPr>
        <p:txBody>
          <a:bodyPr lIns="50800" tIns="50800" rIns="50800" bIns="50800" anchor="b"/>
          <a:lstStyle/>
          <a:p>
            <a:pPr defTabSz="2340804">
              <a:lnSpc>
                <a:spcPct val="80000"/>
              </a:lnSpc>
              <a:defRPr b="0" spc="-288" sz="19200"/>
            </a:pPr>
            <a:r>
              <a:t>Control</a:t>
            </a:r>
            <a:r>
              <a:rPr spc="-288" sz="24000"/>
              <a:t> Flow</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When"/>
          <p:cNvSpPr txBox="1"/>
          <p:nvPr>
            <p:ph type="title"/>
          </p:nvPr>
        </p:nvSpPr>
        <p:spPr>
          <a:xfrm>
            <a:off x="1206500" y="1425484"/>
            <a:ext cx="21971000" cy="1434951"/>
          </a:xfrm>
          <a:prstGeom prst="rect">
            <a:avLst/>
          </a:prstGeom>
        </p:spPr>
        <p:txBody>
          <a:bodyPr/>
          <a:lstStyle>
            <a:lvl1pPr algn="ctr">
              <a:defRPr spc="-200"/>
            </a:lvl1pPr>
          </a:lstStyle>
          <a:p>
            <a:pPr/>
            <a:r>
              <a:t>When</a:t>
            </a:r>
          </a:p>
        </p:txBody>
      </p:sp>
      <p:sp>
        <p:nvSpPr>
          <p:cNvPr id="236" name="Instead of the widely used switch statement, Kotlin provides a more flexible and clear ‘when’ construction. It can be used either as a statement or as an expression."/>
          <p:cNvSpPr txBox="1"/>
          <p:nvPr>
            <p:ph type="body" sz="quarter" idx="1"/>
          </p:nvPr>
        </p:nvSpPr>
        <p:spPr>
          <a:xfrm>
            <a:off x="2455844" y="10872692"/>
            <a:ext cx="20203832" cy="2172748"/>
          </a:xfrm>
          <a:prstGeom prst="rect">
            <a:avLst/>
          </a:prstGeom>
        </p:spPr>
        <p:txBody>
          <a:bodyPr/>
          <a:lstStyle/>
          <a:p>
            <a:pPr algn="ctr" defTabSz="2081365">
              <a:spcBef>
                <a:spcPts val="3700"/>
              </a:spcBef>
              <a:defRPr b="0" sz="4559"/>
            </a:pPr>
            <a:r>
              <a:t>Instead of the widely used </a:t>
            </a:r>
            <a:r>
              <a:rPr b="1" i="1"/>
              <a:t>switch</a:t>
            </a:r>
            <a:r>
              <a:t> statement, Kotlin provides a more flexible and clear ‘</a:t>
            </a:r>
            <a:r>
              <a:rPr b="1" i="1"/>
              <a:t>when</a:t>
            </a:r>
            <a:r>
              <a:t>’ construction. It can be used either as a statement or as an expression.</a:t>
            </a:r>
          </a:p>
        </p:txBody>
      </p:sp>
      <p:pic>
        <p:nvPicPr>
          <p:cNvPr id="237" name="fJGrt-MKL0aG-I4LIh6eCRnlzb4QudjaM2PVO_Yi9zXS5esvj_TJBaHB6iwunr_yxsrmTWTvXu-PZfRs4ofPLVPCTiiF6JFVgfJlM7ZV0n-n50v_q8AjLihczE7slbg1WJ7wwHs0jyDr0WCEbw.png" descr="fJGrt-MKL0aG-I4LIh6eCRnlzb4QudjaM2PVO_Yi9zXS5esvj_TJBaHB6iwunr_yxsrmTWTvXu-PZfRs4ofPLVPCTiiF6JFVgfJlM7ZV0n-n50v_q8AjLihczE7slbg1WJ7wwHs0jyDr0WCEbw.png"/>
          <p:cNvPicPr>
            <a:picLocks noChangeAspect="1"/>
          </p:cNvPicPr>
          <p:nvPr/>
        </p:nvPicPr>
        <p:blipFill>
          <a:blip r:embed="rId2">
            <a:extLst/>
          </a:blip>
          <a:stretch>
            <a:fillRect/>
          </a:stretch>
        </p:blipFill>
        <p:spPr>
          <a:xfrm>
            <a:off x="5830282" y="2616593"/>
            <a:ext cx="12718451" cy="7992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or-loop"/>
          <p:cNvSpPr txBox="1"/>
          <p:nvPr>
            <p:ph type="title"/>
          </p:nvPr>
        </p:nvSpPr>
        <p:spPr>
          <a:xfrm>
            <a:off x="1206500" y="1409850"/>
            <a:ext cx="21971000" cy="1434950"/>
          </a:xfrm>
          <a:prstGeom prst="rect">
            <a:avLst/>
          </a:prstGeom>
        </p:spPr>
        <p:txBody>
          <a:bodyPr/>
          <a:lstStyle>
            <a:lvl1pPr algn="ctr">
              <a:defRPr spc="-200"/>
            </a:lvl1pPr>
          </a:lstStyle>
          <a:p>
            <a:pPr/>
            <a:r>
              <a:t>For-loop</a:t>
            </a:r>
          </a:p>
        </p:txBody>
      </p:sp>
      <p:sp>
        <p:nvSpPr>
          <p:cNvPr id="240" name="for in Kotlin works the same way as in most languages."/>
          <p:cNvSpPr txBox="1"/>
          <p:nvPr>
            <p:ph type="body" sz="quarter" idx="1"/>
          </p:nvPr>
        </p:nvSpPr>
        <p:spPr>
          <a:xfrm>
            <a:off x="2090084" y="11328551"/>
            <a:ext cx="20203832" cy="1860284"/>
          </a:xfrm>
          <a:prstGeom prst="rect">
            <a:avLst/>
          </a:prstGeom>
        </p:spPr>
        <p:txBody>
          <a:bodyPr/>
          <a:lstStyle/>
          <a:p>
            <a:pPr algn="ctr">
              <a:defRPr i="1" sz="4700"/>
            </a:pPr>
            <a:r>
              <a:t>for</a:t>
            </a:r>
            <a:r>
              <a:rPr b="0" i="0"/>
              <a:t> in Kotlin works the same way as in most languages.</a:t>
            </a:r>
          </a:p>
        </p:txBody>
      </p:sp>
      <p:pic>
        <p:nvPicPr>
          <p:cNvPr id="241" name="FnJalvpQNmeIy5_rtad14RR3IUmt-oyy8T_UPFh4FAx2sAFOlj6ty7ekt5lSMTVnDbKdxO-2N-DwE07Q9Cp75irWxSm29dJrP26ei33Hwt9H50X2gkaIZPaiqhCSvyWCq3nXH_hQ87qfOJhVzw.png" descr="FnJalvpQNmeIy5_rtad14RR3IUmt-oyy8T_UPFh4FAx2sAFOlj6ty7ekt5lSMTVnDbKdxO-2N-DwE07Q9Cp75irWxSm29dJrP26ei33Hwt9H50X2gkaIZPaiqhCSvyWCq3nXH_hQ87qfOJhVzw.png"/>
          <p:cNvPicPr>
            <a:picLocks noChangeAspect="1"/>
          </p:cNvPicPr>
          <p:nvPr/>
        </p:nvPicPr>
        <p:blipFill>
          <a:blip r:embed="rId2">
            <a:extLst/>
          </a:blip>
          <a:stretch>
            <a:fillRect/>
          </a:stretch>
        </p:blipFill>
        <p:spPr>
          <a:xfrm>
            <a:off x="2794000" y="2844800"/>
            <a:ext cx="18796000" cy="80264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What is Kotlin?"/>
          <p:cNvSpPr txBox="1"/>
          <p:nvPr>
            <p:ph type="title"/>
          </p:nvPr>
        </p:nvSpPr>
        <p:spPr>
          <a:xfrm>
            <a:off x="2624105" y="2339864"/>
            <a:ext cx="18225266" cy="1434950"/>
          </a:xfrm>
          <a:prstGeom prst="rect">
            <a:avLst/>
          </a:prstGeom>
        </p:spPr>
        <p:txBody>
          <a:bodyPr/>
          <a:lstStyle>
            <a:lvl1pPr algn="ctr">
              <a:defRPr spc="-200"/>
            </a:lvl1pPr>
          </a:lstStyle>
          <a:p>
            <a:pPr/>
            <a:r>
              <a:t>What is Kotlin?</a:t>
            </a:r>
          </a:p>
        </p:txBody>
      </p:sp>
      <p:sp>
        <p:nvSpPr>
          <p:cNvPr id="178" name="Modern…"/>
          <p:cNvSpPr txBox="1"/>
          <p:nvPr>
            <p:ph type="body" sz="half" idx="1"/>
          </p:nvPr>
        </p:nvSpPr>
        <p:spPr>
          <a:xfrm>
            <a:off x="2624105" y="4552022"/>
            <a:ext cx="18225266" cy="5258334"/>
          </a:xfrm>
          <a:prstGeom prst="rect">
            <a:avLst/>
          </a:prstGeom>
        </p:spPr>
        <p:txBody>
          <a:bodyPr/>
          <a:lstStyle/>
          <a:p>
            <a:pPr marL="685800" indent="-685800">
              <a:buSzPct val="100000"/>
              <a:buFont typeface="Arial"/>
              <a:buChar char="•"/>
              <a:defRPr b="0" sz="5000"/>
            </a:pPr>
            <a:r>
              <a:t>Modern</a:t>
            </a:r>
            <a:r>
              <a:t> - It combines all the best bits of imperative, object-oriented, and functional programming.</a:t>
            </a:r>
          </a:p>
          <a:p>
            <a:pPr marL="685800" indent="-685800">
              <a:buSzPct val="100000"/>
              <a:buFont typeface="Arial"/>
              <a:buChar char="•"/>
              <a:defRPr b="0" sz="5000"/>
            </a:pPr>
          </a:p>
          <a:p>
            <a:pPr marL="685800" indent="-685800">
              <a:buSzPct val="100000"/>
              <a:buFont typeface="Arial"/>
              <a:buChar char="•"/>
              <a:defRPr b="0" sz="5000"/>
            </a:pPr>
            <a:r>
              <a:t>Pragmatic</a:t>
            </a:r>
            <a:r>
              <a:t> - It combines object-oriented and functional features and is focused on interoperability, safety, clarity, and tooling support.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While-loop"/>
          <p:cNvSpPr txBox="1"/>
          <p:nvPr>
            <p:ph type="title"/>
          </p:nvPr>
        </p:nvSpPr>
        <p:spPr>
          <a:xfrm>
            <a:off x="1206500" y="1879750"/>
            <a:ext cx="21971000" cy="1434950"/>
          </a:xfrm>
          <a:prstGeom prst="rect">
            <a:avLst/>
          </a:prstGeom>
        </p:spPr>
        <p:txBody>
          <a:bodyPr/>
          <a:lstStyle>
            <a:lvl1pPr algn="ctr">
              <a:defRPr spc="-200"/>
            </a:lvl1pPr>
          </a:lstStyle>
          <a:p>
            <a:pPr/>
            <a:r>
              <a:t>While-loop</a:t>
            </a:r>
          </a:p>
        </p:txBody>
      </p:sp>
      <p:sp>
        <p:nvSpPr>
          <p:cNvPr id="244" name="while construct works similarly to most languages as well"/>
          <p:cNvSpPr txBox="1"/>
          <p:nvPr>
            <p:ph type="body" sz="quarter" idx="1"/>
          </p:nvPr>
        </p:nvSpPr>
        <p:spPr>
          <a:xfrm>
            <a:off x="2090084" y="11328551"/>
            <a:ext cx="20203832" cy="1860284"/>
          </a:xfrm>
          <a:prstGeom prst="rect">
            <a:avLst/>
          </a:prstGeom>
        </p:spPr>
        <p:txBody>
          <a:bodyPr/>
          <a:lstStyle/>
          <a:p>
            <a:pPr algn="ctr">
              <a:defRPr i="1"/>
            </a:pPr>
            <a:r>
              <a:t>while</a:t>
            </a:r>
            <a:r>
              <a:rPr b="0" i="0"/>
              <a:t> construct works similarly to most languages as well</a:t>
            </a:r>
          </a:p>
        </p:txBody>
      </p:sp>
      <p:pic>
        <p:nvPicPr>
          <p:cNvPr id="245" name="pl5OkYMigWVPtgJCsJkPhmsa8hh2DlXpgaalu5pz_vau1JfTMaMjtiyRTlSEx9Ou-431zrf-gKSNTePdIcTnJz4wi6MRFbe2NU8qUKVOTPv-53AylW1cw-1pSmpB3BEOaWql63ng42ZGADrjmQ.png" descr="pl5OkYMigWVPtgJCsJkPhmsa8hh2DlXpgaalu5pz_vau1JfTMaMjtiyRTlSEx9Ou-431zrf-gKSNTePdIcTnJz4wi6MRFbe2NU8qUKVOTPv-53AylW1cw-1pSmpB3BEOaWql63ng42ZGADrjmQ.png"/>
          <p:cNvPicPr>
            <a:picLocks noChangeAspect="1"/>
          </p:cNvPicPr>
          <p:nvPr/>
        </p:nvPicPr>
        <p:blipFill>
          <a:blip r:embed="rId2">
            <a:extLst/>
          </a:blip>
          <a:stretch>
            <a:fillRect/>
          </a:stretch>
        </p:blipFill>
        <p:spPr>
          <a:xfrm>
            <a:off x="2794000" y="3314700"/>
            <a:ext cx="18796000" cy="70866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Conditionals"/>
          <p:cNvSpPr txBox="1"/>
          <p:nvPr>
            <p:ph type="title"/>
          </p:nvPr>
        </p:nvSpPr>
        <p:spPr>
          <a:xfrm>
            <a:off x="1206499" y="1670515"/>
            <a:ext cx="21971001" cy="1434950"/>
          </a:xfrm>
          <a:prstGeom prst="rect">
            <a:avLst/>
          </a:prstGeom>
        </p:spPr>
        <p:txBody>
          <a:bodyPr/>
          <a:lstStyle>
            <a:lvl1pPr algn="ctr">
              <a:defRPr spc="-200"/>
            </a:lvl1pPr>
          </a:lstStyle>
          <a:p>
            <a:pPr/>
            <a:r>
              <a:t>Conditionals</a:t>
            </a:r>
          </a:p>
        </p:txBody>
      </p:sp>
      <p:pic>
        <p:nvPicPr>
          <p:cNvPr id="248" name="yYbhE9PX5jEaeifJJ27eesPp8wF_3mo5aaagEO53IKXf0xKxd12Gp4Z2N_jOrrLriXbb-qD5L3u2Qy9b6Gkl4c01dcr3zjeNYqhHMKN_VSK3CHk5m5Mqo6JifxqRE3TCYJlFekQ9fOWx56deFg.png" descr="yYbhE9PX5jEaeifJJ27eesPp8wF_3mo5aaagEO53IKXf0xKxd12Gp4Z2N_jOrrLriXbb-qD5L3u2Qy9b6Gkl4c01dcr3zjeNYqhHMKN_VSK3CHk5m5Mqo6JifxqRE3TCYJlFekQ9fOWx56deFg.png"/>
          <p:cNvPicPr>
            <a:picLocks noChangeAspect="1"/>
          </p:cNvPicPr>
          <p:nvPr/>
        </p:nvPicPr>
        <p:blipFill>
          <a:blip r:embed="rId2">
            <a:extLst/>
          </a:blip>
          <a:stretch>
            <a:fillRect/>
          </a:stretch>
        </p:blipFill>
        <p:spPr>
          <a:xfrm>
            <a:off x="2793999" y="3105463"/>
            <a:ext cx="18796002" cy="802640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Ternary Operator"/>
          <p:cNvSpPr txBox="1"/>
          <p:nvPr>
            <p:ph type="title"/>
          </p:nvPr>
        </p:nvSpPr>
        <p:spPr>
          <a:xfrm>
            <a:off x="1206500" y="1879750"/>
            <a:ext cx="21971000" cy="1434950"/>
          </a:xfrm>
          <a:prstGeom prst="rect">
            <a:avLst/>
          </a:prstGeom>
        </p:spPr>
        <p:txBody>
          <a:bodyPr/>
          <a:lstStyle>
            <a:lvl1pPr algn="ctr">
              <a:defRPr spc="-200"/>
            </a:lvl1pPr>
          </a:lstStyle>
          <a:p>
            <a:pPr/>
            <a:r>
              <a:t>Ternary Operator</a:t>
            </a:r>
          </a:p>
        </p:txBody>
      </p:sp>
      <p:sp>
        <p:nvSpPr>
          <p:cNvPr id="251" name="There is no ternary operator condition ? then : else in Kotlin. Instead, if may be used as an expression"/>
          <p:cNvSpPr txBox="1"/>
          <p:nvPr>
            <p:ph type="body" sz="quarter" idx="1"/>
          </p:nvPr>
        </p:nvSpPr>
        <p:spPr>
          <a:xfrm>
            <a:off x="2794000" y="10906107"/>
            <a:ext cx="18796000" cy="1860284"/>
          </a:xfrm>
          <a:prstGeom prst="rect">
            <a:avLst/>
          </a:prstGeom>
        </p:spPr>
        <p:txBody>
          <a:bodyPr/>
          <a:lstStyle/>
          <a:p>
            <a:pPr algn="ctr">
              <a:defRPr b="0" sz="4700"/>
            </a:pPr>
            <a:r>
              <a:t>There is no ternary operator condition </a:t>
            </a:r>
            <a:r>
              <a:rPr b="1" i="1"/>
              <a:t>?</a:t>
            </a:r>
            <a:r>
              <a:t> then </a:t>
            </a:r>
            <a:r>
              <a:rPr b="1" i="1"/>
              <a:t>:</a:t>
            </a:r>
            <a:r>
              <a:t> else in Kotlin. Instead, </a:t>
            </a:r>
            <a:r>
              <a:rPr b="1" i="1"/>
              <a:t>if</a:t>
            </a:r>
            <a:r>
              <a:t> may be used as an expression</a:t>
            </a:r>
          </a:p>
        </p:txBody>
      </p:sp>
      <p:pic>
        <p:nvPicPr>
          <p:cNvPr id="252" name="HllG2wxFMeyU99ZEauMB2uB-FWQEODwSjSfjNr4x4czX4Lb19__mWSIYDjbVhksUg3O4XNH25yGxNAWjyqw_d0ezJCpUlFwTdeKurhtL4_KT_ZYI09fFZ5SFY_wujuyNcg5XUpx6kEurkajQRQ.png" descr="HllG2wxFMeyU99ZEauMB2uB-FWQEODwSjSfjNr4x4czX4Lb19__mWSIYDjbVhksUg3O4XNH25yGxNAWjyqw_d0ezJCpUlFwTdeKurhtL4_KT_ZYI09fFZ5SFY_wujuyNcg5XUpx6kEurkajQRQ.png"/>
          <p:cNvPicPr>
            <a:picLocks noChangeAspect="1"/>
          </p:cNvPicPr>
          <p:nvPr/>
        </p:nvPicPr>
        <p:blipFill>
          <a:blip r:embed="rId2">
            <a:extLst/>
          </a:blip>
          <a:stretch>
            <a:fillRect/>
          </a:stretch>
        </p:blipFill>
        <p:spPr>
          <a:xfrm>
            <a:off x="2794000" y="3314700"/>
            <a:ext cx="18796000" cy="70866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Ranges"/>
          <p:cNvSpPr txBox="1"/>
          <p:nvPr>
            <p:ph type="title"/>
          </p:nvPr>
        </p:nvSpPr>
        <p:spPr>
          <a:xfrm>
            <a:off x="1206500" y="1879750"/>
            <a:ext cx="21971000" cy="1434950"/>
          </a:xfrm>
          <a:prstGeom prst="rect">
            <a:avLst/>
          </a:prstGeom>
        </p:spPr>
        <p:txBody>
          <a:bodyPr/>
          <a:lstStyle>
            <a:lvl1pPr algn="ctr">
              <a:defRPr spc="-200"/>
            </a:lvl1pPr>
          </a:lstStyle>
          <a:p>
            <a:pPr/>
            <a:r>
              <a:t>Ranges</a:t>
            </a:r>
          </a:p>
        </p:txBody>
      </p:sp>
      <p:sp>
        <p:nvSpPr>
          <p:cNvPr id="255" name="With the for loop, you can also create ranges of values with &quot;..&quot;"/>
          <p:cNvSpPr txBox="1"/>
          <p:nvPr>
            <p:ph type="body" sz="quarter" idx="1"/>
          </p:nvPr>
        </p:nvSpPr>
        <p:spPr>
          <a:xfrm>
            <a:off x="2090084" y="11328551"/>
            <a:ext cx="20203832" cy="1860284"/>
          </a:xfrm>
          <a:prstGeom prst="rect">
            <a:avLst/>
          </a:prstGeom>
        </p:spPr>
        <p:txBody>
          <a:bodyPr/>
          <a:lstStyle/>
          <a:p>
            <a:pPr algn="ctr">
              <a:defRPr b="0"/>
            </a:pPr>
            <a:r>
              <a:t>With the </a:t>
            </a:r>
            <a:r>
              <a:rPr b="1" i="1"/>
              <a:t>for</a:t>
            </a:r>
            <a:r>
              <a:t> loop, you can also create ranges of values with "</a:t>
            </a:r>
            <a:r>
              <a:rPr b="1" i="1"/>
              <a:t>..</a:t>
            </a:r>
            <a:r>
              <a:t>"</a:t>
            </a:r>
          </a:p>
        </p:txBody>
      </p:sp>
      <p:pic>
        <p:nvPicPr>
          <p:cNvPr id="256" name="7yplIesDyylyGbi5_cwHaXf_yL5bBZBetvGUfM532uP2rqyEwr0KvTzOmAaQ3Z99pGCtyA-836co_mCAGL81pMbf5dOKFnYvwom8yoVzAA5sZkgeARdmdwhwgoxpmbsrY3hoNhjdyl2rNI6upw.png" descr="7yplIesDyylyGbi5_cwHaXf_yL5bBZBetvGUfM532uP2rqyEwr0KvTzOmAaQ3Z99pGCtyA-836co_mCAGL81pMbf5dOKFnYvwom8yoVzAA5sZkgeARdmdwhwgoxpmbsrY3hoNhjdyl2rNI6upw.png"/>
          <p:cNvPicPr>
            <a:picLocks noChangeAspect="1"/>
          </p:cNvPicPr>
          <p:nvPr/>
        </p:nvPicPr>
        <p:blipFill>
          <a:blip r:embed="rId2">
            <a:extLst/>
          </a:blip>
          <a:stretch>
            <a:fillRect/>
          </a:stretch>
        </p:blipFill>
        <p:spPr>
          <a:xfrm>
            <a:off x="2794000" y="3314700"/>
            <a:ext cx="18796000" cy="70866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pecial Classes"/>
          <p:cNvSpPr txBox="1"/>
          <p:nvPr>
            <p:ph type="body" sz="quarter" idx="1"/>
          </p:nvPr>
        </p:nvSpPr>
        <p:spPr>
          <a:xfrm>
            <a:off x="1206500" y="5360275"/>
            <a:ext cx="21971000" cy="2658871"/>
          </a:xfrm>
          <a:prstGeom prst="rect">
            <a:avLst/>
          </a:prstGeom>
        </p:spPr>
        <p:txBody>
          <a:bodyPr lIns="50800" tIns="50800" rIns="50800" bIns="50800" anchor="b"/>
          <a:lstStyle>
            <a:lvl1pPr defTabSz="1882153">
              <a:lnSpc>
                <a:spcPct val="72000"/>
              </a:lnSpc>
              <a:defRPr b="0" spc="-249" sz="16600"/>
            </a:lvl1pPr>
          </a:lstStyle>
          <a:p>
            <a:pPr/>
            <a:r>
              <a:t>Special Classes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Data classes"/>
          <p:cNvSpPr txBox="1"/>
          <p:nvPr>
            <p:ph type="title"/>
          </p:nvPr>
        </p:nvSpPr>
        <p:spPr>
          <a:xfrm>
            <a:off x="1206500" y="1409850"/>
            <a:ext cx="21971000" cy="1434950"/>
          </a:xfrm>
          <a:prstGeom prst="rect">
            <a:avLst/>
          </a:prstGeom>
        </p:spPr>
        <p:txBody>
          <a:bodyPr/>
          <a:lstStyle>
            <a:lvl1pPr algn="ctr">
              <a:defRPr spc="-200"/>
            </a:lvl1pPr>
          </a:lstStyle>
          <a:p>
            <a:pPr/>
            <a:r>
              <a:t>Data classes</a:t>
            </a:r>
          </a:p>
        </p:txBody>
      </p:sp>
      <p:sp>
        <p:nvSpPr>
          <p:cNvPr id="261" name="Data Classes make it easy to create classes that are used to store values."/>
          <p:cNvSpPr txBox="1"/>
          <p:nvPr>
            <p:ph type="body" sz="quarter" idx="1"/>
          </p:nvPr>
        </p:nvSpPr>
        <p:spPr>
          <a:xfrm>
            <a:off x="2794000" y="11328551"/>
            <a:ext cx="18796000" cy="1860284"/>
          </a:xfrm>
          <a:prstGeom prst="rect">
            <a:avLst/>
          </a:prstGeom>
        </p:spPr>
        <p:txBody>
          <a:bodyPr/>
          <a:lstStyle/>
          <a:p>
            <a:pPr algn="ctr">
              <a:defRPr i="1" sz="4700"/>
            </a:pPr>
            <a:r>
              <a:t>Data Classes </a:t>
            </a:r>
            <a:r>
              <a:rPr b="0" i="0"/>
              <a:t>make it easy to create classes that are used to store values</a:t>
            </a:r>
            <a:r>
              <a:rPr b="0" i="0" sz="5500"/>
              <a:t>.</a:t>
            </a:r>
          </a:p>
        </p:txBody>
      </p:sp>
      <p:pic>
        <p:nvPicPr>
          <p:cNvPr id="262" name="FnMFk0PQVHizRx66CUIDTbU0OYanWaqhZXiHOZIZSGS8edbTCFrCDqzaUYETnfedBNlSKVy5-gho8-3A8KXjq5AdrivI0-sYKOVXGVa1m8LvYH1lyY3uvfF_sxHVTr1UiBif10GsbiAEdhWuJQ.png" descr="FnMFk0PQVHizRx66CUIDTbU0OYanWaqhZXiHOZIZSGS8edbTCFrCDqzaUYETnfedBNlSKVy5-gho8-3A8KXjq5AdrivI0-sYKOVXGVa1m8LvYH1lyY3uvfF_sxHVTr1UiBif10GsbiAEdhWuJQ.png"/>
          <p:cNvPicPr>
            <a:picLocks noChangeAspect="1"/>
          </p:cNvPicPr>
          <p:nvPr/>
        </p:nvPicPr>
        <p:blipFill>
          <a:blip r:embed="rId2">
            <a:extLst/>
          </a:blip>
          <a:stretch>
            <a:fillRect/>
          </a:stretch>
        </p:blipFill>
        <p:spPr>
          <a:xfrm>
            <a:off x="2794000" y="2844800"/>
            <a:ext cx="18796000" cy="80264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Enum"/>
          <p:cNvSpPr txBox="1"/>
          <p:nvPr>
            <p:ph type="title"/>
          </p:nvPr>
        </p:nvSpPr>
        <p:spPr>
          <a:xfrm>
            <a:off x="1206500" y="1305435"/>
            <a:ext cx="21971000" cy="1434950"/>
          </a:xfrm>
          <a:prstGeom prst="rect">
            <a:avLst/>
          </a:prstGeom>
        </p:spPr>
        <p:txBody>
          <a:bodyPr/>
          <a:lstStyle>
            <a:lvl1pPr algn="ctr">
              <a:defRPr spc="-200"/>
            </a:lvl1pPr>
          </a:lstStyle>
          <a:p>
            <a:pPr/>
            <a:r>
              <a:t>Enum</a:t>
            </a:r>
          </a:p>
        </p:txBody>
      </p:sp>
      <p:sp>
        <p:nvSpPr>
          <p:cNvPr id="265" name="Enum classes are used to model types that represent a finite set of distinct values, such as directions, states, modes, and so forth."/>
          <p:cNvSpPr txBox="1"/>
          <p:nvPr>
            <p:ph type="body" sz="quarter" idx="1"/>
          </p:nvPr>
        </p:nvSpPr>
        <p:spPr>
          <a:xfrm>
            <a:off x="2407919" y="11359030"/>
            <a:ext cx="19568162" cy="1623410"/>
          </a:xfrm>
          <a:prstGeom prst="rect">
            <a:avLst/>
          </a:prstGeom>
        </p:spPr>
        <p:txBody>
          <a:bodyPr/>
          <a:lstStyle/>
          <a:p>
            <a:pPr algn="ctr">
              <a:defRPr i="1" sz="4700"/>
            </a:pPr>
            <a:r>
              <a:t>Enum classes </a:t>
            </a:r>
            <a:r>
              <a:rPr b="0" i="0"/>
              <a:t>are used to model types that represent a finite set of distinct values, such as directions, states, modes, and so forth.</a:t>
            </a:r>
          </a:p>
        </p:txBody>
      </p:sp>
      <p:pic>
        <p:nvPicPr>
          <p:cNvPr id="266" name="pTc63HNS-2-TyycfsgRTAYNzCBON9cTkAfyElp6ntAguJnRMJZFOnUwFdOPzAlHwWPWdvfoEm3tdU1_lugwkXCrjsXzMI3psK2g3jfgAiIyivoqTQt-zlwyMJvD8ZDLeCk2YIn2XA0jr3lyPng.png" descr="pTc63HNS-2-TyycfsgRTAYNzCBON9cTkAfyElp6ntAguJnRMJZFOnUwFdOPzAlHwWPWdvfoEm3tdU1_lugwkXCrjsXzMI3psK2g3jfgAiIyivoqTQt-zlwyMJvD8ZDLeCk2YIn2XA0jr3lyPng.png"/>
          <p:cNvPicPr>
            <a:picLocks noChangeAspect="1"/>
          </p:cNvPicPr>
          <p:nvPr/>
        </p:nvPicPr>
        <p:blipFill>
          <a:blip r:embed="rId2">
            <a:extLst/>
          </a:blip>
          <a:stretch>
            <a:fillRect/>
          </a:stretch>
        </p:blipFill>
        <p:spPr>
          <a:xfrm>
            <a:off x="4907045" y="2644539"/>
            <a:ext cx="14569909" cy="842692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Collections"/>
          <p:cNvSpPr txBox="1"/>
          <p:nvPr>
            <p:ph type="body" sz="quarter" idx="1"/>
          </p:nvPr>
        </p:nvSpPr>
        <p:spPr>
          <a:xfrm>
            <a:off x="1206500" y="5544330"/>
            <a:ext cx="21971000" cy="2627340"/>
          </a:xfrm>
          <a:prstGeom prst="rect">
            <a:avLst/>
          </a:prstGeom>
        </p:spPr>
        <p:txBody>
          <a:bodyPr lIns="50800" tIns="50800" rIns="50800" bIns="50800" anchor="b"/>
          <a:lstStyle>
            <a:lvl1pPr defTabSz="2023820">
              <a:lnSpc>
                <a:spcPct val="72000"/>
              </a:lnSpc>
              <a:defRPr b="0" spc="-249" sz="16600"/>
            </a:lvl1pPr>
          </a:lstStyle>
          <a:p>
            <a:pPr/>
            <a:r>
              <a:t>Collections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List"/>
          <p:cNvSpPr txBox="1"/>
          <p:nvPr>
            <p:ph type="title"/>
          </p:nvPr>
        </p:nvSpPr>
        <p:spPr>
          <a:xfrm>
            <a:off x="1206500" y="1879750"/>
            <a:ext cx="21971000" cy="1434950"/>
          </a:xfrm>
          <a:prstGeom prst="rect">
            <a:avLst/>
          </a:prstGeom>
        </p:spPr>
        <p:txBody>
          <a:bodyPr/>
          <a:lstStyle>
            <a:lvl1pPr algn="ctr">
              <a:defRPr spc="-200"/>
            </a:lvl1pPr>
          </a:lstStyle>
          <a:p>
            <a:pPr/>
            <a:r>
              <a:t>List</a:t>
            </a:r>
          </a:p>
        </p:txBody>
      </p:sp>
      <p:sp>
        <p:nvSpPr>
          <p:cNvPr id="271" name="List is an ordered collection with access to elements by indices"/>
          <p:cNvSpPr txBox="1"/>
          <p:nvPr>
            <p:ph type="body" sz="quarter" idx="1"/>
          </p:nvPr>
        </p:nvSpPr>
        <p:spPr>
          <a:xfrm>
            <a:off x="2090084" y="10906107"/>
            <a:ext cx="20203832" cy="1860284"/>
          </a:xfrm>
          <a:prstGeom prst="rect">
            <a:avLst/>
          </a:prstGeom>
        </p:spPr>
        <p:txBody>
          <a:bodyPr/>
          <a:lstStyle/>
          <a:p>
            <a:pPr algn="ctr">
              <a:defRPr i="1" sz="4700"/>
            </a:pPr>
            <a:r>
              <a:t>List</a:t>
            </a:r>
            <a:r>
              <a:rPr b="0"/>
              <a:t> </a:t>
            </a:r>
            <a:r>
              <a:rPr b="0" i="0"/>
              <a:t>is an ordered collection with access to elements by indices</a:t>
            </a:r>
          </a:p>
        </p:txBody>
      </p:sp>
      <p:pic>
        <p:nvPicPr>
          <p:cNvPr id="272" name="249HQWiM3OKc4KYR1NasoxakKDKww72RfmS4rXqu55I6DS-rXtQt1IzLh8Weerz1yPnKEMZSYN_lZT3e-8Ebnbi1QWm4Obkk1U3QgZ8kkhGIQQDrNd_MDRVh_e9A5yKXB3HaL9Oyb6XM9FeLhA.png" descr="249HQWiM3OKc4KYR1NasoxakKDKww72RfmS4rXqu55I6DS-rXtQt1IzLh8Weerz1yPnKEMZSYN_lZT3e-8Ebnbi1QWm4Obkk1U3QgZ8kkhGIQQDrNd_MDRVh_e9A5yKXB3HaL9Oyb6XM9FeLhA.png"/>
          <p:cNvPicPr>
            <a:picLocks noChangeAspect="1"/>
          </p:cNvPicPr>
          <p:nvPr/>
        </p:nvPicPr>
        <p:blipFill>
          <a:blip r:embed="rId2">
            <a:extLst/>
          </a:blip>
          <a:stretch>
            <a:fillRect/>
          </a:stretch>
        </p:blipFill>
        <p:spPr>
          <a:xfrm>
            <a:off x="2794000" y="3314700"/>
            <a:ext cx="18796000" cy="70866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et"/>
          <p:cNvSpPr txBox="1"/>
          <p:nvPr>
            <p:ph type="title"/>
          </p:nvPr>
        </p:nvSpPr>
        <p:spPr>
          <a:xfrm>
            <a:off x="1206500" y="2121050"/>
            <a:ext cx="21971000" cy="1434950"/>
          </a:xfrm>
          <a:prstGeom prst="rect">
            <a:avLst/>
          </a:prstGeom>
        </p:spPr>
        <p:txBody>
          <a:bodyPr/>
          <a:lstStyle>
            <a:lvl1pPr algn="ctr">
              <a:defRPr spc="-200"/>
            </a:lvl1pPr>
          </a:lstStyle>
          <a:p>
            <a:pPr/>
            <a:r>
              <a:t>Set</a:t>
            </a:r>
          </a:p>
        </p:txBody>
      </p:sp>
      <p:sp>
        <p:nvSpPr>
          <p:cNvPr id="275" name="Set is a collection of objects without repetitions"/>
          <p:cNvSpPr txBox="1"/>
          <p:nvPr>
            <p:ph type="body" sz="quarter" idx="1"/>
          </p:nvPr>
        </p:nvSpPr>
        <p:spPr>
          <a:xfrm>
            <a:off x="2794000" y="10664807"/>
            <a:ext cx="18796000" cy="1860284"/>
          </a:xfrm>
          <a:prstGeom prst="rect">
            <a:avLst/>
          </a:prstGeom>
        </p:spPr>
        <p:txBody>
          <a:bodyPr/>
          <a:lstStyle/>
          <a:p>
            <a:pPr algn="ctr">
              <a:defRPr i="1" sz="4700"/>
            </a:pPr>
            <a:r>
              <a:t>Set </a:t>
            </a:r>
            <a:r>
              <a:rPr b="0" i="0"/>
              <a:t>is a collection of objects without repetitions</a:t>
            </a:r>
          </a:p>
        </p:txBody>
      </p:sp>
      <p:pic>
        <p:nvPicPr>
          <p:cNvPr id="276" name="XrxvdPNs4t4q8hwtRiG4sx57A9cLfk-PfaCLFs_fhE6v19Hacae0AH7iNPOQkN-gym0V2s4ILKIlrBeKe62BoiH8jBCB_jax6o4GnC4rPngQPLK5LLnZPitAGzIHnc1R_XQlXJA1vUIuGSbVGA.png" descr="XrxvdPNs4t4q8hwtRiG4sx57A9cLfk-PfaCLFs_fhE6v19Hacae0AH7iNPOQkN-gym0V2s4ILKIlrBeKe62BoiH8jBCB_jax6o4GnC4rPngQPLK5LLnZPitAGzIHnc1R_XQlXJA1vUIuGSbVGA.png"/>
          <p:cNvPicPr>
            <a:picLocks noChangeAspect="1"/>
          </p:cNvPicPr>
          <p:nvPr/>
        </p:nvPicPr>
        <p:blipFill>
          <a:blip r:embed="rId2">
            <a:extLst/>
          </a:blip>
          <a:stretch>
            <a:fillRect/>
          </a:stretch>
        </p:blipFill>
        <p:spPr>
          <a:xfrm>
            <a:off x="2794000" y="3556000"/>
            <a:ext cx="18796000" cy="66040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Features of Kotlin"/>
          <p:cNvSpPr txBox="1"/>
          <p:nvPr>
            <p:ph type="title"/>
          </p:nvPr>
        </p:nvSpPr>
        <p:spPr>
          <a:xfrm>
            <a:off x="0" y="1944710"/>
            <a:ext cx="24384000" cy="1434950"/>
          </a:xfrm>
          <a:prstGeom prst="rect">
            <a:avLst/>
          </a:prstGeom>
        </p:spPr>
        <p:txBody>
          <a:bodyPr/>
          <a:lstStyle>
            <a:lvl1pPr algn="ctr">
              <a:defRPr spc="-200"/>
            </a:lvl1pPr>
          </a:lstStyle>
          <a:p>
            <a:pPr/>
            <a:r>
              <a:t>Features of Kotlin</a:t>
            </a:r>
          </a:p>
        </p:txBody>
      </p:sp>
      <p:sp>
        <p:nvSpPr>
          <p:cNvPr id="181" name="Concise…"/>
          <p:cNvSpPr txBox="1"/>
          <p:nvPr>
            <p:ph type="body" sz="quarter" idx="1"/>
          </p:nvPr>
        </p:nvSpPr>
        <p:spPr>
          <a:xfrm>
            <a:off x="1493753" y="4583164"/>
            <a:ext cx="3973797" cy="5352008"/>
          </a:xfrm>
          <a:prstGeom prst="rect">
            <a:avLst/>
          </a:prstGeom>
        </p:spPr>
        <p:txBody>
          <a:bodyPr/>
          <a:lstStyle/>
          <a:p>
            <a:pPr marL="463294" indent="-463294" defTabSz="1853137">
              <a:lnSpc>
                <a:spcPct val="90000"/>
              </a:lnSpc>
              <a:spcBef>
                <a:spcPts val="3400"/>
              </a:spcBef>
              <a:defRPr sz="3600"/>
            </a:pPr>
            <a:r>
              <a:t>Concise</a:t>
            </a:r>
          </a:p>
          <a:p>
            <a:pPr marL="463294" indent="-463294" defTabSz="1853137">
              <a:lnSpc>
                <a:spcPct val="90000"/>
              </a:lnSpc>
              <a:spcBef>
                <a:spcPts val="3400"/>
              </a:spcBef>
              <a:defRPr sz="3600"/>
            </a:pPr>
            <a:r>
              <a:t>Interoperable</a:t>
            </a:r>
          </a:p>
          <a:p>
            <a:pPr marL="463294" indent="-463294" defTabSz="1853137">
              <a:lnSpc>
                <a:spcPct val="90000"/>
              </a:lnSpc>
              <a:spcBef>
                <a:spcPts val="3400"/>
              </a:spcBef>
              <a:defRPr sz="3600"/>
            </a:pPr>
            <a:r>
              <a:t>Open source</a:t>
            </a:r>
          </a:p>
          <a:p>
            <a:pPr marL="463294" indent="-463294" defTabSz="1853137">
              <a:lnSpc>
                <a:spcPct val="90000"/>
              </a:lnSpc>
              <a:spcBef>
                <a:spcPts val="3400"/>
              </a:spcBef>
              <a:defRPr sz="3600"/>
            </a:pPr>
            <a:r>
              <a:t>Null safety</a:t>
            </a:r>
          </a:p>
          <a:p>
            <a:pPr marL="463294" indent="-463294" defTabSz="1853137">
              <a:lnSpc>
                <a:spcPct val="90000"/>
              </a:lnSpc>
              <a:spcBef>
                <a:spcPts val="3400"/>
              </a:spcBef>
              <a:defRPr sz="3600"/>
            </a:pPr>
            <a:r>
              <a:t>Familiar Syntax</a:t>
            </a:r>
          </a:p>
          <a:p>
            <a:pPr marL="463294" indent="-463294" defTabSz="1853137">
              <a:lnSpc>
                <a:spcPct val="90000"/>
              </a:lnSpc>
              <a:spcBef>
                <a:spcPts val="3400"/>
              </a:spcBef>
              <a:defRPr sz="3600"/>
            </a:pPr>
            <a:r>
              <a:t>Data Classes</a:t>
            </a:r>
          </a:p>
        </p:txBody>
      </p:sp>
      <p:pic>
        <p:nvPicPr>
          <p:cNvPr id="182" name="July-Kotlin-Multiplatform-Survey-Infographic-2.ai-14.png" descr="July-Kotlin-Multiplatform-Survey-Infographic-2.ai-14.png"/>
          <p:cNvPicPr>
            <a:picLocks noChangeAspect="1"/>
          </p:cNvPicPr>
          <p:nvPr/>
        </p:nvPicPr>
        <p:blipFill>
          <a:blip r:embed="rId2">
            <a:extLst/>
          </a:blip>
          <a:srcRect l="3877" t="27567" r="3876" b="6139"/>
          <a:stretch>
            <a:fillRect/>
          </a:stretch>
        </p:blipFill>
        <p:spPr>
          <a:xfrm>
            <a:off x="6611567" y="4181995"/>
            <a:ext cx="15224435" cy="615434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Map"/>
          <p:cNvSpPr txBox="1"/>
          <p:nvPr>
            <p:ph type="title"/>
          </p:nvPr>
        </p:nvSpPr>
        <p:spPr>
          <a:xfrm>
            <a:off x="1206500" y="1994050"/>
            <a:ext cx="21971000" cy="1434950"/>
          </a:xfrm>
          <a:prstGeom prst="rect">
            <a:avLst/>
          </a:prstGeom>
        </p:spPr>
        <p:txBody>
          <a:bodyPr/>
          <a:lstStyle>
            <a:lvl1pPr algn="ctr">
              <a:defRPr spc="-200"/>
            </a:lvl1pPr>
          </a:lstStyle>
          <a:p>
            <a:pPr/>
            <a:r>
              <a:t>Map</a:t>
            </a:r>
          </a:p>
        </p:txBody>
      </p:sp>
      <p:sp>
        <p:nvSpPr>
          <p:cNvPr id="279" name="Map (or dictionary) is a set of key-value pairs. Keys are unique, and each of them maps to exactly one value. The values can be duplicates."/>
          <p:cNvSpPr txBox="1"/>
          <p:nvPr>
            <p:ph type="body" sz="quarter" idx="1"/>
          </p:nvPr>
        </p:nvSpPr>
        <p:spPr>
          <a:xfrm>
            <a:off x="2090084" y="10791807"/>
            <a:ext cx="20203832" cy="1860284"/>
          </a:xfrm>
          <a:prstGeom prst="rect">
            <a:avLst/>
          </a:prstGeom>
        </p:spPr>
        <p:txBody>
          <a:bodyPr/>
          <a:lstStyle/>
          <a:p>
            <a:pPr algn="ctr">
              <a:lnSpc>
                <a:spcPct val="80000"/>
              </a:lnSpc>
              <a:defRPr i="1" sz="4600"/>
            </a:pPr>
            <a:r>
              <a:t>Map</a:t>
            </a:r>
            <a:r>
              <a:rPr b="0" i="0"/>
              <a:t> (or dictionary) is a set of key-value pairs. Keys are unique, and each of them maps to exactly one value. The values can be duplicates.</a:t>
            </a:r>
          </a:p>
        </p:txBody>
      </p:sp>
      <p:pic>
        <p:nvPicPr>
          <p:cNvPr id="280" name="VSCUYFMM2IT7uKkQYfuVjaNf8unsZFh-HVGPJyDcu4hhLkcXtABsjXKRViSnbivr0VYK_gkeQyRrIHm29GhNOCDGTzApxCW27WbLcZcOSI0bSAi8l5T6QoBou0bNWuriRJEIUQUK6J0PoHfK4Q.png" descr="VSCUYFMM2IT7uKkQYfuVjaNf8unsZFh-HVGPJyDcu4hhLkcXtABsjXKRViSnbivr0VYK_gkeQyRrIHm29GhNOCDGTzApxCW27WbLcZcOSI0bSAi8l5T6QoBou0bNWuriRJEIUQUK6J0PoHfK4Q.png"/>
          <p:cNvPicPr>
            <a:picLocks noChangeAspect="1"/>
          </p:cNvPicPr>
          <p:nvPr/>
        </p:nvPicPr>
        <p:blipFill>
          <a:blip r:embed="rId2">
            <a:extLst/>
          </a:blip>
          <a:stretch>
            <a:fillRect/>
          </a:stretch>
        </p:blipFill>
        <p:spPr>
          <a:xfrm>
            <a:off x="2032000" y="3429000"/>
            <a:ext cx="20320000" cy="68580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Filter"/>
          <p:cNvSpPr txBox="1"/>
          <p:nvPr>
            <p:ph type="title"/>
          </p:nvPr>
        </p:nvSpPr>
        <p:spPr>
          <a:xfrm>
            <a:off x="1206500" y="1994050"/>
            <a:ext cx="21971000" cy="1434950"/>
          </a:xfrm>
          <a:prstGeom prst="rect">
            <a:avLst/>
          </a:prstGeom>
        </p:spPr>
        <p:txBody>
          <a:bodyPr/>
          <a:lstStyle>
            <a:lvl1pPr algn="ctr">
              <a:defRPr spc="-200"/>
            </a:lvl1pPr>
          </a:lstStyle>
          <a:p>
            <a:pPr/>
            <a:r>
              <a:t>Filter</a:t>
            </a:r>
          </a:p>
        </p:txBody>
      </p:sp>
      <p:sp>
        <p:nvSpPr>
          <p:cNvPr id="283" name="filter function enables you to filter collections."/>
          <p:cNvSpPr txBox="1"/>
          <p:nvPr>
            <p:ph type="body" sz="quarter" idx="1"/>
          </p:nvPr>
        </p:nvSpPr>
        <p:spPr>
          <a:xfrm>
            <a:off x="2032000" y="10791807"/>
            <a:ext cx="20203832" cy="1860284"/>
          </a:xfrm>
          <a:prstGeom prst="rect">
            <a:avLst/>
          </a:prstGeom>
        </p:spPr>
        <p:txBody>
          <a:bodyPr/>
          <a:lstStyle/>
          <a:p>
            <a:pPr algn="ctr">
              <a:defRPr i="1" sz="4700"/>
            </a:pPr>
            <a:r>
              <a:t>filter</a:t>
            </a:r>
            <a:r>
              <a:rPr b="0" i="0"/>
              <a:t> function enables you to filter collections</a:t>
            </a:r>
            <a:r>
              <a:rPr b="0" i="0" sz="5500"/>
              <a:t>.</a:t>
            </a:r>
          </a:p>
        </p:txBody>
      </p:sp>
      <p:pic>
        <p:nvPicPr>
          <p:cNvPr id="284" name="DQwZxA00MA-ts6MePvo718Olf5oZx2Fl8zmDfHb5lC33bDWLvxaGK2N2DcmAwfIpziaXntgNFFb-YZ8YDmF9JLCQxPUMrrdLjWxR4XuTZ_GaEYm83bOW2vSvYt_zl99Bc894pQ6fcvUdrGawjFg.png" descr="DQwZxA00MA-ts6MePvo718Olf5oZx2Fl8zmDfHb5lC33bDWLvxaGK2N2DcmAwfIpziaXntgNFFb-YZ8YDmF9JLCQxPUMrrdLjWxR4XuTZ_GaEYm83bOW2vSvYt_zl99Bc894pQ6fcvUdrGawjFg.png"/>
          <p:cNvPicPr>
            <a:picLocks noChangeAspect="1"/>
          </p:cNvPicPr>
          <p:nvPr/>
        </p:nvPicPr>
        <p:blipFill>
          <a:blip r:embed="rId2">
            <a:extLst/>
          </a:blip>
          <a:stretch>
            <a:fillRect/>
          </a:stretch>
        </p:blipFill>
        <p:spPr>
          <a:xfrm>
            <a:off x="2032000" y="3429000"/>
            <a:ext cx="20320000" cy="68580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cope Functions"/>
          <p:cNvSpPr txBox="1"/>
          <p:nvPr>
            <p:ph type="body" sz="quarter" idx="1"/>
          </p:nvPr>
        </p:nvSpPr>
        <p:spPr>
          <a:xfrm>
            <a:off x="1206500" y="5528564"/>
            <a:ext cx="21971000" cy="2658871"/>
          </a:xfrm>
          <a:prstGeom prst="rect">
            <a:avLst/>
          </a:prstGeom>
        </p:spPr>
        <p:txBody>
          <a:bodyPr lIns="50800" tIns="50800" rIns="50800" bIns="50800" anchor="b"/>
          <a:lstStyle>
            <a:lvl1pPr defTabSz="1760723">
              <a:lnSpc>
                <a:spcPct val="72000"/>
              </a:lnSpc>
              <a:defRPr b="0" spc="-166" sz="16600"/>
            </a:lvl1pPr>
          </a:lstStyle>
          <a:p>
            <a:pPr/>
            <a:r>
              <a:t>Scope Functions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Let"/>
          <p:cNvSpPr txBox="1"/>
          <p:nvPr>
            <p:ph type="title"/>
          </p:nvPr>
        </p:nvSpPr>
        <p:spPr>
          <a:xfrm>
            <a:off x="1206500" y="1536850"/>
            <a:ext cx="21971000" cy="1434950"/>
          </a:xfrm>
          <a:prstGeom prst="rect">
            <a:avLst/>
          </a:prstGeom>
        </p:spPr>
        <p:txBody>
          <a:bodyPr/>
          <a:lstStyle>
            <a:lvl1pPr algn="ctr">
              <a:defRPr spc="-200"/>
            </a:lvl1pPr>
          </a:lstStyle>
          <a:p>
            <a:pPr/>
            <a:r>
              <a:t>Let</a:t>
            </a:r>
          </a:p>
        </p:txBody>
      </p:sp>
      <p:sp>
        <p:nvSpPr>
          <p:cNvPr id="289" name="let can be used to invoke one or more functions on results of call chains."/>
          <p:cNvSpPr txBox="1"/>
          <p:nvPr>
            <p:ph type="body" sz="quarter" idx="1"/>
          </p:nvPr>
        </p:nvSpPr>
        <p:spPr>
          <a:xfrm>
            <a:off x="2090084" y="11328551"/>
            <a:ext cx="20203832" cy="1860284"/>
          </a:xfrm>
          <a:prstGeom prst="rect">
            <a:avLst/>
          </a:prstGeom>
        </p:spPr>
        <p:txBody>
          <a:bodyPr/>
          <a:lstStyle/>
          <a:p>
            <a:pPr algn="ctr">
              <a:defRPr i="1" sz="4700"/>
            </a:pPr>
            <a:r>
              <a:t>let </a:t>
            </a:r>
            <a:r>
              <a:rPr b="0" i="0"/>
              <a:t>can be used to invoke one or more functions on results of call chains.</a:t>
            </a:r>
          </a:p>
        </p:txBody>
      </p:sp>
      <p:pic>
        <p:nvPicPr>
          <p:cNvPr id="290" name="sa61HOEr5zBKeeG0G7vMAfF5ukBl9t2a9yeO9Tn_6fOTu9oAmIgkDKdGt4moh3Gxudkqme8YvCRvfQFvCl7dMWSxaSfGgASK99nSc3opT2RDMbPEfjJ6jQ3RokrdK33oM_owv8ecxdsxL8xDb0s.png" descr="sa61HOEr5zBKeeG0G7vMAfF5ukBl9t2a9yeO9Tn_6fOTu9oAmIgkDKdGt4moh3Gxudkqme8YvCRvfQFvCl7dMWSxaSfGgASK99nSc3opT2RDMbPEfjJ6jQ3RokrdK33oM_owv8ecxdsxL8xDb0s.png"/>
          <p:cNvPicPr>
            <a:picLocks noChangeAspect="1"/>
          </p:cNvPicPr>
          <p:nvPr/>
        </p:nvPicPr>
        <p:blipFill>
          <a:blip r:embed="rId2">
            <a:extLst/>
          </a:blip>
          <a:stretch>
            <a:fillRect/>
          </a:stretch>
        </p:blipFill>
        <p:spPr>
          <a:xfrm>
            <a:off x="2032000" y="2971800"/>
            <a:ext cx="20320000" cy="77724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With"/>
          <p:cNvSpPr txBox="1"/>
          <p:nvPr>
            <p:ph type="title"/>
          </p:nvPr>
        </p:nvSpPr>
        <p:spPr>
          <a:xfrm>
            <a:off x="1206500" y="1516830"/>
            <a:ext cx="21971000" cy="1434951"/>
          </a:xfrm>
          <a:prstGeom prst="rect">
            <a:avLst/>
          </a:prstGeom>
        </p:spPr>
        <p:txBody>
          <a:bodyPr/>
          <a:lstStyle>
            <a:lvl1pPr algn="ctr">
              <a:defRPr spc="-200"/>
            </a:lvl1pPr>
          </a:lstStyle>
          <a:p>
            <a:pPr/>
            <a:r>
              <a:t>With</a:t>
            </a:r>
          </a:p>
        </p:txBody>
      </p:sp>
      <p:sp>
        <p:nvSpPr>
          <p:cNvPr id="293" name="with is a non-extension function that can access members of its argument concisely."/>
          <p:cNvSpPr txBox="1"/>
          <p:nvPr>
            <p:ph type="body" sz="quarter" idx="1"/>
          </p:nvPr>
        </p:nvSpPr>
        <p:spPr>
          <a:xfrm>
            <a:off x="2090084" y="11269026"/>
            <a:ext cx="20203832" cy="1860284"/>
          </a:xfrm>
          <a:prstGeom prst="rect">
            <a:avLst/>
          </a:prstGeom>
        </p:spPr>
        <p:txBody>
          <a:bodyPr/>
          <a:lstStyle/>
          <a:p>
            <a:pPr algn="ctr">
              <a:defRPr i="1" sz="4700"/>
            </a:pPr>
            <a:r>
              <a:t>with</a:t>
            </a:r>
            <a:r>
              <a:rPr b="0" i="0"/>
              <a:t> is a non-extension function that can access members of its argument concisely</a:t>
            </a:r>
            <a:r>
              <a:rPr b="0" i="0" sz="5500"/>
              <a:t>.</a:t>
            </a:r>
          </a:p>
        </p:txBody>
      </p:sp>
      <p:pic>
        <p:nvPicPr>
          <p:cNvPr id="294" name="-nZhyt0TvlvcvIJLOFD49IQuoKIN8WKA_RoYNHjKQxf3qC18JBx8ok9OwJ52ckp3fDy5XlSDXj0Eh9Ca8e0cCVlJyWBXQKn9t-RvBqUM233pxwT3qRuOjhBCtC323DjsuWa7VWRw4blRtHD7DEw.png" descr="-nZhyt0TvlvcvIJLOFD49IQuoKIN8WKA_RoYNHjKQxf3qC18JBx8ok9OwJ52ckp3fDy5XlSDXj0Eh9Ca8e0cCVlJyWBXQKn9t-RvBqUM233pxwT3qRuOjhBCtC323DjsuWa7VWRw4blRtHD7DEw.png"/>
          <p:cNvPicPr>
            <a:picLocks noChangeAspect="1"/>
          </p:cNvPicPr>
          <p:nvPr/>
        </p:nvPicPr>
        <p:blipFill>
          <a:blip r:embed="rId2">
            <a:extLst/>
          </a:blip>
          <a:stretch>
            <a:fillRect/>
          </a:stretch>
        </p:blipFill>
        <p:spPr>
          <a:xfrm>
            <a:off x="3468415" y="2951779"/>
            <a:ext cx="18221434" cy="7812442"/>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Apply"/>
          <p:cNvSpPr txBox="1"/>
          <p:nvPr>
            <p:ph type="title"/>
          </p:nvPr>
        </p:nvSpPr>
        <p:spPr>
          <a:xfrm>
            <a:off x="1206500" y="1530350"/>
            <a:ext cx="21971000" cy="1434950"/>
          </a:xfrm>
          <a:prstGeom prst="rect">
            <a:avLst/>
          </a:prstGeom>
        </p:spPr>
        <p:txBody>
          <a:bodyPr/>
          <a:lstStyle>
            <a:lvl1pPr algn="ctr">
              <a:defRPr spc="-200"/>
            </a:lvl1pPr>
          </a:lstStyle>
          <a:p>
            <a:pPr/>
            <a:r>
              <a:t>Apply</a:t>
            </a:r>
          </a:p>
        </p:txBody>
      </p:sp>
      <p:sp>
        <p:nvSpPr>
          <p:cNvPr id="297" name="apply executes a block of code on an object and returns the object itself. Inside the block, the object is referenced by this. This function is handy for initialising objects."/>
          <p:cNvSpPr txBox="1"/>
          <p:nvPr>
            <p:ph type="body" sz="quarter" idx="1"/>
          </p:nvPr>
        </p:nvSpPr>
        <p:spPr>
          <a:xfrm>
            <a:off x="2090084" y="11023750"/>
            <a:ext cx="20203832" cy="2296010"/>
          </a:xfrm>
          <a:prstGeom prst="rect">
            <a:avLst/>
          </a:prstGeom>
        </p:spPr>
        <p:txBody>
          <a:bodyPr/>
          <a:lstStyle/>
          <a:p>
            <a:pPr algn="ctr" defTabSz="2145738">
              <a:spcBef>
                <a:spcPts val="3900"/>
              </a:spcBef>
              <a:defRPr i="1" sz="4700"/>
            </a:pPr>
            <a:r>
              <a:t>apply </a:t>
            </a:r>
            <a:r>
              <a:rPr b="0" i="0"/>
              <a:t>executes a block of code on an object and returns the object itself. Inside the block, the object is referenced by </a:t>
            </a:r>
            <a:r>
              <a:rPr b="0"/>
              <a:t>this</a:t>
            </a:r>
            <a:r>
              <a:rPr b="0" i="0"/>
              <a:t>. This function is handy for initializing objects.</a:t>
            </a:r>
          </a:p>
        </p:txBody>
      </p:sp>
      <p:pic>
        <p:nvPicPr>
          <p:cNvPr id="298" name="DNV3P7Fmano849y-hp8QVKx2GgBWACDRGsCNiYfkc4i3LdHIYIHEgTi5pbMs79OkaKM4pxagCPTVLq1BBbg_kCHcREkms5LNjlhgnQccXh5k0qM_1JS6qB5BeLzIZu84ZJevaexguNNSZ7ktZ5Y.png" descr="DNV3P7Fmano849y-hp8QVKx2GgBWACDRGsCNiYfkc4i3LdHIYIHEgTi5pbMs79OkaKM4pxagCPTVLq1BBbg_kCHcREkms5LNjlhgnQccXh5k0qM_1JS6qB5BeLzIZu84ZJevaexguNNSZ7ktZ5Y.png"/>
          <p:cNvPicPr>
            <a:picLocks noChangeAspect="1"/>
          </p:cNvPicPr>
          <p:nvPr/>
        </p:nvPicPr>
        <p:blipFill>
          <a:blip r:embed="rId2">
            <a:extLst/>
          </a:blip>
          <a:stretch>
            <a:fillRect/>
          </a:stretch>
        </p:blipFill>
        <p:spPr>
          <a:xfrm>
            <a:off x="3112814" y="2965299"/>
            <a:ext cx="18158373" cy="7785403"/>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LinkedIn: https://www.linkedin.com/in/vandit-vasa-bb506317a/"/>
          <p:cNvSpPr txBox="1"/>
          <p:nvPr>
            <p:ph type="body" sz="quarter" idx="4294967295"/>
          </p:nvPr>
        </p:nvSpPr>
        <p:spPr>
          <a:xfrm>
            <a:off x="2938615" y="5437165"/>
            <a:ext cx="18506770" cy="2841670"/>
          </a:xfrm>
          <a:prstGeom prst="rect">
            <a:avLst/>
          </a:prstGeom>
        </p:spPr>
        <p:txBody>
          <a:bodyPr numCol="1" spcCol="38100"/>
          <a:lstStyle/>
          <a:p>
            <a:pPr marL="0" indent="0">
              <a:buSzTx/>
              <a:buNone/>
              <a:defRPr sz="6200">
                <a:latin typeface="Euclid Circular B"/>
                <a:ea typeface="Euclid Circular B"/>
                <a:cs typeface="Euclid Circular B"/>
                <a:sym typeface="Euclid Circular B"/>
              </a:defRPr>
            </a:pPr>
            <a:r>
              <a:rPr b="1"/>
              <a:t>LinkedIn:</a:t>
            </a:r>
            <a:br/>
            <a:r>
              <a:t>https://www.linkedin.com/in/vandit-vasa-bb506317a/</a:t>
            </a:r>
          </a:p>
        </p:txBody>
      </p:sp>
      <p:sp>
        <p:nvSpPr>
          <p:cNvPr id="301" name="Apply"/>
          <p:cNvSpPr txBox="1"/>
          <p:nvPr/>
        </p:nvSpPr>
        <p:spPr>
          <a:xfrm>
            <a:off x="1206500" y="1530350"/>
            <a:ext cx="21971000" cy="14349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b="1" spc="-200" sz="8500">
                <a:solidFill>
                  <a:srgbClr val="0070C0"/>
                </a:solidFill>
                <a:latin typeface="Euclid Circular B"/>
                <a:ea typeface="Euclid Circular B"/>
                <a:cs typeface="Euclid Circular B"/>
                <a:sym typeface="Euclid Circular B"/>
              </a:defRPr>
            </a:lvl1pPr>
          </a:lstStyle>
          <a:p>
            <a:pPr/>
            <a:r>
              <a:t>About Me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ISTE.VIT"/>
          <p:cNvSpPr txBox="1"/>
          <p:nvPr/>
        </p:nvSpPr>
        <p:spPr>
          <a:xfrm>
            <a:off x="13317686" y="1317097"/>
            <a:ext cx="3720220"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000">
                <a:solidFill>
                  <a:srgbClr val="FFFFFF"/>
                </a:solidFill>
                <a:latin typeface="Euclid Circular B"/>
                <a:ea typeface="Euclid Circular B"/>
                <a:cs typeface="Euclid Circular B"/>
                <a:sym typeface="Euclid Circular B"/>
              </a:defRPr>
            </a:lvl1pPr>
          </a:lstStyle>
          <a:p>
            <a:pPr/>
            <a:r>
              <a:t>ISTE.VIT</a:t>
            </a:r>
          </a:p>
        </p:txBody>
      </p:sp>
      <p:sp>
        <p:nvSpPr>
          <p:cNvPr id="304" name="ISTE_VIT_VELLORE"/>
          <p:cNvSpPr txBox="1"/>
          <p:nvPr/>
        </p:nvSpPr>
        <p:spPr>
          <a:xfrm>
            <a:off x="13252333" y="4548636"/>
            <a:ext cx="866050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000">
                <a:solidFill>
                  <a:srgbClr val="FFFFFF"/>
                </a:solidFill>
                <a:latin typeface="Euclid Circular B"/>
                <a:ea typeface="Euclid Circular B"/>
                <a:cs typeface="Euclid Circular B"/>
                <a:sym typeface="Euclid Circular B"/>
              </a:defRPr>
            </a:lvl1pPr>
          </a:lstStyle>
          <a:p>
            <a:pPr/>
            <a:r>
              <a:t>ISTE_VIT_VELLORE</a:t>
            </a:r>
          </a:p>
        </p:txBody>
      </p:sp>
      <p:sp>
        <p:nvSpPr>
          <p:cNvPr id="305" name="INDIAN SOCIETY FOR…"/>
          <p:cNvSpPr txBox="1"/>
          <p:nvPr/>
        </p:nvSpPr>
        <p:spPr>
          <a:xfrm>
            <a:off x="13263719" y="7373775"/>
            <a:ext cx="9490820"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6200">
                <a:solidFill>
                  <a:srgbClr val="FFFFFF"/>
                </a:solidFill>
                <a:latin typeface="Euclid Circular B"/>
                <a:ea typeface="Euclid Circular B"/>
                <a:cs typeface="Euclid Circular B"/>
                <a:sym typeface="Euclid Circular B"/>
              </a:defRPr>
            </a:pPr>
            <a:r>
              <a:t>INDIAN SOCIETY FOR </a:t>
            </a:r>
          </a:p>
          <a:p>
            <a:pPr algn="l">
              <a:defRPr b="1" sz="6200">
                <a:solidFill>
                  <a:srgbClr val="FFFFFF"/>
                </a:solidFill>
                <a:latin typeface="Euclid Circular B"/>
                <a:ea typeface="Euclid Circular B"/>
                <a:cs typeface="Euclid Circular B"/>
                <a:sym typeface="Euclid Circular B"/>
              </a:defRPr>
            </a:pPr>
            <a:r>
              <a:t>TECHNICAL EDUCATION</a:t>
            </a:r>
          </a:p>
        </p:txBody>
      </p:sp>
      <p:sp>
        <p:nvSpPr>
          <p:cNvPr id="306" name="ISTE-VIT"/>
          <p:cNvSpPr txBox="1"/>
          <p:nvPr/>
        </p:nvSpPr>
        <p:spPr>
          <a:xfrm>
            <a:off x="13293160" y="11011714"/>
            <a:ext cx="376927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000">
                <a:solidFill>
                  <a:srgbClr val="FFFFFF"/>
                </a:solidFill>
                <a:latin typeface="Euclid Circular B"/>
                <a:ea typeface="Euclid Circular B"/>
                <a:cs typeface="Euclid Circular B"/>
                <a:sym typeface="Euclid Circular B"/>
              </a:defRPr>
            </a:lvl1pPr>
          </a:lstStyle>
          <a:p>
            <a:pPr/>
            <a:r>
              <a:t>ISTE-VIT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ow is Kotlin better than Java?"/>
          <p:cNvSpPr txBox="1"/>
          <p:nvPr>
            <p:ph type="title"/>
          </p:nvPr>
        </p:nvSpPr>
        <p:spPr>
          <a:xfrm>
            <a:off x="1206500" y="3052458"/>
            <a:ext cx="21971000" cy="1435101"/>
          </a:xfrm>
          <a:prstGeom prst="rect">
            <a:avLst/>
          </a:prstGeom>
        </p:spPr>
        <p:txBody>
          <a:bodyPr/>
          <a:lstStyle>
            <a:lvl1pPr algn="ctr">
              <a:defRPr spc="-200"/>
            </a:lvl1pPr>
          </a:lstStyle>
          <a:p>
            <a:pPr/>
            <a:r>
              <a:t>How is Kotlin better than Java?</a:t>
            </a:r>
          </a:p>
        </p:txBody>
      </p:sp>
      <p:sp>
        <p:nvSpPr>
          <p:cNvPr id="185" name="Coroutines…"/>
          <p:cNvSpPr txBox="1"/>
          <p:nvPr>
            <p:ph type="body" sz="quarter" idx="1"/>
          </p:nvPr>
        </p:nvSpPr>
        <p:spPr>
          <a:xfrm>
            <a:off x="4490161" y="5600110"/>
            <a:ext cx="9779002" cy="3618013"/>
          </a:xfrm>
          <a:prstGeom prst="rect">
            <a:avLst/>
          </a:prstGeom>
        </p:spPr>
        <p:txBody>
          <a:bodyPr lIns="50800" tIns="50800" rIns="50800" bIns="50800"/>
          <a:lstStyle/>
          <a:p>
            <a:pPr marL="609600" indent="-609600" defTabSz="2438337">
              <a:lnSpc>
                <a:spcPct val="90000"/>
              </a:lnSpc>
              <a:spcBef>
                <a:spcPts val="4500"/>
              </a:spcBef>
              <a:buSzPct val="123000"/>
              <a:buChar char="•"/>
              <a:defRPr b="0" sz="4700"/>
            </a:pPr>
            <a:r>
              <a:t>Coroutines</a:t>
            </a:r>
          </a:p>
          <a:p>
            <a:pPr marL="609600" indent="-609600" defTabSz="2438337">
              <a:lnSpc>
                <a:spcPct val="90000"/>
              </a:lnSpc>
              <a:spcBef>
                <a:spcPts val="4500"/>
              </a:spcBef>
              <a:buSzPct val="123000"/>
              <a:buChar char="•"/>
              <a:defRPr b="0" sz="4700"/>
            </a:pPr>
            <a:r>
              <a:t>Extension Functions</a:t>
            </a:r>
          </a:p>
          <a:p>
            <a:pPr marL="609600" indent="-609600" defTabSz="2438337">
              <a:lnSpc>
                <a:spcPct val="90000"/>
              </a:lnSpc>
              <a:spcBef>
                <a:spcPts val="4500"/>
              </a:spcBef>
              <a:buSzPct val="123000"/>
              <a:buChar char="•"/>
              <a:defRPr b="0" sz="4700"/>
            </a:pPr>
            <a:r>
              <a:t>Null Safety</a:t>
            </a:r>
          </a:p>
        </p:txBody>
      </p:sp>
      <p:pic>
        <p:nvPicPr>
          <p:cNvPr id="186" name="Picture Placeholder 4" descr="Picture Placeholder 4"/>
          <p:cNvPicPr>
            <a:picLocks noChangeAspect="1"/>
          </p:cNvPicPr>
          <p:nvPr>
            <p:ph type="pic" idx="22"/>
          </p:nvPr>
        </p:nvPicPr>
        <p:blipFill>
          <a:blip r:embed="rId2">
            <a:extLst/>
          </a:blip>
          <a:srcRect l="0" t="25159" r="0" b="25159"/>
          <a:stretch>
            <a:fillRect/>
          </a:stretch>
        </p:blipFill>
        <p:spPr>
          <a:xfrm>
            <a:off x="11178471" y="5600109"/>
            <a:ext cx="8872291" cy="4408017"/>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Why is Kotlin primary language for android?"/>
          <p:cNvSpPr txBox="1"/>
          <p:nvPr>
            <p:ph type="title"/>
          </p:nvPr>
        </p:nvSpPr>
        <p:spPr>
          <a:xfrm>
            <a:off x="635001" y="2089062"/>
            <a:ext cx="10922001" cy="1332565"/>
          </a:xfrm>
          <a:prstGeom prst="rect">
            <a:avLst/>
          </a:prstGeom>
        </p:spPr>
        <p:txBody>
          <a:bodyPr/>
          <a:lstStyle>
            <a:lvl1pPr algn="ctr" defTabSz="2267654">
              <a:defRPr spc="-93" sz="4464"/>
            </a:lvl1pPr>
          </a:lstStyle>
          <a:p>
            <a:pPr/>
            <a:r>
              <a:t>Why is Kotlin primary language for android?</a:t>
            </a:r>
          </a:p>
        </p:txBody>
      </p:sp>
      <p:sp>
        <p:nvSpPr>
          <p:cNvPr id="189" name="Data Classes…"/>
          <p:cNvSpPr txBox="1"/>
          <p:nvPr>
            <p:ph type="body" sz="half" idx="1"/>
          </p:nvPr>
        </p:nvSpPr>
        <p:spPr>
          <a:xfrm>
            <a:off x="1206500" y="4248503"/>
            <a:ext cx="9779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700"/>
            </a:pPr>
            <a:r>
              <a:t>Data Classes</a:t>
            </a:r>
          </a:p>
          <a:p>
            <a:pPr marL="609600" indent="-609600" defTabSz="2438337">
              <a:lnSpc>
                <a:spcPct val="90000"/>
              </a:lnSpc>
              <a:spcBef>
                <a:spcPts val="4500"/>
              </a:spcBef>
              <a:buSzPct val="123000"/>
              <a:buChar char="•"/>
              <a:defRPr b="0" sz="4700"/>
            </a:pPr>
            <a:r>
              <a:t>Co-routines</a:t>
            </a:r>
          </a:p>
          <a:p>
            <a:pPr marL="609600" indent="-609600" defTabSz="2438337">
              <a:lnSpc>
                <a:spcPct val="90000"/>
              </a:lnSpc>
              <a:spcBef>
                <a:spcPts val="4500"/>
              </a:spcBef>
              <a:buSzPct val="123000"/>
              <a:buChar char="•"/>
              <a:defRPr b="0" sz="4700"/>
            </a:pPr>
            <a:r>
              <a:t>Immutability</a:t>
            </a:r>
          </a:p>
          <a:p>
            <a:pPr marL="609600" indent="-609600" defTabSz="2438337">
              <a:lnSpc>
                <a:spcPct val="90000"/>
              </a:lnSpc>
              <a:spcBef>
                <a:spcPts val="4500"/>
              </a:spcBef>
              <a:buSzPct val="123000"/>
              <a:buChar char="•"/>
              <a:defRPr b="0" sz="4700"/>
            </a:pPr>
            <a:r>
              <a:t>Null Safety</a:t>
            </a:r>
          </a:p>
        </p:txBody>
      </p:sp>
      <p:pic>
        <p:nvPicPr>
          <p:cNvPr id="190" name="Large rock formation under dark clouds with a dirt road in the foreground" descr="Large rock formation under dark clouds with a dirt road in the foreground"/>
          <p:cNvPicPr>
            <a:picLocks noChangeAspect="1"/>
          </p:cNvPicPr>
          <p:nvPr>
            <p:ph type="pic" idx="22"/>
          </p:nvPr>
        </p:nvPicPr>
        <p:blipFill>
          <a:blip r:embed="rId2">
            <a:extLst/>
          </a:blip>
          <a:srcRect l="25595" t="0" r="25595" b="0"/>
          <a:stretch>
            <a:fillRect/>
          </a:stretch>
        </p:blipFill>
        <p:spPr>
          <a:xfrm>
            <a:off x="12192000" y="2188826"/>
            <a:ext cx="10019071" cy="10263724"/>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What are Coroutines?"/>
          <p:cNvSpPr txBox="1"/>
          <p:nvPr>
            <p:ph type="title"/>
          </p:nvPr>
        </p:nvSpPr>
        <p:spPr>
          <a:xfrm>
            <a:off x="1206500" y="2309352"/>
            <a:ext cx="21971000" cy="1433164"/>
          </a:xfrm>
          <a:prstGeom prst="rect">
            <a:avLst/>
          </a:prstGeom>
        </p:spPr>
        <p:txBody>
          <a:bodyPr/>
          <a:lstStyle>
            <a:lvl1pPr algn="ctr">
              <a:defRPr spc="-200"/>
            </a:lvl1pPr>
          </a:lstStyle>
          <a:p>
            <a:pPr/>
            <a:r>
              <a:t>What are Coroutines?</a:t>
            </a:r>
          </a:p>
        </p:txBody>
      </p:sp>
      <p:sp>
        <p:nvSpPr>
          <p:cNvPr id="193" name="Unlike many other languages with similar capabilities, async and await are not keywords in Kotlin and are not even part of its standard library. Moreover, Kotlin's concept of suspending function provides a safer and less error-prone abstraction for async"/>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700"/>
            </a:pPr>
            <a:r>
              <a:t>Unlike many other languages with similar capabilities, async and await are not keywords in Kotlin and are not even part of its standard library. Moreover, Kotlin's concept of </a:t>
            </a:r>
            <a:r>
              <a:rPr i="1"/>
              <a:t>suspending function</a:t>
            </a:r>
            <a:r>
              <a:t> provides a safer and less error-prone abstraction for asynchronous operations than futures and promises.</a:t>
            </a:r>
          </a:p>
          <a:p>
            <a:pPr marL="609600" indent="-609600" defTabSz="2438337">
              <a:lnSpc>
                <a:spcPct val="90000"/>
              </a:lnSpc>
              <a:spcBef>
                <a:spcPts val="4500"/>
              </a:spcBef>
              <a:buSzPct val="123000"/>
              <a:buChar char="•"/>
              <a:defRPr b="0" sz="4700"/>
            </a:pPr>
            <a:r>
              <a:t>Coroutines can be thought of as light-weight threads, but there is a number of important differences that make their real-life usage very different from threads.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What are Coroutines?"/>
          <p:cNvSpPr txBox="1"/>
          <p:nvPr>
            <p:ph type="title"/>
          </p:nvPr>
        </p:nvSpPr>
        <p:spPr>
          <a:xfrm>
            <a:off x="1206500" y="1793387"/>
            <a:ext cx="21971000" cy="1433164"/>
          </a:xfrm>
          <a:prstGeom prst="rect">
            <a:avLst/>
          </a:prstGeom>
        </p:spPr>
        <p:txBody>
          <a:bodyPr/>
          <a:lstStyle>
            <a:lvl1pPr algn="ctr">
              <a:defRPr spc="-200"/>
            </a:lvl1pPr>
          </a:lstStyle>
          <a:p>
            <a:pPr/>
            <a:r>
              <a:t>What are Coroutines?</a:t>
            </a:r>
          </a:p>
        </p:txBody>
      </p:sp>
      <p:pic>
        <p:nvPicPr>
          <p:cNvPr id="196" name="carbon (2).png" descr="carbon (2).png"/>
          <p:cNvPicPr>
            <a:picLocks noChangeAspect="1"/>
          </p:cNvPicPr>
          <p:nvPr/>
        </p:nvPicPr>
        <p:blipFill>
          <a:blip r:embed="rId2">
            <a:extLst/>
          </a:blip>
          <a:stretch>
            <a:fillRect/>
          </a:stretch>
        </p:blipFill>
        <p:spPr>
          <a:xfrm>
            <a:off x="9657543" y="3687722"/>
            <a:ext cx="11666247" cy="5522402"/>
          </a:xfrm>
          <a:prstGeom prst="rect">
            <a:avLst/>
          </a:prstGeom>
          <a:ln w="12700">
            <a:miter lim="400000"/>
          </a:ln>
        </p:spPr>
      </p:pic>
      <p:pic>
        <p:nvPicPr>
          <p:cNvPr id="197" name="carbon (3).png" descr="carbon (3).png"/>
          <p:cNvPicPr>
            <a:picLocks noChangeAspect="1"/>
          </p:cNvPicPr>
          <p:nvPr/>
        </p:nvPicPr>
        <p:blipFill>
          <a:blip r:embed="rId3">
            <a:extLst/>
          </a:blip>
          <a:stretch>
            <a:fillRect/>
          </a:stretch>
        </p:blipFill>
        <p:spPr>
          <a:xfrm>
            <a:off x="9657543" y="9671295"/>
            <a:ext cx="11664458" cy="3671622"/>
          </a:xfrm>
          <a:prstGeom prst="rect">
            <a:avLst/>
          </a:prstGeom>
          <a:ln w="12700">
            <a:miter lim="400000"/>
          </a:ln>
        </p:spPr>
      </p:pic>
      <p:sp>
        <p:nvSpPr>
          <p:cNvPr id="198" name="JAVA:"/>
          <p:cNvSpPr txBox="1"/>
          <p:nvPr/>
        </p:nvSpPr>
        <p:spPr>
          <a:xfrm>
            <a:off x="3400488" y="5503983"/>
            <a:ext cx="2029588" cy="9449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5500">
                <a:solidFill>
                  <a:srgbClr val="FFFFFF"/>
                </a:solidFill>
              </a:defRPr>
            </a:lvl1pPr>
          </a:lstStyle>
          <a:p>
            <a:pPr/>
            <a:r>
              <a:t>JAVA:</a:t>
            </a:r>
          </a:p>
        </p:txBody>
      </p:sp>
      <p:sp>
        <p:nvSpPr>
          <p:cNvPr id="199" name="Kotlin:"/>
          <p:cNvSpPr txBox="1"/>
          <p:nvPr/>
        </p:nvSpPr>
        <p:spPr>
          <a:xfrm>
            <a:off x="3285237" y="10304096"/>
            <a:ext cx="2260093" cy="944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5500">
                <a:solidFill>
                  <a:srgbClr val="FFFFFF"/>
                </a:solidFill>
              </a:defRPr>
            </a:lvl1pPr>
          </a:lstStyle>
          <a:p>
            <a:pPr/>
            <a:r>
              <a:t>Kotlin: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yntax"/>
          <p:cNvSpPr txBox="1"/>
          <p:nvPr>
            <p:ph type="title"/>
          </p:nvPr>
        </p:nvSpPr>
        <p:spPr>
          <a:xfrm>
            <a:off x="1206500" y="1660423"/>
            <a:ext cx="21971000" cy="1434950"/>
          </a:xfrm>
          <a:prstGeom prst="rect">
            <a:avLst/>
          </a:prstGeom>
        </p:spPr>
        <p:txBody>
          <a:bodyPr/>
          <a:lstStyle>
            <a:lvl1pPr algn="ctr">
              <a:defRPr spc="-200"/>
            </a:lvl1pPr>
          </a:lstStyle>
          <a:p>
            <a:pPr/>
            <a:r>
              <a:t>Syntax</a:t>
            </a:r>
          </a:p>
        </p:txBody>
      </p:sp>
      <p:pic>
        <p:nvPicPr>
          <p:cNvPr id="202" name="-0FBb2GKx5uzwgaYz_Wyap7uAHNBel43rYiFDgzO5246t9MXheir9LbDM_k3kb7xc3XWcnMawog6LH-BPXJFd4Shurw3sWNjkoL9ip6Db6iptfOUwzN963Y4qK6JasO4FhQLLXQIOPYuNC7nLw.png" descr="-0FBb2GKx5uzwgaYz_Wyap7uAHNBel43rYiFDgzO5246t9MXheir9LbDM_k3kb7xc3XWcnMawog6LH-BPXJFd4Shurw3sWNjkoL9ip6Db6iptfOUwzN963Y4qK6JasO4FhQLLXQIOPYuNC7nLw.png"/>
          <p:cNvPicPr>
            <a:picLocks noChangeAspect="1"/>
          </p:cNvPicPr>
          <p:nvPr/>
        </p:nvPicPr>
        <p:blipFill>
          <a:blip r:embed="rId2">
            <a:extLst/>
          </a:blip>
          <a:stretch>
            <a:fillRect/>
          </a:stretch>
        </p:blipFill>
        <p:spPr>
          <a:xfrm>
            <a:off x="4810878" y="3440719"/>
            <a:ext cx="14762243" cy="83037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Variables"/>
          <p:cNvSpPr txBox="1"/>
          <p:nvPr>
            <p:ph type="title"/>
          </p:nvPr>
        </p:nvSpPr>
        <p:spPr>
          <a:xfrm>
            <a:off x="1206500" y="1515679"/>
            <a:ext cx="21971000" cy="1434951"/>
          </a:xfrm>
          <a:prstGeom prst="rect">
            <a:avLst/>
          </a:prstGeom>
        </p:spPr>
        <p:txBody>
          <a:bodyPr/>
          <a:lstStyle>
            <a:lvl1pPr algn="ctr">
              <a:defRPr spc="-200"/>
            </a:lvl1pPr>
          </a:lstStyle>
          <a:p>
            <a:pPr/>
            <a:r>
              <a:t>Variables</a:t>
            </a:r>
          </a:p>
        </p:txBody>
      </p:sp>
      <p:sp>
        <p:nvSpPr>
          <p:cNvPr id="205" name="The difference between var and val is that variables declared with the var keyword can be changed/modified, while val variables cannot."/>
          <p:cNvSpPr txBox="1"/>
          <p:nvPr>
            <p:ph type="body" sz="quarter" idx="1"/>
          </p:nvPr>
        </p:nvSpPr>
        <p:spPr>
          <a:xfrm>
            <a:off x="2090084" y="10439389"/>
            <a:ext cx="20203832" cy="1860284"/>
          </a:xfrm>
          <a:prstGeom prst="rect">
            <a:avLst/>
          </a:prstGeom>
        </p:spPr>
        <p:txBody>
          <a:bodyPr/>
          <a:lstStyle/>
          <a:p>
            <a:pPr algn="ctr">
              <a:lnSpc>
                <a:spcPct val="80000"/>
              </a:lnSpc>
              <a:defRPr b="0" sz="4600"/>
            </a:pPr>
            <a:r>
              <a:t>The difference between </a:t>
            </a:r>
            <a:r>
              <a:rPr i="1"/>
              <a:t>var</a:t>
            </a:r>
            <a:r>
              <a:t> and </a:t>
            </a:r>
            <a:r>
              <a:rPr i="1"/>
              <a:t>val</a:t>
            </a:r>
            <a:r>
              <a:t> is that variables declared with the </a:t>
            </a:r>
            <a:r>
              <a:rPr i="1"/>
              <a:t>var</a:t>
            </a:r>
            <a:r>
              <a:t> keyword can be changed/modified, while </a:t>
            </a:r>
            <a:r>
              <a:rPr i="1"/>
              <a:t>val</a:t>
            </a:r>
            <a:r>
              <a:t> variables cannot</a:t>
            </a:r>
            <a:r>
              <a:rPr b="1"/>
              <a:t>.</a:t>
            </a:r>
          </a:p>
        </p:txBody>
      </p:sp>
      <p:pic>
        <p:nvPicPr>
          <p:cNvPr id="206" name="Rqk9Cu9KntPVvqoN1-eQeW7LOtOtvfqP6LVyuazL1uG2cacYsNBo4E-8XpAPQaxEC4EKQ4OnAA4c3i-lNAGmpX4fKPiFURsjtVtYQdnzNxNrv_U0F4qt-4_QziXXfcEGHMSi3mtXsLj4CWOrKA.png" descr="Rqk9Cu9KntPVvqoN1-eQeW7LOtOtvfqP6LVyuazL1uG2cacYsNBo4E-8XpAPQaxEC4EKQ4OnAA4c3i-lNAGmpX4fKPiFURsjtVtYQdnzNxNrv_U0F4qt-4_QziXXfcEGHMSi3mtXsLj4CWOrKA.png"/>
          <p:cNvPicPr>
            <a:picLocks noChangeAspect="1"/>
          </p:cNvPicPr>
          <p:nvPr/>
        </p:nvPicPr>
        <p:blipFill>
          <a:blip r:embed="rId2">
            <a:extLst/>
          </a:blip>
          <a:stretch>
            <a:fillRect/>
          </a:stretch>
        </p:blipFill>
        <p:spPr>
          <a:xfrm>
            <a:off x="4082934" y="2950629"/>
            <a:ext cx="16218133" cy="692558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a:ea typeface="Helvetica"/>
        <a:cs typeface="Helvetica"/>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a:ea typeface="Helvetica"/>
        <a:cs typeface="Helvetica"/>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