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68" r:id="rId2"/>
    <p:sldId id="257" r:id="rId3"/>
    <p:sldId id="264" r:id="rId4"/>
    <p:sldId id="261" r:id="rId5"/>
    <p:sldId id="258" r:id="rId6"/>
    <p:sldId id="265" r:id="rId7"/>
    <p:sldId id="262" r:id="rId8"/>
    <p:sldId id="259" r:id="rId9"/>
    <p:sldId id="260" r:id="rId10"/>
    <p:sldId id="263"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E23F9B3-362D-4373-84D2-7A0B425CFC0D}" type="datetimeFigureOut">
              <a:rPr lang="en-IN" smtClean="0"/>
              <a:t>31-05-2020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C416763-4E96-4D3F-9BD5-36ADC1416D1D}"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189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F9B3-362D-4373-84D2-7A0B425CFC0D}"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410588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F9B3-362D-4373-84D2-7A0B425CFC0D}"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62233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F9B3-362D-4373-84D2-7A0B425CFC0D}"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59581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E23F9B3-362D-4373-84D2-7A0B425CFC0D}" type="datetimeFigureOut">
              <a:rPr lang="en-IN" smtClean="0"/>
              <a:t>31-05-2020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C416763-4E96-4D3F-9BD5-36ADC1416D1D}"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171308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3F9B3-362D-4373-84D2-7A0B425CFC0D}" type="datetimeFigureOut">
              <a:rPr lang="en-IN" smtClean="0"/>
              <a:t>31-05-2020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3777092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3F9B3-362D-4373-84D2-7A0B425CFC0D}" type="datetimeFigureOut">
              <a:rPr lang="en-IN" smtClean="0"/>
              <a:t>31-05-2020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287030777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3F9B3-362D-4373-84D2-7A0B425CFC0D}" type="datetimeFigureOut">
              <a:rPr lang="en-IN" smtClean="0"/>
              <a:t>31-05-2020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146874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3F9B3-362D-4373-84D2-7A0B425CFC0D}" type="datetimeFigureOut">
              <a:rPr lang="en-IN" smtClean="0"/>
              <a:t>31-05-2020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70772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E23F9B3-362D-4373-84D2-7A0B425CFC0D}" type="datetimeFigureOut">
              <a:rPr lang="en-IN" smtClean="0"/>
              <a:t>31-05-2020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9C416763-4E96-4D3F-9BD5-36ADC1416D1D}"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604427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E23F9B3-362D-4373-84D2-7A0B425CFC0D}" type="datetimeFigureOut">
              <a:rPr lang="en-IN" smtClean="0"/>
              <a:t>31-05-2020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72930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E23F9B3-362D-4373-84D2-7A0B425CFC0D}" type="datetimeFigureOut">
              <a:rPr lang="en-IN" smtClean="0"/>
              <a:t>31-05-2020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C416763-4E96-4D3F-9BD5-36ADC1416D1D}"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48218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4B02-CD39-45BF-B1B6-8C73940A56FF}"/>
              </a:ext>
            </a:extLst>
          </p:cNvPr>
          <p:cNvSpPr>
            <a:spLocks noGrp="1"/>
          </p:cNvSpPr>
          <p:nvPr>
            <p:ph type="title"/>
          </p:nvPr>
        </p:nvSpPr>
        <p:spPr>
          <a:xfrm>
            <a:off x="1077238" y="887935"/>
            <a:ext cx="10784910" cy="707885"/>
          </a:xfrm>
        </p:spPr>
        <p:txBody>
          <a:bodyPr>
            <a:normAutofit/>
          </a:bodyPr>
          <a:lstStyle/>
          <a:p>
            <a:pPr algn="ctr"/>
            <a:r>
              <a:rPr lang="en-IN" sz="3700" dirty="0"/>
              <a:t>Indian Society for technical education</a:t>
            </a:r>
          </a:p>
        </p:txBody>
      </p:sp>
      <p:sp>
        <p:nvSpPr>
          <p:cNvPr id="9" name="TextBox 8">
            <a:extLst>
              <a:ext uri="{FF2B5EF4-FFF2-40B4-BE49-F238E27FC236}">
                <a16:creationId xmlns:a16="http://schemas.microsoft.com/office/drawing/2014/main" id="{66EEC91E-5251-4D9F-ABCD-B92B4EF52D00}"/>
              </a:ext>
            </a:extLst>
          </p:cNvPr>
          <p:cNvSpPr txBox="1"/>
          <p:nvPr/>
        </p:nvSpPr>
        <p:spPr>
          <a:xfrm>
            <a:off x="3290169" y="5262179"/>
            <a:ext cx="5611660" cy="784830"/>
          </a:xfrm>
          <a:prstGeom prst="rect">
            <a:avLst/>
          </a:prstGeom>
          <a:noFill/>
        </p:spPr>
        <p:txBody>
          <a:bodyPr wrap="square" rtlCol="0">
            <a:spAutoFit/>
          </a:bodyPr>
          <a:lstStyle/>
          <a:p>
            <a:pPr algn="ctr"/>
            <a:r>
              <a:rPr lang="en-IN" sz="4500"/>
              <a:t>Working </a:t>
            </a:r>
            <a:r>
              <a:rPr lang="en-IN" sz="4500" dirty="0"/>
              <a:t>with API</a:t>
            </a:r>
          </a:p>
        </p:txBody>
      </p:sp>
      <p:pic>
        <p:nvPicPr>
          <p:cNvPr id="11" name="Picture 10" descr="A picture containing ball, drawing, food, room&#10;&#10;Description automatically generated">
            <a:extLst>
              <a:ext uri="{FF2B5EF4-FFF2-40B4-BE49-F238E27FC236}">
                <a16:creationId xmlns:a16="http://schemas.microsoft.com/office/drawing/2014/main" id="{F8BF86CE-6FA0-429E-829A-FF6D92150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298" y="2311104"/>
            <a:ext cx="2255403" cy="2235791"/>
          </a:xfrm>
          <a:prstGeom prst="rect">
            <a:avLst/>
          </a:prstGeom>
        </p:spPr>
      </p:pic>
    </p:spTree>
    <p:extLst>
      <p:ext uri="{BB962C8B-B14F-4D97-AF65-F5344CB8AC3E}">
        <p14:creationId xmlns:p14="http://schemas.microsoft.com/office/powerpoint/2010/main" val="1118499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7BD6-3DB5-4EBA-8E3A-77798BFDC814}"/>
              </a:ext>
            </a:extLst>
          </p:cNvPr>
          <p:cNvSpPr>
            <a:spLocks noGrp="1"/>
          </p:cNvSpPr>
          <p:nvPr>
            <p:ph type="title"/>
          </p:nvPr>
        </p:nvSpPr>
        <p:spPr/>
        <p:txBody>
          <a:bodyPr/>
          <a:lstStyle/>
          <a:p>
            <a:r>
              <a:rPr lang="en-US" dirty="0"/>
              <a:t>The Weather Monitor</a:t>
            </a:r>
            <a:endParaRPr lang="en-IN" dirty="0"/>
          </a:p>
        </p:txBody>
      </p:sp>
      <p:sp>
        <p:nvSpPr>
          <p:cNvPr id="3" name="Content Placeholder 2">
            <a:extLst>
              <a:ext uri="{FF2B5EF4-FFF2-40B4-BE49-F238E27FC236}">
                <a16:creationId xmlns:a16="http://schemas.microsoft.com/office/drawing/2014/main" id="{42E31FD8-DB3C-44FA-B01A-54F5D319102F}"/>
              </a:ext>
            </a:extLst>
          </p:cNvPr>
          <p:cNvSpPr>
            <a:spLocks noGrp="1"/>
          </p:cNvSpPr>
          <p:nvPr>
            <p:ph idx="1"/>
          </p:nvPr>
        </p:nvSpPr>
        <p:spPr/>
        <p:txBody>
          <a:bodyPr/>
          <a:lstStyle/>
          <a:p>
            <a:pPr marL="0" indent="0">
              <a:buNone/>
            </a:pPr>
            <a:r>
              <a:rPr lang="en-US" dirty="0"/>
              <a:t>For the weather monitor we will be using a weather API which contains the data of weather conditions of the required city that we want to display details about. From the API we will pull the JSON file in which that data is present. From the JSON file the parameters of temperature and humidity will be displayed below the city name. </a:t>
            </a: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8DC5D7DC-8B77-4550-89A1-0086CE8F7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122108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F372-816C-4E57-B723-4466773B3693}"/>
              </a:ext>
            </a:extLst>
          </p:cNvPr>
          <p:cNvSpPr>
            <a:spLocks noGrp="1"/>
          </p:cNvSpPr>
          <p:nvPr>
            <p:ph type="title"/>
          </p:nvPr>
        </p:nvSpPr>
        <p:spPr>
          <a:xfrm>
            <a:off x="3571543" y="2993901"/>
            <a:ext cx="5048915" cy="870217"/>
          </a:xfrm>
        </p:spPr>
        <p:txBody>
          <a:bodyPr>
            <a:noAutofit/>
          </a:bodyPr>
          <a:lstStyle/>
          <a:p>
            <a:r>
              <a:rPr lang="en-IN" sz="8000" dirty="0"/>
              <a:t>Thank You</a:t>
            </a:r>
          </a:p>
        </p:txBody>
      </p:sp>
      <p:pic>
        <p:nvPicPr>
          <p:cNvPr id="4" name="Picture 3" descr="A picture containing ball, drawing, food, room&#10;&#10;Description automatically generated">
            <a:extLst>
              <a:ext uri="{FF2B5EF4-FFF2-40B4-BE49-F238E27FC236}">
                <a16:creationId xmlns:a16="http://schemas.microsoft.com/office/drawing/2014/main" id="{27DBDEC8-247B-429C-841A-39A995DA1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152839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D08E2FDE-754F-46BD-9FD3-E4438D3698F1}"/>
              </a:ext>
            </a:extLst>
          </p:cNvPr>
          <p:cNvSpPr txBox="1"/>
          <p:nvPr/>
        </p:nvSpPr>
        <p:spPr>
          <a:xfrm>
            <a:off x="1220555" y="484632"/>
            <a:ext cx="6340519" cy="1638469"/>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700" b="1" cap="all" spc="200" dirty="0">
                <a:solidFill>
                  <a:schemeClr val="tx2"/>
                </a:solidFill>
                <a:latin typeface="+mj-lt"/>
                <a:ea typeface="+mj-ea"/>
                <a:cs typeface="+mj-cs"/>
              </a:rPr>
              <a:t>Indian Society For Technical Education</a:t>
            </a:r>
          </a:p>
        </p:txBody>
      </p:sp>
      <p:sp>
        <p:nvSpPr>
          <p:cNvPr id="4" name="TextBox 1">
            <a:extLst>
              <a:ext uri="{FF2B5EF4-FFF2-40B4-BE49-F238E27FC236}">
                <a16:creationId xmlns:a16="http://schemas.microsoft.com/office/drawing/2014/main" id="{40DFAC76-0FDE-4B11-881C-463A5616E596}"/>
              </a:ext>
            </a:extLst>
          </p:cNvPr>
          <p:cNvSpPr txBox="1"/>
          <p:nvPr/>
        </p:nvSpPr>
        <p:spPr>
          <a:xfrm>
            <a:off x="1353776" y="2443141"/>
            <a:ext cx="6306309" cy="3930227"/>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594">
              <a:lnSpc>
                <a:spcPct val="110000"/>
              </a:lnSpc>
              <a:spcBef>
                <a:spcPts val="700"/>
              </a:spcBef>
              <a:buClr>
                <a:schemeClr val="tx2"/>
              </a:buClr>
            </a:pPr>
            <a:r>
              <a:rPr lang="en-US" dirty="0"/>
              <a:t>istevit.in</a:t>
            </a:r>
          </a:p>
          <a:p>
            <a:pPr indent="-228594">
              <a:lnSpc>
                <a:spcPct val="110000"/>
              </a:lnSpc>
              <a:spcBef>
                <a:spcPts val="700"/>
              </a:spcBef>
              <a:buClr>
                <a:schemeClr val="tx2"/>
              </a:buClr>
            </a:pPr>
            <a:r>
              <a:rPr lang="en-US" dirty="0"/>
              <a:t>instagram.com/</a:t>
            </a:r>
            <a:r>
              <a:rPr lang="en-US" dirty="0" err="1"/>
              <a:t>iste_vit_vellore</a:t>
            </a:r>
            <a:endParaRPr lang="en-US" dirty="0"/>
          </a:p>
          <a:p>
            <a:pPr indent="-228594">
              <a:lnSpc>
                <a:spcPct val="110000"/>
              </a:lnSpc>
              <a:spcBef>
                <a:spcPts val="700"/>
              </a:spcBef>
              <a:buClr>
                <a:schemeClr val="tx2"/>
              </a:buClr>
            </a:pPr>
            <a:r>
              <a:rPr lang="en-US" dirty="0"/>
              <a:t>facebook.com/ISTE.VIT</a:t>
            </a:r>
          </a:p>
          <a:p>
            <a:pPr indent="-228594">
              <a:lnSpc>
                <a:spcPct val="110000"/>
              </a:lnSpc>
              <a:spcBef>
                <a:spcPts val="700"/>
              </a:spcBef>
              <a:buClr>
                <a:schemeClr val="tx2"/>
              </a:buClr>
            </a:pPr>
            <a:r>
              <a:rPr lang="en-US" dirty="0"/>
              <a:t>linkedin.com/company/</a:t>
            </a:r>
            <a:r>
              <a:rPr lang="en-US" dirty="0" err="1"/>
              <a:t>indian</a:t>
            </a:r>
            <a:r>
              <a:rPr lang="en-US" dirty="0"/>
              <a:t>-society-for-technical-education</a:t>
            </a:r>
          </a:p>
          <a:p>
            <a:pPr indent="-228594">
              <a:lnSpc>
                <a:spcPct val="110000"/>
              </a:lnSpc>
              <a:spcBef>
                <a:spcPts val="700"/>
              </a:spcBef>
              <a:buClr>
                <a:schemeClr val="tx2"/>
              </a:buClr>
            </a:pPr>
            <a:r>
              <a:rPr lang="en-US" dirty="0"/>
              <a:t>github.com/ISTE-VIT</a:t>
            </a:r>
          </a:p>
        </p:txBody>
      </p:sp>
      <p:pic>
        <p:nvPicPr>
          <p:cNvPr id="5" name="Picture 4">
            <a:extLst>
              <a:ext uri="{FF2B5EF4-FFF2-40B4-BE49-F238E27FC236}">
                <a16:creationId xmlns:a16="http://schemas.microsoft.com/office/drawing/2014/main" id="{A76C7831-DEA6-4113-8124-191AB21DF35D}"/>
              </a:ext>
            </a:extLst>
          </p:cNvPr>
          <p:cNvPicPr>
            <a:picLocks noChangeAspect="1"/>
          </p:cNvPicPr>
          <p:nvPr/>
        </p:nvPicPr>
        <p:blipFill>
          <a:blip r:embed="rId2"/>
          <a:stretch>
            <a:fillRect/>
          </a:stretch>
        </p:blipFill>
        <p:spPr>
          <a:xfrm>
            <a:off x="8050788" y="1600710"/>
            <a:ext cx="3656581" cy="3656581"/>
          </a:xfrm>
          <a:prstGeom prst="rect">
            <a:avLst/>
          </a:prstGeom>
        </p:spPr>
      </p:pic>
      <p:sp>
        <p:nvSpPr>
          <p:cNvPr id="7" name="TextBox 4">
            <a:extLst>
              <a:ext uri="{FF2B5EF4-FFF2-40B4-BE49-F238E27FC236}">
                <a16:creationId xmlns:a16="http://schemas.microsoft.com/office/drawing/2014/main" id="{10660152-29C8-4D28-9371-C74C378C6AF9}"/>
              </a:ext>
            </a:extLst>
          </p:cNvPr>
          <p:cNvSpPr txBox="1"/>
          <p:nvPr/>
        </p:nvSpPr>
        <p:spPr>
          <a:xfrm>
            <a:off x="2634624" y="5054778"/>
            <a:ext cx="6771861" cy="143116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b="1" dirty="0"/>
              <a:t>About Me</a:t>
            </a:r>
          </a:p>
          <a:p>
            <a:pPr algn="ctr">
              <a:spcAft>
                <a:spcPts val="600"/>
              </a:spcAft>
            </a:pPr>
            <a:r>
              <a:rPr lang="en-US" dirty="0" err="1"/>
              <a:t>Lakshit</a:t>
            </a:r>
            <a:r>
              <a:rPr lang="en-US" dirty="0"/>
              <a:t> Kothari</a:t>
            </a:r>
          </a:p>
          <a:p>
            <a:pPr algn="ctr">
              <a:spcAft>
                <a:spcPts val="600"/>
              </a:spcAft>
            </a:pPr>
            <a:r>
              <a:rPr lang="en-US" dirty="0"/>
              <a:t>@l.k.1.2</a:t>
            </a:r>
          </a:p>
          <a:p>
            <a:pPr algn="ctr">
              <a:spcAft>
                <a:spcPts val="600"/>
              </a:spcAft>
            </a:pPr>
            <a:r>
              <a:rPr lang="en-IN" dirty="0"/>
              <a:t>www.linkedin.com/in/lakshit-kothari-6569531a1</a:t>
            </a:r>
          </a:p>
        </p:txBody>
      </p:sp>
    </p:spTree>
    <p:extLst>
      <p:ext uri="{BB962C8B-B14F-4D97-AF65-F5344CB8AC3E}">
        <p14:creationId xmlns:p14="http://schemas.microsoft.com/office/powerpoint/2010/main" val="105996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A4E2-BDE3-43CA-A91A-B5350C9AE27E}"/>
              </a:ext>
            </a:extLst>
          </p:cNvPr>
          <p:cNvSpPr>
            <a:spLocks noGrp="1"/>
          </p:cNvSpPr>
          <p:nvPr>
            <p:ph type="title"/>
          </p:nvPr>
        </p:nvSpPr>
        <p:spPr>
          <a:xfrm>
            <a:off x="1434238" y="451534"/>
            <a:ext cx="4956132" cy="977029"/>
          </a:xfrm>
        </p:spPr>
        <p:txBody>
          <a:bodyPr/>
          <a:lstStyle/>
          <a:p>
            <a:r>
              <a:rPr lang="en-US" dirty="0"/>
              <a:t>What is an API</a:t>
            </a:r>
            <a:endParaRPr lang="en-IN" dirty="0"/>
          </a:p>
        </p:txBody>
      </p:sp>
      <p:sp>
        <p:nvSpPr>
          <p:cNvPr id="3" name="Content Placeholder 2">
            <a:extLst>
              <a:ext uri="{FF2B5EF4-FFF2-40B4-BE49-F238E27FC236}">
                <a16:creationId xmlns:a16="http://schemas.microsoft.com/office/drawing/2014/main" id="{DE40D532-4CE5-484F-B4BB-1319AB198783}"/>
              </a:ext>
            </a:extLst>
          </p:cNvPr>
          <p:cNvSpPr>
            <a:spLocks noGrp="1"/>
          </p:cNvSpPr>
          <p:nvPr>
            <p:ph idx="1"/>
          </p:nvPr>
        </p:nvSpPr>
        <p:spPr>
          <a:xfrm>
            <a:off x="1194157" y="2693105"/>
            <a:ext cx="7210817" cy="2718148"/>
          </a:xfrm>
        </p:spPr>
        <p:txBody>
          <a:bodyPr>
            <a:normAutofit/>
          </a:bodyPr>
          <a:lstStyle/>
          <a:p>
            <a:r>
              <a:rPr lang="en-US" dirty="0"/>
              <a:t>API is the acronym for Application Programming Interface, which is a software intermediary that allows two applications to talk to each other.</a:t>
            </a:r>
          </a:p>
          <a:p>
            <a:r>
              <a:rPr lang="en-US" dirty="0"/>
              <a:t>When you use an application on your mobile phone, the application connects to the Internet and sends data to a server. The server then retrieves that data, interprets it, performs the necessary actions and sends it back to your phone.</a:t>
            </a:r>
          </a:p>
        </p:txBody>
      </p:sp>
      <p:pic>
        <p:nvPicPr>
          <p:cNvPr id="1026" name="Picture 2" descr="cdn2.vectorstock.com/i/1000x1000/64/81/api-appl...">
            <a:extLst>
              <a:ext uri="{FF2B5EF4-FFF2-40B4-BE49-F238E27FC236}">
                <a16:creationId xmlns:a16="http://schemas.microsoft.com/office/drawing/2014/main" id="{31E9772B-6051-4097-B523-F04CCB7DFA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9" b="19381"/>
          <a:stretch/>
        </p:blipFill>
        <p:spPr bwMode="auto">
          <a:xfrm>
            <a:off x="8663411" y="3067485"/>
            <a:ext cx="2967608" cy="196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ball, drawing, food, room&#10;&#10;Description automatically generated">
            <a:extLst>
              <a:ext uri="{FF2B5EF4-FFF2-40B4-BE49-F238E27FC236}">
                <a16:creationId xmlns:a16="http://schemas.microsoft.com/office/drawing/2014/main" id="{93F87C9B-A1C3-42CD-A070-D9F67386B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654" y="342712"/>
            <a:ext cx="1095375" cy="1085851"/>
          </a:xfrm>
          <a:prstGeom prst="rect">
            <a:avLst/>
          </a:prstGeom>
        </p:spPr>
      </p:pic>
    </p:spTree>
    <p:extLst>
      <p:ext uri="{BB962C8B-B14F-4D97-AF65-F5344CB8AC3E}">
        <p14:creationId xmlns:p14="http://schemas.microsoft.com/office/powerpoint/2010/main" val="425772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5F40-A3D3-439B-8564-790B5A7FE4BA}"/>
              </a:ext>
            </a:extLst>
          </p:cNvPr>
          <p:cNvSpPr>
            <a:spLocks noGrp="1"/>
          </p:cNvSpPr>
          <p:nvPr>
            <p:ph type="title"/>
          </p:nvPr>
        </p:nvSpPr>
        <p:spPr>
          <a:xfrm>
            <a:off x="1341127" y="611145"/>
            <a:ext cx="8292231" cy="695907"/>
          </a:xfrm>
        </p:spPr>
        <p:txBody>
          <a:bodyPr>
            <a:normAutofit fontScale="90000"/>
          </a:bodyPr>
          <a:lstStyle/>
          <a:p>
            <a:pPr algn="ctr"/>
            <a:r>
              <a:rPr lang="en-IN" dirty="0"/>
              <a:t>An example to understand API</a:t>
            </a:r>
          </a:p>
        </p:txBody>
      </p:sp>
      <p:grpSp>
        <p:nvGrpSpPr>
          <p:cNvPr id="18" name="Group 17">
            <a:extLst>
              <a:ext uri="{FF2B5EF4-FFF2-40B4-BE49-F238E27FC236}">
                <a16:creationId xmlns:a16="http://schemas.microsoft.com/office/drawing/2014/main" id="{D4A5D45D-5899-41AD-84E9-F413DC333A3D}"/>
              </a:ext>
            </a:extLst>
          </p:cNvPr>
          <p:cNvGrpSpPr/>
          <p:nvPr/>
        </p:nvGrpSpPr>
        <p:grpSpPr>
          <a:xfrm>
            <a:off x="6096009" y="1976740"/>
            <a:ext cx="5037073" cy="1809118"/>
            <a:chOff x="3920647" y="4138422"/>
            <a:chExt cx="5037073" cy="1809117"/>
          </a:xfrm>
        </p:grpSpPr>
        <p:pic>
          <p:nvPicPr>
            <p:cNvPr id="12" name="Picture 11">
              <a:extLst>
                <a:ext uri="{FF2B5EF4-FFF2-40B4-BE49-F238E27FC236}">
                  <a16:creationId xmlns:a16="http://schemas.microsoft.com/office/drawing/2014/main" id="{0649674C-E83A-4029-817D-D75B125368FA}"/>
                </a:ext>
              </a:extLst>
            </p:cNvPr>
            <p:cNvPicPr>
              <a:picLocks noChangeAspect="1"/>
            </p:cNvPicPr>
            <p:nvPr/>
          </p:nvPicPr>
          <p:blipFill rotWithShape="1">
            <a:blip r:embed="rId2"/>
            <a:srcRect l="7500" t="29031" b="31681"/>
            <a:stretch/>
          </p:blipFill>
          <p:spPr>
            <a:xfrm>
              <a:off x="3920647" y="4138422"/>
              <a:ext cx="5037072" cy="1202855"/>
            </a:xfrm>
            <a:prstGeom prst="rect">
              <a:avLst/>
            </a:prstGeom>
          </p:spPr>
        </p:pic>
        <p:sp>
          <p:nvSpPr>
            <p:cNvPr id="15" name="TextBox 14">
              <a:extLst>
                <a:ext uri="{FF2B5EF4-FFF2-40B4-BE49-F238E27FC236}">
                  <a16:creationId xmlns:a16="http://schemas.microsoft.com/office/drawing/2014/main" id="{730F8B08-2E51-48D7-90E4-9A7F39508050}"/>
                </a:ext>
              </a:extLst>
            </p:cNvPr>
            <p:cNvSpPr txBox="1"/>
            <p:nvPr/>
          </p:nvSpPr>
          <p:spPr>
            <a:xfrm>
              <a:off x="3920648" y="5301208"/>
              <a:ext cx="5037072" cy="646331"/>
            </a:xfrm>
            <a:prstGeom prst="rect">
              <a:avLst/>
            </a:prstGeom>
            <a:noFill/>
          </p:spPr>
          <p:txBody>
            <a:bodyPr wrap="square" rtlCol="0">
              <a:spAutoFit/>
            </a:bodyPr>
            <a:lstStyle/>
            <a:p>
              <a:r>
                <a:rPr lang="en-IN" dirty="0"/>
                <a:t>API/waiter takes the request of the customer to the server/kitchen</a:t>
              </a:r>
            </a:p>
          </p:txBody>
        </p:sp>
      </p:grpSp>
      <p:grpSp>
        <p:nvGrpSpPr>
          <p:cNvPr id="21" name="Group 20">
            <a:extLst>
              <a:ext uri="{FF2B5EF4-FFF2-40B4-BE49-F238E27FC236}">
                <a16:creationId xmlns:a16="http://schemas.microsoft.com/office/drawing/2014/main" id="{BE9DDC58-B634-4660-8AA4-4378F1E55E4D}"/>
              </a:ext>
            </a:extLst>
          </p:cNvPr>
          <p:cNvGrpSpPr/>
          <p:nvPr/>
        </p:nvGrpSpPr>
        <p:grpSpPr>
          <a:xfrm>
            <a:off x="1060149" y="1680331"/>
            <a:ext cx="4169216" cy="2105517"/>
            <a:chOff x="4011392" y="1176829"/>
            <a:chExt cx="4169216" cy="2105515"/>
          </a:xfrm>
        </p:grpSpPr>
        <p:grpSp>
          <p:nvGrpSpPr>
            <p:cNvPr id="20" name="Group 19">
              <a:extLst>
                <a:ext uri="{FF2B5EF4-FFF2-40B4-BE49-F238E27FC236}">
                  <a16:creationId xmlns:a16="http://schemas.microsoft.com/office/drawing/2014/main" id="{961C2EBC-5743-4B38-A96C-B0EBB86E6259}"/>
                </a:ext>
              </a:extLst>
            </p:cNvPr>
            <p:cNvGrpSpPr/>
            <p:nvPr/>
          </p:nvGrpSpPr>
          <p:grpSpPr>
            <a:xfrm>
              <a:off x="4011392" y="1176829"/>
              <a:ext cx="4169216" cy="2105515"/>
              <a:chOff x="1227358" y="1054675"/>
              <a:chExt cx="4169216" cy="2105515"/>
            </a:xfrm>
          </p:grpSpPr>
          <p:pic>
            <p:nvPicPr>
              <p:cNvPr id="5" name="Picture 4">
                <a:extLst>
                  <a:ext uri="{FF2B5EF4-FFF2-40B4-BE49-F238E27FC236}">
                    <a16:creationId xmlns:a16="http://schemas.microsoft.com/office/drawing/2014/main" id="{C69C5C76-98A2-4752-9C7A-3091F87F52BE}"/>
                  </a:ext>
                </a:extLst>
              </p:cNvPr>
              <p:cNvPicPr>
                <a:picLocks noChangeAspect="1"/>
              </p:cNvPicPr>
              <p:nvPr/>
            </p:nvPicPr>
            <p:blipFill rotWithShape="1">
              <a:blip r:embed="rId3"/>
              <a:srcRect l="7846" t="31581" r="66654" b="31273"/>
              <a:stretch/>
            </p:blipFill>
            <p:spPr>
              <a:xfrm>
                <a:off x="2053882" y="1054675"/>
                <a:ext cx="2483821" cy="2034260"/>
              </a:xfrm>
              <a:prstGeom prst="rect">
                <a:avLst/>
              </a:prstGeom>
            </p:spPr>
          </p:pic>
          <p:sp>
            <p:nvSpPr>
              <p:cNvPr id="9" name="TextBox 8">
                <a:extLst>
                  <a:ext uri="{FF2B5EF4-FFF2-40B4-BE49-F238E27FC236}">
                    <a16:creationId xmlns:a16="http://schemas.microsoft.com/office/drawing/2014/main" id="{572DBC66-C88E-4D18-A877-C92CA2232F24}"/>
                  </a:ext>
                </a:extLst>
              </p:cNvPr>
              <p:cNvSpPr txBox="1"/>
              <p:nvPr/>
            </p:nvSpPr>
            <p:spPr>
              <a:xfrm>
                <a:off x="1227358" y="2790858"/>
                <a:ext cx="739228" cy="369332"/>
              </a:xfrm>
              <a:prstGeom prst="rect">
                <a:avLst/>
              </a:prstGeom>
              <a:noFill/>
            </p:spPr>
            <p:txBody>
              <a:bodyPr wrap="square" rtlCol="0">
                <a:spAutoFit/>
              </a:bodyPr>
              <a:lstStyle/>
              <a:p>
                <a:r>
                  <a:rPr lang="en-IN" dirty="0"/>
                  <a:t>User</a:t>
                </a:r>
              </a:p>
            </p:txBody>
          </p:sp>
          <p:cxnSp>
            <p:nvCxnSpPr>
              <p:cNvPr id="11" name="Straight Arrow Connector 10">
                <a:extLst>
                  <a:ext uri="{FF2B5EF4-FFF2-40B4-BE49-F238E27FC236}">
                    <a16:creationId xmlns:a16="http://schemas.microsoft.com/office/drawing/2014/main" id="{0B8102F6-740C-4A69-9925-11FEEDBD9640}"/>
                  </a:ext>
                </a:extLst>
              </p:cNvPr>
              <p:cNvCxnSpPr>
                <a:cxnSpLocks/>
              </p:cNvCxnSpPr>
              <p:nvPr/>
            </p:nvCxnSpPr>
            <p:spPr>
              <a:xfrm>
                <a:off x="4235114" y="2277040"/>
                <a:ext cx="499724" cy="33955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12D6E40-A0F1-44E6-8C9A-E74C23D35F4A}"/>
                  </a:ext>
                </a:extLst>
              </p:cNvPr>
              <p:cNvSpPr txBox="1"/>
              <p:nvPr/>
            </p:nvSpPr>
            <p:spPr>
              <a:xfrm>
                <a:off x="4657346" y="2559249"/>
                <a:ext cx="739228" cy="369332"/>
              </a:xfrm>
              <a:prstGeom prst="rect">
                <a:avLst/>
              </a:prstGeom>
              <a:noFill/>
            </p:spPr>
            <p:txBody>
              <a:bodyPr wrap="square" rtlCol="0">
                <a:spAutoFit/>
              </a:bodyPr>
              <a:lstStyle/>
              <a:p>
                <a:r>
                  <a:rPr lang="en-IN" dirty="0"/>
                  <a:t>API</a:t>
                </a:r>
              </a:p>
            </p:txBody>
          </p:sp>
        </p:grpSp>
        <p:cxnSp>
          <p:nvCxnSpPr>
            <p:cNvPr id="7" name="Straight Arrow Connector 6">
              <a:extLst>
                <a:ext uri="{FF2B5EF4-FFF2-40B4-BE49-F238E27FC236}">
                  <a16:creationId xmlns:a16="http://schemas.microsoft.com/office/drawing/2014/main" id="{5664DFF9-1839-4B9A-926E-BB89771CB9CF}"/>
                </a:ext>
              </a:extLst>
            </p:cNvPr>
            <p:cNvCxnSpPr>
              <a:cxnSpLocks/>
            </p:cNvCxnSpPr>
            <p:nvPr/>
          </p:nvCxnSpPr>
          <p:spPr>
            <a:xfrm flipH="1">
              <a:off x="4497677" y="2611040"/>
              <a:ext cx="625530" cy="30197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ECE9C807-8B90-4A3D-BF5D-A210136C9927}"/>
              </a:ext>
            </a:extLst>
          </p:cNvPr>
          <p:cNvGrpSpPr/>
          <p:nvPr/>
        </p:nvGrpSpPr>
        <p:grpSpPr>
          <a:xfrm>
            <a:off x="2585578" y="4342372"/>
            <a:ext cx="7371471" cy="2363002"/>
            <a:chOff x="2588456" y="407962"/>
            <a:chExt cx="7371471" cy="2363001"/>
          </a:xfrm>
        </p:grpSpPr>
        <p:pic>
          <p:nvPicPr>
            <p:cNvPr id="24" name="Picture 23">
              <a:extLst>
                <a:ext uri="{FF2B5EF4-FFF2-40B4-BE49-F238E27FC236}">
                  <a16:creationId xmlns:a16="http://schemas.microsoft.com/office/drawing/2014/main" id="{A8DABB1C-B769-4777-90B3-F89E07F82034}"/>
                </a:ext>
              </a:extLst>
            </p:cNvPr>
            <p:cNvPicPr>
              <a:picLocks noChangeAspect="1"/>
            </p:cNvPicPr>
            <p:nvPr/>
          </p:nvPicPr>
          <p:blipFill rotWithShape="1">
            <a:blip r:embed="rId4"/>
            <a:srcRect t="33018" b="31887"/>
            <a:stretch/>
          </p:blipFill>
          <p:spPr>
            <a:xfrm>
              <a:off x="2588456" y="407962"/>
              <a:ext cx="7371471" cy="1454448"/>
            </a:xfrm>
            <a:prstGeom prst="rect">
              <a:avLst/>
            </a:prstGeom>
          </p:spPr>
        </p:pic>
        <p:sp>
          <p:nvSpPr>
            <p:cNvPr id="25" name="TextBox 24">
              <a:extLst>
                <a:ext uri="{FF2B5EF4-FFF2-40B4-BE49-F238E27FC236}">
                  <a16:creationId xmlns:a16="http://schemas.microsoft.com/office/drawing/2014/main" id="{101F5702-2E5E-43C5-8452-D63C7CE69779}"/>
                </a:ext>
              </a:extLst>
            </p:cNvPr>
            <p:cNvSpPr txBox="1"/>
            <p:nvPr/>
          </p:nvSpPr>
          <p:spPr>
            <a:xfrm>
              <a:off x="2776345" y="2124632"/>
              <a:ext cx="5037072" cy="646331"/>
            </a:xfrm>
            <a:prstGeom prst="rect">
              <a:avLst/>
            </a:prstGeom>
            <a:noFill/>
          </p:spPr>
          <p:txBody>
            <a:bodyPr wrap="square" rtlCol="0">
              <a:spAutoFit/>
            </a:bodyPr>
            <a:lstStyle/>
            <a:p>
              <a:r>
                <a:rPr lang="en-IN" dirty="0"/>
                <a:t>API/waiter takes the result from the server/kitchen to the customer. </a:t>
              </a:r>
            </a:p>
          </p:txBody>
        </p:sp>
      </p:grpSp>
      <p:pic>
        <p:nvPicPr>
          <p:cNvPr id="26" name="Picture 25" descr="A picture containing ball, drawing, food, room&#10;&#10;Description automatically generated">
            <a:extLst>
              <a:ext uri="{FF2B5EF4-FFF2-40B4-BE49-F238E27FC236}">
                <a16:creationId xmlns:a16="http://schemas.microsoft.com/office/drawing/2014/main" id="{D8E54851-F744-407A-A628-6330909274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26119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526C-EC5C-4E23-8AA1-0A6DF91A32EA}"/>
              </a:ext>
            </a:extLst>
          </p:cNvPr>
          <p:cNvSpPr>
            <a:spLocks noGrp="1"/>
          </p:cNvSpPr>
          <p:nvPr>
            <p:ph type="title"/>
          </p:nvPr>
        </p:nvSpPr>
        <p:spPr>
          <a:xfrm>
            <a:off x="1251677" y="382385"/>
            <a:ext cx="6013419" cy="870219"/>
          </a:xfrm>
        </p:spPr>
        <p:txBody>
          <a:bodyPr/>
          <a:lstStyle/>
          <a:p>
            <a:r>
              <a:rPr lang="en-US" dirty="0"/>
              <a:t>Where is API used ?</a:t>
            </a:r>
            <a:endParaRPr lang="en-IN" dirty="0"/>
          </a:p>
        </p:txBody>
      </p:sp>
      <p:sp>
        <p:nvSpPr>
          <p:cNvPr id="3" name="Content Placeholder 2">
            <a:extLst>
              <a:ext uri="{FF2B5EF4-FFF2-40B4-BE49-F238E27FC236}">
                <a16:creationId xmlns:a16="http://schemas.microsoft.com/office/drawing/2014/main" id="{C7F80B4A-BE62-4BA3-95FA-93A5047354FF}"/>
              </a:ext>
            </a:extLst>
          </p:cNvPr>
          <p:cNvSpPr>
            <a:spLocks noGrp="1"/>
          </p:cNvSpPr>
          <p:nvPr>
            <p:ph idx="1"/>
          </p:nvPr>
        </p:nvSpPr>
        <p:spPr/>
        <p:txBody>
          <a:bodyPr/>
          <a:lstStyle/>
          <a:p>
            <a:r>
              <a:rPr lang="en-US" dirty="0"/>
              <a:t>View your flight ticket booking details.</a:t>
            </a:r>
          </a:p>
          <a:p>
            <a:r>
              <a:rPr lang="en-US" dirty="0"/>
              <a:t>Stream the YouTube video you’ll watch.</a:t>
            </a:r>
          </a:p>
          <a:p>
            <a:r>
              <a:rPr lang="en-US" dirty="0"/>
              <a:t>Displaying the maps of your location.</a:t>
            </a:r>
          </a:p>
          <a:p>
            <a:r>
              <a:rPr lang="en-US" dirty="0"/>
              <a:t>Store and read the tweets you have posted.</a:t>
            </a:r>
          </a:p>
          <a:p>
            <a:r>
              <a:rPr lang="en-US" dirty="0"/>
              <a:t>Pull data for tracking Coronavirus outbreak worldwide.</a:t>
            </a: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211871F9-FE2D-4159-A803-BC855165A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81947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C85-6B35-4C6F-91F4-C8D47C8BF642}"/>
              </a:ext>
            </a:extLst>
          </p:cNvPr>
          <p:cNvSpPr>
            <a:spLocks noGrp="1"/>
          </p:cNvSpPr>
          <p:nvPr>
            <p:ph type="title"/>
          </p:nvPr>
        </p:nvSpPr>
        <p:spPr>
          <a:xfrm>
            <a:off x="1484320" y="94477"/>
            <a:ext cx="10018713" cy="1752599"/>
          </a:xfrm>
        </p:spPr>
        <p:txBody>
          <a:bodyPr/>
          <a:lstStyle/>
          <a:p>
            <a:r>
              <a:rPr lang="en-US" dirty="0"/>
              <a:t>What is a JSON file</a:t>
            </a:r>
            <a:endParaRPr lang="en-IN" dirty="0"/>
          </a:p>
        </p:txBody>
      </p:sp>
      <p:sp>
        <p:nvSpPr>
          <p:cNvPr id="3" name="Content Placeholder 2">
            <a:extLst>
              <a:ext uri="{FF2B5EF4-FFF2-40B4-BE49-F238E27FC236}">
                <a16:creationId xmlns:a16="http://schemas.microsoft.com/office/drawing/2014/main" id="{70160ED7-8DB2-4D53-B1C3-5F51C86240C2}"/>
              </a:ext>
            </a:extLst>
          </p:cNvPr>
          <p:cNvSpPr>
            <a:spLocks noGrp="1"/>
          </p:cNvSpPr>
          <p:nvPr>
            <p:ph idx="1"/>
          </p:nvPr>
        </p:nvSpPr>
        <p:spPr>
          <a:xfrm>
            <a:off x="1484319" y="1916491"/>
            <a:ext cx="10189948" cy="3970751"/>
          </a:xfrm>
        </p:spPr>
        <p:txBody>
          <a:bodyPr>
            <a:normAutofit/>
          </a:bodyPr>
          <a:lstStyle/>
          <a:p>
            <a:pPr marL="0" indent="0">
              <a:buNone/>
            </a:pPr>
            <a:r>
              <a:rPr lang="en-US" dirty="0"/>
              <a:t>JavaScript Object Notation (JSON) is an open standard file format, and data interchange format, that uses human-readable text to store and transmit data objects consisting of attribute–value pairs and array data types (or any other serializable value).</a:t>
            </a:r>
          </a:p>
          <a:p>
            <a:r>
              <a:rPr lang="en-US" dirty="0"/>
              <a:t>When exchanging data between a browser and a server, the data can only be text.</a:t>
            </a:r>
          </a:p>
          <a:p>
            <a:r>
              <a:rPr lang="en-US" dirty="0"/>
              <a:t>JSON is text, and we can convert any JavaScript object into JSON, and send JSON to the server.</a:t>
            </a:r>
          </a:p>
          <a:p>
            <a:r>
              <a:rPr lang="en-US" dirty="0"/>
              <a:t>We can also convert any JSON received from the server into JavaScript objects.</a:t>
            </a:r>
          </a:p>
          <a:p>
            <a:r>
              <a:rPr lang="en-US" dirty="0"/>
              <a:t>This way we can work with the data as JavaScript objects, with no complicated parsing and translations.</a:t>
            </a:r>
          </a:p>
          <a:p>
            <a:pPr marL="0" indent="0">
              <a:buNone/>
            </a:pP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4D6D8CF5-B64A-4F86-BFBC-6458DBE3F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48310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9A8E-9BAB-4A11-92EF-768F4221A900}"/>
              </a:ext>
            </a:extLst>
          </p:cNvPr>
          <p:cNvSpPr>
            <a:spLocks noGrp="1"/>
          </p:cNvSpPr>
          <p:nvPr>
            <p:ph type="title"/>
          </p:nvPr>
        </p:nvSpPr>
        <p:spPr>
          <a:xfrm>
            <a:off x="1446732" y="498950"/>
            <a:ext cx="6870549" cy="842375"/>
          </a:xfrm>
        </p:spPr>
        <p:txBody>
          <a:bodyPr>
            <a:normAutofit fontScale="90000"/>
          </a:bodyPr>
          <a:lstStyle/>
          <a:p>
            <a:r>
              <a:rPr lang="en-IN" dirty="0"/>
              <a:t>An example of a JSON file</a:t>
            </a:r>
          </a:p>
        </p:txBody>
      </p:sp>
      <p:pic>
        <p:nvPicPr>
          <p:cNvPr id="5" name="Picture 4">
            <a:extLst>
              <a:ext uri="{FF2B5EF4-FFF2-40B4-BE49-F238E27FC236}">
                <a16:creationId xmlns:a16="http://schemas.microsoft.com/office/drawing/2014/main" id="{31156965-5BB5-42EE-A5CF-3232536170D9}"/>
              </a:ext>
            </a:extLst>
          </p:cNvPr>
          <p:cNvPicPr>
            <a:picLocks noChangeAspect="1"/>
          </p:cNvPicPr>
          <p:nvPr/>
        </p:nvPicPr>
        <p:blipFill rotWithShape="1">
          <a:blip r:embed="rId2"/>
          <a:srcRect l="7192" t="39264" r="68150" b="36614"/>
          <a:stretch/>
        </p:blipFill>
        <p:spPr>
          <a:xfrm>
            <a:off x="3089755" y="1590814"/>
            <a:ext cx="5891408" cy="3240276"/>
          </a:xfrm>
          <a:prstGeom prst="rect">
            <a:avLst/>
          </a:prstGeom>
        </p:spPr>
      </p:pic>
      <p:sp>
        <p:nvSpPr>
          <p:cNvPr id="6" name="TextBox 5">
            <a:extLst>
              <a:ext uri="{FF2B5EF4-FFF2-40B4-BE49-F238E27FC236}">
                <a16:creationId xmlns:a16="http://schemas.microsoft.com/office/drawing/2014/main" id="{229C8273-303C-402A-8951-AB46B754CCDE}"/>
              </a:ext>
            </a:extLst>
          </p:cNvPr>
          <p:cNvSpPr txBox="1"/>
          <p:nvPr/>
        </p:nvSpPr>
        <p:spPr>
          <a:xfrm>
            <a:off x="3089755" y="5060523"/>
            <a:ext cx="5891408" cy="646331"/>
          </a:xfrm>
          <a:prstGeom prst="rect">
            <a:avLst/>
          </a:prstGeom>
          <a:noFill/>
        </p:spPr>
        <p:txBody>
          <a:bodyPr wrap="square" rtlCol="0">
            <a:spAutoFit/>
          </a:bodyPr>
          <a:lstStyle/>
          <a:p>
            <a:r>
              <a:rPr lang="en-IN" dirty="0"/>
              <a:t>A JSON array of data regarding the coronavirus situation of Maharashtra. </a:t>
            </a:r>
          </a:p>
        </p:txBody>
      </p:sp>
      <p:pic>
        <p:nvPicPr>
          <p:cNvPr id="7" name="Picture 6" descr="A picture containing ball, drawing, food, room&#10;&#10;Description automatically generated">
            <a:extLst>
              <a:ext uri="{FF2B5EF4-FFF2-40B4-BE49-F238E27FC236}">
                <a16:creationId xmlns:a16="http://schemas.microsoft.com/office/drawing/2014/main" id="{A3BD47DA-630D-42CF-9E6B-730A410DF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109556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93BD-5EAD-4FA3-A6B3-9C4889AF03B5}"/>
              </a:ext>
            </a:extLst>
          </p:cNvPr>
          <p:cNvSpPr>
            <a:spLocks noGrp="1"/>
          </p:cNvSpPr>
          <p:nvPr>
            <p:ph type="title"/>
          </p:nvPr>
        </p:nvSpPr>
        <p:spPr/>
        <p:txBody>
          <a:bodyPr/>
          <a:lstStyle/>
          <a:p>
            <a:r>
              <a:rPr lang="en-US" dirty="0"/>
              <a:t>Advantages of JSON</a:t>
            </a:r>
            <a:endParaRPr lang="en-IN" dirty="0"/>
          </a:p>
        </p:txBody>
      </p:sp>
      <p:sp>
        <p:nvSpPr>
          <p:cNvPr id="3" name="Content Placeholder 2">
            <a:extLst>
              <a:ext uri="{FF2B5EF4-FFF2-40B4-BE49-F238E27FC236}">
                <a16:creationId xmlns:a16="http://schemas.microsoft.com/office/drawing/2014/main" id="{2F5FDDAF-47B3-4D98-9905-3012B742F89F}"/>
              </a:ext>
            </a:extLst>
          </p:cNvPr>
          <p:cNvSpPr>
            <a:spLocks noGrp="1"/>
          </p:cNvSpPr>
          <p:nvPr>
            <p:ph idx="1"/>
          </p:nvPr>
        </p:nvSpPr>
        <p:spPr/>
        <p:txBody>
          <a:bodyPr/>
          <a:lstStyle/>
          <a:p>
            <a:r>
              <a:rPr lang="en-US" dirty="0"/>
              <a:t>Fast and has easy to use syntax.</a:t>
            </a:r>
          </a:p>
          <a:p>
            <a:r>
              <a:rPr lang="en-IN" dirty="0"/>
              <a:t>Compatible to world wide web browsers.</a:t>
            </a:r>
          </a:p>
          <a:p>
            <a:r>
              <a:rPr lang="en-IN" dirty="0"/>
              <a:t>JSON’s server-side parsing is very fast and hence gives the users quick responses.</a:t>
            </a:r>
          </a:p>
          <a:p>
            <a:r>
              <a:rPr lang="en-IN" dirty="0"/>
              <a:t>The best tool to share data.</a:t>
            </a:r>
          </a:p>
          <a:p>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869A72C2-1C5D-492E-A8E7-E7F4DAC89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14344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11A7-E38A-426F-BE6A-D10C4EE218A2}"/>
              </a:ext>
            </a:extLst>
          </p:cNvPr>
          <p:cNvSpPr>
            <a:spLocks noGrp="1"/>
          </p:cNvSpPr>
          <p:nvPr>
            <p:ph type="title"/>
          </p:nvPr>
        </p:nvSpPr>
        <p:spPr>
          <a:xfrm>
            <a:off x="1086653" y="708499"/>
            <a:ext cx="10018713" cy="1752599"/>
          </a:xfrm>
        </p:spPr>
        <p:txBody>
          <a:bodyPr/>
          <a:lstStyle/>
          <a:p>
            <a:r>
              <a:rPr lang="en-US" dirty="0"/>
              <a:t>How will we use API and JSON file in our project</a:t>
            </a:r>
            <a:endParaRPr lang="en-IN" dirty="0"/>
          </a:p>
        </p:txBody>
      </p:sp>
      <p:sp>
        <p:nvSpPr>
          <p:cNvPr id="3" name="Content Placeholder 2">
            <a:extLst>
              <a:ext uri="{FF2B5EF4-FFF2-40B4-BE49-F238E27FC236}">
                <a16:creationId xmlns:a16="http://schemas.microsoft.com/office/drawing/2014/main" id="{9B921F56-0E6B-4B61-9477-6412765EB0B6}"/>
              </a:ext>
            </a:extLst>
          </p:cNvPr>
          <p:cNvSpPr>
            <a:spLocks noGrp="1"/>
          </p:cNvSpPr>
          <p:nvPr>
            <p:ph idx="1"/>
          </p:nvPr>
        </p:nvSpPr>
        <p:spPr/>
        <p:txBody>
          <a:bodyPr/>
          <a:lstStyle/>
          <a:p>
            <a:pPr marL="0" indent="0">
              <a:buNone/>
            </a:pPr>
            <a:r>
              <a:rPr lang="en-US" dirty="0"/>
              <a:t>For our webinar we will take an API which has a JSON file which contains the data about the weather parameters of the city we need to get from the server.</a:t>
            </a:r>
          </a:p>
          <a:p>
            <a:pPr marL="0" indent="0">
              <a:buNone/>
            </a:pPr>
            <a:r>
              <a:rPr lang="en-US" dirty="0"/>
              <a:t>We will pull the JSON file from the server and extract data from it and display it on our web page. </a:t>
            </a:r>
          </a:p>
          <a:p>
            <a:pPr marL="0" indent="0">
              <a:buNone/>
            </a:pP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7D52A9BD-F299-4952-BBDE-0FA9DBAE7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320422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0C92-ED18-4A72-89AE-1F003586ABD2}"/>
              </a:ext>
            </a:extLst>
          </p:cNvPr>
          <p:cNvSpPr>
            <a:spLocks noGrp="1"/>
          </p:cNvSpPr>
          <p:nvPr>
            <p:ph type="title"/>
          </p:nvPr>
        </p:nvSpPr>
        <p:spPr/>
        <p:txBody>
          <a:bodyPr/>
          <a:lstStyle/>
          <a:p>
            <a:r>
              <a:rPr lang="en-US" dirty="0"/>
              <a:t>fetch() function</a:t>
            </a:r>
            <a:endParaRPr lang="en-IN" dirty="0"/>
          </a:p>
        </p:txBody>
      </p:sp>
      <p:sp>
        <p:nvSpPr>
          <p:cNvPr id="3" name="Content Placeholder 2">
            <a:extLst>
              <a:ext uri="{FF2B5EF4-FFF2-40B4-BE49-F238E27FC236}">
                <a16:creationId xmlns:a16="http://schemas.microsoft.com/office/drawing/2014/main" id="{BBEBA964-227A-43D6-B5CF-3D92699A3A8F}"/>
              </a:ext>
            </a:extLst>
          </p:cNvPr>
          <p:cNvSpPr>
            <a:spLocks noGrp="1"/>
          </p:cNvSpPr>
          <p:nvPr>
            <p:ph idx="1"/>
          </p:nvPr>
        </p:nvSpPr>
        <p:spPr>
          <a:xfrm>
            <a:off x="1509720" y="2029226"/>
            <a:ext cx="10018713" cy="3018772"/>
          </a:xfrm>
        </p:spPr>
        <p:txBody>
          <a:bodyPr/>
          <a:lstStyle/>
          <a:p>
            <a:pPr marL="0" indent="0">
              <a:buNone/>
            </a:pPr>
            <a:r>
              <a:rPr lang="en-US" dirty="0"/>
              <a:t>The fetch() function is required to fetch or get the JSON file from the server or the API that we will use</a:t>
            </a:r>
            <a:r>
              <a:rPr lang="en-IN" dirty="0"/>
              <a:t>. </a:t>
            </a:r>
            <a:r>
              <a:rPr lang="en-US" dirty="0"/>
              <a:t>Fetch provides a generic definition of Request and Response objects (and other things involved with network requests). This will allow them to be used wherever they are needed in the future, whether it’s for service workers, Cache API, and other similar things that handle or modify requests and responses, or any kind of use case that might require you to generate your own responses programmatically</a:t>
            </a:r>
          </a:p>
        </p:txBody>
      </p:sp>
      <p:sp>
        <p:nvSpPr>
          <p:cNvPr id="4" name="Rectangle 1">
            <a:extLst>
              <a:ext uri="{FF2B5EF4-FFF2-40B4-BE49-F238E27FC236}">
                <a16:creationId xmlns:a16="http://schemas.microsoft.com/office/drawing/2014/main" id="{BC3C0FE8-66C5-43F5-B143-223A28417515}"/>
              </a:ext>
            </a:extLst>
          </p:cNvPr>
          <p:cNvSpPr>
            <a:spLocks noChangeArrowheads="1"/>
          </p:cNvSpPr>
          <p:nvPr/>
        </p:nvSpPr>
        <p:spPr bwMode="auto">
          <a:xfrm>
            <a:off x="25409" y="-13848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endParaRPr lang="en-US" altLang="en-US" dirty="0"/>
          </a:p>
        </p:txBody>
      </p:sp>
      <p:pic>
        <p:nvPicPr>
          <p:cNvPr id="5" name="Picture 4" descr="A picture containing ball, drawing, food, room&#10;&#10;Description automatically generated">
            <a:extLst>
              <a:ext uri="{FF2B5EF4-FFF2-40B4-BE49-F238E27FC236}">
                <a16:creationId xmlns:a16="http://schemas.microsoft.com/office/drawing/2014/main" id="{5A26F09D-6E36-4A58-8E67-9FB7B8F99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51244024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TM10001106[[fn=Badge]]</Template>
  <TotalTime>182</TotalTime>
  <Words>625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Impact</vt:lpstr>
      <vt:lpstr>Badge</vt:lpstr>
      <vt:lpstr>Indian Society for technical education</vt:lpstr>
      <vt:lpstr>What is an API</vt:lpstr>
      <vt:lpstr>An example to understand API</vt:lpstr>
      <vt:lpstr>Where is API used ?</vt:lpstr>
      <vt:lpstr>What is a JSON file</vt:lpstr>
      <vt:lpstr>An example of a JSON file</vt:lpstr>
      <vt:lpstr>Advantages of JSON</vt:lpstr>
      <vt:lpstr>How will we use API and JSON file in our project</vt:lpstr>
      <vt:lpstr>fetch() function</vt:lpstr>
      <vt:lpstr>The Weather Monitor</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with API</dc:title>
  <dc:creator>priyanka kothari</dc:creator>
  <cp:lastModifiedBy>priyanka kothari</cp:lastModifiedBy>
  <cp:revision>9</cp:revision>
  <dcterms:created xsi:type="dcterms:W3CDTF">2020-05-30T18:37:13Z</dcterms:created>
  <dcterms:modified xsi:type="dcterms:W3CDTF">2020-05-31T10:15:45Z</dcterms:modified>
</cp:coreProperties>
</file>