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sth Raj" initials="SR" lastIdx="1" clrIdx="0">
    <p:extLst>
      <p:ext uri="{19B8F6BF-5375-455C-9EA6-DF929625EA0E}">
        <p15:presenceInfo xmlns:p15="http://schemas.microsoft.com/office/powerpoint/2012/main" userId="42b7f0c8d06a5f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0T23:26:57.20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8801A-F90D-4887-864F-D893B7260FA7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BD137-1F94-42E3-9790-E2AF6AD4A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505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726-4E2F-4810-AA88-44741C5D7CD4}" type="datetime1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8CD4FAC-BC51-4814-80F9-05BBF07C4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8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C1BF-9206-42AE-AFF8-D4EC5538ACD0}" type="datetime1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CD4FAC-BC51-4814-80F9-05BBF07C4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77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86C-7D4A-48AC-A784-1F6A51FFE7C3}" type="datetime1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CD4FAC-BC51-4814-80F9-05BBF07C403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9094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755B-E612-4193-B112-775E3B1E5AB2}" type="datetime1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CD4FAC-BC51-4814-80F9-05BBF07C4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912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1E9B-903F-4902-8F64-4A8951009343}" type="datetime1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CD4FAC-BC51-4814-80F9-05BBF07C403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848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D969-C28A-460D-9482-9773F81FC511}" type="datetime1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CD4FAC-BC51-4814-80F9-05BBF07C4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205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56A-BCFE-4925-89B1-1EC1554C59D9}" type="datetime1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FAC-BC51-4814-80F9-05BBF07C4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39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D61E-8424-42BF-A56B-9323B042637A}" type="datetime1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FAC-BC51-4814-80F9-05BBF07C4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9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409E-30EF-4982-B20A-6BBA4B21D693}" type="datetime1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FAC-BC51-4814-80F9-05BBF07C4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33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C432-DE5C-4725-9425-1A9F97739DC2}" type="datetime1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CD4FAC-BC51-4814-80F9-05BBF07C4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46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B528-B3D5-4859-B3D6-CD68E8CC5929}" type="datetime1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CD4FAC-BC51-4814-80F9-05BBF07C4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85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D805-F534-4635-9053-5D67526C8095}" type="datetime1">
              <a:rPr lang="en-IN" smtClean="0"/>
              <a:t>22-10-2020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CD4FAC-BC51-4814-80F9-05BBF07C4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3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69-5EEA-4C2C-9C38-F0853A3EB7F6}" type="datetime1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FAC-BC51-4814-80F9-05BBF07C4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9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F817-3260-42D9-90A7-6BD0ED5B5864}" type="datetime1">
              <a:rPr lang="en-IN" smtClean="0"/>
              <a:t>22-10-2020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FAC-BC51-4814-80F9-05BBF07C4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74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C28A-3DB7-483E-A5E6-40B0289979A5}" type="datetime1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FAC-BC51-4814-80F9-05BBF07C4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14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DF6-AC26-441F-B614-01AC3543F98B}" type="datetime1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CD4FAC-BC51-4814-80F9-05BBF07C4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36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E850-0E31-4BA2-94BA-51C7FB5330D5}" type="datetime1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CD4FAC-BC51-4814-80F9-05BBF07C4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50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resth6raj" TargetMode="External"/><Relationship Id="rId2" Type="http://schemas.openxmlformats.org/officeDocument/2006/relationships/hyperlink" Target="https://www.linkedin.com/in/shresth-raj-1797371a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C331-8995-4E8E-BF3A-7265A9DDC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706" y="954338"/>
            <a:ext cx="10184906" cy="3022991"/>
          </a:xfrm>
        </p:spPr>
        <p:txBody>
          <a:bodyPr>
            <a:normAutofit fontScale="90000"/>
          </a:bodyPr>
          <a:lstStyle/>
          <a:p>
            <a:r>
              <a:rPr lang="en-IN" dirty="0"/>
              <a:t>INDIAN SOCIETY FOR TECHNICAL             EDUCATION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942F1-FB8F-4FF7-B857-28353878BB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 Black" panose="020B0A04020102020204" pitchFamily="34" charset="0"/>
              </a:rPr>
              <a:t>        Introduction to PHP</a:t>
            </a:r>
          </a:p>
        </p:txBody>
      </p:sp>
      <p:pic>
        <p:nvPicPr>
          <p:cNvPr id="6" name="Picture 5" descr="A picture containing ball, drawing, food, room&#10;&#10;Description automatically generated">
            <a:extLst>
              <a:ext uri="{FF2B5EF4-FFF2-40B4-BE49-F238E27FC236}">
                <a16:creationId xmlns:a16="http://schemas.microsoft.com/office/drawing/2014/main" id="{6691C5E7-8815-453E-A041-A57364AF6F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64" y="2546964"/>
            <a:ext cx="2182217" cy="216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8983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E4E0-0542-4E78-B462-16B118B7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4524B-702E-4076-BC5B-30546A1E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Loops are used to execute the same block of code again and again, as long as a certain condition is true. </a:t>
            </a:r>
          </a:p>
          <a:p>
            <a:r>
              <a:rPr lang="en-IN" dirty="0"/>
              <a:t>In PHP, we have the following loop types: </a:t>
            </a:r>
          </a:p>
          <a:p>
            <a:r>
              <a:rPr lang="en-IN" dirty="0"/>
              <a:t>✓ </a:t>
            </a:r>
            <a:r>
              <a:rPr lang="en-IN" b="1" dirty="0"/>
              <a:t>while - </a:t>
            </a:r>
            <a:r>
              <a:rPr lang="en-IN" dirty="0"/>
              <a:t>loops</a:t>
            </a:r>
            <a:r>
              <a:rPr lang="en-IN" b="1" dirty="0"/>
              <a:t> </a:t>
            </a:r>
            <a:r>
              <a:rPr lang="en-IN" dirty="0"/>
              <a:t>through a block of code as long as the specified condition is true </a:t>
            </a:r>
          </a:p>
          <a:p>
            <a:r>
              <a:rPr lang="en-IN" dirty="0"/>
              <a:t>✓ </a:t>
            </a:r>
            <a:r>
              <a:rPr lang="en-IN" b="1" dirty="0"/>
              <a:t>do...while - </a:t>
            </a:r>
            <a:r>
              <a:rPr lang="en-IN" dirty="0"/>
              <a:t>loops</a:t>
            </a:r>
            <a:r>
              <a:rPr lang="en-IN" b="1" dirty="0"/>
              <a:t> </a:t>
            </a:r>
            <a:r>
              <a:rPr lang="en-IN" dirty="0"/>
              <a:t>through a block of code once, and then repeats the loop as long as the specified condition is true </a:t>
            </a:r>
          </a:p>
          <a:p>
            <a:r>
              <a:rPr lang="en-IN" dirty="0"/>
              <a:t>✓ </a:t>
            </a:r>
            <a:r>
              <a:rPr lang="en-IN" b="1" dirty="0"/>
              <a:t>for - </a:t>
            </a:r>
            <a:r>
              <a:rPr lang="en-IN" dirty="0"/>
              <a:t>loops</a:t>
            </a:r>
            <a:r>
              <a:rPr lang="en-IN" b="1" dirty="0"/>
              <a:t> </a:t>
            </a:r>
            <a:r>
              <a:rPr lang="en-IN" dirty="0"/>
              <a:t>through a block of code a specified number of times </a:t>
            </a:r>
          </a:p>
          <a:p>
            <a:r>
              <a:rPr lang="en-IN" dirty="0"/>
              <a:t>✓ </a:t>
            </a:r>
            <a:r>
              <a:rPr lang="en-IN" b="1" dirty="0"/>
              <a:t>foreach - </a:t>
            </a:r>
            <a:r>
              <a:rPr lang="en-IN" dirty="0"/>
              <a:t>loops</a:t>
            </a:r>
            <a:r>
              <a:rPr lang="en-IN" b="1" dirty="0"/>
              <a:t> </a:t>
            </a:r>
            <a:r>
              <a:rPr lang="en-IN" dirty="0"/>
              <a:t>through a block of code for each element in an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34E27-9DD5-4F46-ABCF-44950A3AFA9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09980" y="133779"/>
            <a:ext cx="989263" cy="9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1415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1764-7964-48DC-934A-6D7F8B06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905EF-5498-4BC0-9DE0-DD911825D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742" y="1589103"/>
            <a:ext cx="9453870" cy="4322119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An array stores multiple values in one single variable. </a:t>
            </a:r>
          </a:p>
          <a:p>
            <a:r>
              <a:rPr lang="en-IN" dirty="0"/>
              <a:t>In PHP, there are three types of arrays: </a:t>
            </a:r>
          </a:p>
          <a:p>
            <a:r>
              <a:rPr lang="en-IN" dirty="0"/>
              <a:t>✓ </a:t>
            </a:r>
            <a:r>
              <a:rPr lang="en-IN" b="1" dirty="0"/>
              <a:t>Indexed/Numeric arrays </a:t>
            </a:r>
            <a:r>
              <a:rPr lang="en-IN" dirty="0"/>
              <a:t>- Arrays with a numeric index </a:t>
            </a:r>
          </a:p>
          <a:p>
            <a:r>
              <a:rPr lang="en-IN" dirty="0"/>
              <a:t>  e.g. </a:t>
            </a:r>
            <a:r>
              <a:rPr lang="en-US" dirty="0"/>
              <a:t>$cars = array(“Red", "Blue", “Green"); </a:t>
            </a:r>
          </a:p>
          <a:p>
            <a:endParaRPr lang="en-IN" dirty="0"/>
          </a:p>
          <a:p>
            <a:r>
              <a:rPr lang="en-IN" dirty="0"/>
              <a:t>✓ </a:t>
            </a:r>
            <a:r>
              <a:rPr lang="en-IN" b="1" dirty="0"/>
              <a:t>Associative arrays </a:t>
            </a:r>
            <a:r>
              <a:rPr lang="en-IN" dirty="0"/>
              <a:t>- Arrays with named keys i.e. </a:t>
            </a:r>
            <a:r>
              <a:rPr lang="en-US" dirty="0"/>
              <a:t>each ID key is associated with a value.</a:t>
            </a:r>
          </a:p>
          <a:p>
            <a:r>
              <a:rPr lang="en-IN" dirty="0"/>
              <a:t>  e.g. </a:t>
            </a:r>
            <a:r>
              <a:rPr lang="en-US" dirty="0"/>
              <a:t>$credits = array(“Rohan"=&gt;“25", “Jay"=&gt;“22", “Priya"=&gt;“23"); </a:t>
            </a:r>
            <a:endParaRPr lang="en-IN" dirty="0"/>
          </a:p>
          <a:p>
            <a:endParaRPr lang="en-IN" dirty="0"/>
          </a:p>
          <a:p>
            <a:r>
              <a:rPr lang="en-IN" dirty="0"/>
              <a:t>✓ </a:t>
            </a:r>
            <a:r>
              <a:rPr lang="en-IN" b="1" dirty="0"/>
              <a:t>Multidimensional arrays </a:t>
            </a:r>
            <a:r>
              <a:rPr lang="en-IN" dirty="0"/>
              <a:t>- Arrays containing one or more arrays</a:t>
            </a:r>
          </a:p>
          <a:p>
            <a:r>
              <a:rPr lang="en-IN" dirty="0"/>
              <a:t>e.g. &lt;?php</a:t>
            </a:r>
          </a:p>
          <a:p>
            <a:r>
              <a:rPr lang="en-IN" dirty="0"/>
              <a:t>          $course=array(</a:t>
            </a:r>
          </a:p>
          <a:p>
            <a:r>
              <a:rPr lang="en-IN" dirty="0"/>
              <a:t>               array(“Stats”,3,”T/L”),</a:t>
            </a:r>
          </a:p>
          <a:p>
            <a:r>
              <a:rPr lang="en-IN" dirty="0"/>
              <a:t>               array(“AOD”,4,”,”T”)</a:t>
            </a:r>
          </a:p>
          <a:p>
            <a:r>
              <a:rPr lang="en-IN" dirty="0"/>
              <a:t>           );</a:t>
            </a:r>
          </a:p>
          <a:p>
            <a:r>
              <a:rPr lang="en-IN" dirty="0"/>
              <a:t>       ?&gt;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E4230-5FF4-4486-B4F5-82BC60C9418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09980" y="133779"/>
            <a:ext cx="989263" cy="9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2943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0EB7-389A-44BD-B3DF-A2126DD9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7F42-2A56-4C3D-8A99-73355795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user-defined function declaration starts with the word function</a:t>
            </a:r>
          </a:p>
          <a:p>
            <a:r>
              <a:rPr lang="en-US" dirty="0"/>
              <a:t>Syntax:  function </a:t>
            </a:r>
            <a:r>
              <a:rPr lang="en-US" dirty="0" err="1"/>
              <a:t>functionName</a:t>
            </a:r>
            <a:r>
              <a:rPr lang="en-US" dirty="0"/>
              <a:t>() { </a:t>
            </a:r>
          </a:p>
          <a:p>
            <a:r>
              <a:rPr lang="en-US" dirty="0"/>
              <a:t>                     code to be executed; </a:t>
            </a:r>
          </a:p>
          <a:p>
            <a:r>
              <a:rPr lang="en-US" dirty="0"/>
              <a:t>               }</a:t>
            </a:r>
          </a:p>
          <a:p>
            <a:endParaRPr lang="en-US" dirty="0"/>
          </a:p>
          <a:p>
            <a:r>
              <a:rPr lang="en-IN" dirty="0"/>
              <a:t>PHP Function Arguments: </a:t>
            </a:r>
            <a:r>
              <a:rPr lang="en-US" dirty="0"/>
              <a:t>Information can be passed to functions through arguments. </a:t>
            </a:r>
          </a:p>
          <a:p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($argument) { </a:t>
            </a:r>
          </a:p>
          <a:p>
            <a:r>
              <a:rPr lang="en-US" dirty="0"/>
              <a:t>                      code to be executed; 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CACFD-A30D-4B6A-ADE5-C98FC357E25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09980" y="133779"/>
            <a:ext cx="989263" cy="9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7819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391A-CC43-406A-A420-6932387B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5F64-340E-489D-9419-F2ED4978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$_GET is a PHP super global variable which is used to collect form data after submitting an HTML form with method="get". //</a:t>
            </a:r>
            <a:r>
              <a:rPr lang="en-IN" dirty="0"/>
              <a:t>not secure</a:t>
            </a:r>
            <a:endParaRPr lang="en-US" dirty="0"/>
          </a:p>
          <a:p>
            <a:r>
              <a:rPr lang="en-US" dirty="0"/>
              <a:t>The $_POST </a:t>
            </a:r>
            <a:r>
              <a:rPr lang="en-US" dirty="0" err="1"/>
              <a:t>superglobal</a:t>
            </a:r>
            <a:r>
              <a:rPr lang="en-US" dirty="0"/>
              <a:t> contains information pertinent to any parameters passed using the POST method. //</a:t>
            </a:r>
            <a:r>
              <a:rPr lang="en-IN" dirty="0"/>
              <a:t>more secure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Lets create a form!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37D45-C7BB-438B-AC4C-34248B46BE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09980" y="133779"/>
            <a:ext cx="989263" cy="9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8653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1BEF-8DC8-4337-817F-5A0621EE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3216-5D5F-4790-AFB8-85CF19EB1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9600" dirty="0"/>
              <a:t>Thank You!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5448B-D1F3-493B-B158-C8C9B05BEB8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09980" y="133779"/>
            <a:ext cx="989263" cy="9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1250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E557-FEDC-41EB-818C-BE4BC030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2207" y="624109"/>
            <a:ext cx="8911687" cy="1280890"/>
          </a:xfrm>
        </p:spPr>
        <p:txBody>
          <a:bodyPr/>
          <a:lstStyle/>
          <a:p>
            <a:r>
              <a:rPr lang="en-IN" dirty="0"/>
              <a:t>Indian Society for Technical Education</a:t>
            </a:r>
            <a:br>
              <a:rPr lang="en-IN" dirty="0"/>
            </a:br>
            <a:r>
              <a:rPr lang="en-IN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9D4B-AB14-42D8-BF05-59C2C191A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Website: istevit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/>
              <a:t>in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Instagram</a:t>
            </a:r>
            <a:r>
              <a:rPr lang="en-IN" dirty="0"/>
              <a:t>: </a:t>
            </a:r>
            <a:r>
              <a:rPr lang="en-IN" sz="1800" dirty="0"/>
              <a:t>instagram.com/</a:t>
            </a:r>
            <a:r>
              <a:rPr lang="en-IN" sz="1800" dirty="0" err="1"/>
              <a:t>iste_vit_vellore</a:t>
            </a:r>
            <a:endParaRPr lang="en-IN" sz="1800" dirty="0"/>
          </a:p>
          <a:p>
            <a:pPr>
              <a:lnSpc>
                <a:spcPct val="150000"/>
              </a:lnSpc>
            </a:pPr>
            <a:r>
              <a:rPr lang="en-IN" sz="1800" dirty="0"/>
              <a:t>Facebook</a:t>
            </a:r>
            <a:r>
              <a:rPr lang="en-IN" dirty="0"/>
              <a:t>: </a:t>
            </a:r>
            <a:r>
              <a:rPr lang="en-IN" sz="1800" dirty="0"/>
              <a:t>facebook.com/ISTE.VIT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LinkedIn</a:t>
            </a:r>
            <a:r>
              <a:rPr lang="en-IN" dirty="0"/>
              <a:t>: </a:t>
            </a:r>
            <a:r>
              <a:rPr lang="en-IN" sz="1800" dirty="0"/>
              <a:t>linkedin.com/company/</a:t>
            </a:r>
            <a:r>
              <a:rPr lang="en-IN" sz="1800" dirty="0" err="1"/>
              <a:t>indian</a:t>
            </a:r>
            <a:r>
              <a:rPr lang="en-IN" sz="1800" dirty="0"/>
              <a:t>-society-for-technical-education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GitHub</a:t>
            </a:r>
            <a:r>
              <a:rPr lang="en-IN" dirty="0"/>
              <a:t>: </a:t>
            </a:r>
            <a:r>
              <a:rPr lang="en-IN" sz="1800" dirty="0"/>
              <a:t>github.com/ISTE-VIT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~SPEAKER</a:t>
            </a:r>
          </a:p>
          <a:p>
            <a:pPr>
              <a:lnSpc>
                <a:spcPct val="150000"/>
              </a:lnSpc>
            </a:pPr>
            <a:r>
              <a:rPr lang="en-IN" dirty="0"/>
              <a:t>Shresth Raj</a:t>
            </a:r>
          </a:p>
          <a:p>
            <a:pPr>
              <a:lnSpc>
                <a:spcPct val="150000"/>
              </a:lnSpc>
            </a:pPr>
            <a:r>
              <a:rPr lang="en-IN" dirty="0">
                <a:hlinkClick r:id="rId2"/>
              </a:rPr>
              <a:t>https://www.linkedin.com/in/shresth-raj-1797371a3/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hlinkClick r:id="rId3"/>
              </a:rPr>
              <a:t>https://github.com/Shresth6raj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F11F3-8AF0-4479-8C4B-60FBC6E4774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9980" y="133779"/>
            <a:ext cx="989263" cy="9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0478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1340-7CA2-4EF8-A775-27D1D294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D9-88B8-416D-9A20-D6DCE778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‣ Overview of PHP</a:t>
            </a:r>
          </a:p>
          <a:p>
            <a:pPr marL="0" indent="0">
              <a:buNone/>
            </a:pPr>
            <a:r>
              <a:rPr lang="en-IN" dirty="0"/>
              <a:t>‣ Output/Printing in PHP</a:t>
            </a:r>
          </a:p>
          <a:p>
            <a:pPr marL="0" indent="0">
              <a:buNone/>
            </a:pPr>
            <a:r>
              <a:rPr lang="en-IN" dirty="0"/>
              <a:t>‣ PHP Variables </a:t>
            </a:r>
          </a:p>
          <a:p>
            <a:pPr marL="0" indent="0">
              <a:buNone/>
            </a:pPr>
            <a:r>
              <a:rPr lang="en-IN" dirty="0"/>
              <a:t>‣ PHP Data Types </a:t>
            </a:r>
          </a:p>
          <a:p>
            <a:pPr marL="0" indent="0">
              <a:buNone/>
            </a:pPr>
            <a:r>
              <a:rPr lang="en-IN" dirty="0"/>
              <a:t>‣ PHP Strings</a:t>
            </a:r>
          </a:p>
          <a:p>
            <a:pPr marL="0" indent="0">
              <a:buNone/>
            </a:pPr>
            <a:r>
              <a:rPr lang="en-IN" dirty="0"/>
              <a:t>‣ Conditional Statements in PHP</a:t>
            </a:r>
          </a:p>
          <a:p>
            <a:pPr marL="0" indent="0">
              <a:buNone/>
            </a:pPr>
            <a:r>
              <a:rPr lang="en-IN" dirty="0"/>
              <a:t>‣ PHP Loops </a:t>
            </a:r>
          </a:p>
          <a:p>
            <a:pPr marL="0" indent="0">
              <a:buNone/>
            </a:pPr>
            <a:r>
              <a:rPr lang="en-IN" dirty="0"/>
              <a:t>‣ PHP Arrays </a:t>
            </a:r>
          </a:p>
          <a:p>
            <a:pPr marL="0" indent="0">
              <a:buNone/>
            </a:pPr>
            <a:r>
              <a:rPr lang="en-IN" dirty="0"/>
              <a:t>‣ PHP Functions</a:t>
            </a:r>
          </a:p>
          <a:p>
            <a:pPr marL="0" indent="0">
              <a:buNone/>
            </a:pPr>
            <a:r>
              <a:rPr lang="en-IN" dirty="0"/>
              <a:t>‣ e.g. PHP Form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2B043-66B8-4A04-932F-0C6A74187D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09980" y="133779"/>
            <a:ext cx="989263" cy="9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6958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4F3E-927C-4F6E-AD16-8623FC3C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1D5AD-88E7-4C1F-BC18-0612ABBFC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PHP - Hypertext </a:t>
            </a:r>
            <a:r>
              <a:rPr lang="en-IN" dirty="0" err="1"/>
              <a:t>PreProcessor</a:t>
            </a:r>
            <a:r>
              <a:rPr lang="en-IN" dirty="0"/>
              <a:t>. </a:t>
            </a:r>
          </a:p>
          <a:p>
            <a:r>
              <a:rPr lang="en-IN" dirty="0"/>
              <a:t>✓ Other Names : </a:t>
            </a:r>
          </a:p>
          <a:p>
            <a:r>
              <a:rPr lang="en-IN" dirty="0"/>
              <a:t>   • Personal Home Page </a:t>
            </a:r>
          </a:p>
          <a:p>
            <a:r>
              <a:rPr lang="en-IN" dirty="0"/>
              <a:t>   • Professional Home Page </a:t>
            </a:r>
          </a:p>
          <a:p>
            <a:r>
              <a:rPr lang="en-US" dirty="0"/>
              <a:t>PHP is a widely used(79.1% - July,2020), open source scripting language </a:t>
            </a:r>
            <a:endParaRPr lang="en-IN" dirty="0"/>
          </a:p>
          <a:p>
            <a:r>
              <a:rPr lang="en-US" dirty="0"/>
              <a:t>PHP can generate dynamic page content </a:t>
            </a:r>
          </a:p>
          <a:p>
            <a:endParaRPr lang="en-US" dirty="0"/>
          </a:p>
          <a:p>
            <a:r>
              <a:rPr lang="en-US" dirty="0"/>
              <a:t>XAMPP (X ("cross"-platform), Apache HTTP Server, MySQL, PHP and Perl)</a:t>
            </a:r>
          </a:p>
          <a:p>
            <a:r>
              <a:rPr lang="en-US" dirty="0"/>
              <a:t>Sublime Text Editor (Any Text Editor is fine)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40146-286B-46AF-BAB3-6E66B5F1988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09980" y="133779"/>
            <a:ext cx="989263" cy="9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3929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35E1-FFEC-48B8-8E0F-F27FC092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PHP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55F3-288B-407B-B42F-76998430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PHP is denoted in the page with opening and closing tags as follows: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92CEA-C46E-4A0F-9D19-7496EE6F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988" y="3052947"/>
            <a:ext cx="7639050" cy="2314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552F02-ED27-4125-AAA7-5A53EB299B7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9980" y="283894"/>
            <a:ext cx="989263" cy="9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3099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2D53-86EA-4E31-B79C-BC3180FE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Output/Printing in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DF77-BF16-47A7-BE8B-65817E8AE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&amp; print() is the common method in outputting data.</a:t>
            </a:r>
          </a:p>
          <a:p>
            <a:r>
              <a:rPr lang="en-US" dirty="0"/>
              <a:t>&lt;php</a:t>
            </a:r>
          </a:p>
          <a:p>
            <a:r>
              <a:rPr lang="en-US" dirty="0"/>
              <a:t>  echo “Hello World!”;</a:t>
            </a:r>
          </a:p>
          <a:p>
            <a:r>
              <a:rPr lang="en-US" dirty="0"/>
              <a:t>  print(“Hello World!”);</a:t>
            </a:r>
          </a:p>
          <a:p>
            <a:r>
              <a:rPr lang="en-US" dirty="0"/>
              <a:t>?&gt;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9DF21-8904-43A4-84E7-F429C6F9176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09980" y="283894"/>
            <a:ext cx="989263" cy="9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4389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A872-66F0-4715-9901-90C5CB0D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11748-5579-4A95-89FD-63B172F4C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Variables are "containers" for storing information. </a:t>
            </a:r>
          </a:p>
          <a:p>
            <a:r>
              <a:rPr lang="en-IN" dirty="0"/>
              <a:t>Rules for PHP variables: </a:t>
            </a:r>
          </a:p>
          <a:p>
            <a:r>
              <a:rPr lang="en-IN" dirty="0"/>
              <a:t>✓ A variable starts with the $ sign, followed by the name of the variable </a:t>
            </a:r>
          </a:p>
          <a:p>
            <a:r>
              <a:rPr lang="en-IN" dirty="0"/>
              <a:t>✓ A variable name must start with a letter or the underscore character </a:t>
            </a:r>
          </a:p>
          <a:p>
            <a:r>
              <a:rPr lang="en-IN" dirty="0"/>
              <a:t>✓ A variable name cannot start with a number </a:t>
            </a:r>
          </a:p>
          <a:p>
            <a:r>
              <a:rPr lang="en-IN" dirty="0"/>
              <a:t>✓ A variable name can only contain alpha-numeric characters and    underscores (A-z, 0-9, and _ ) </a:t>
            </a:r>
          </a:p>
          <a:p>
            <a:r>
              <a:rPr lang="en-IN" dirty="0"/>
              <a:t>✓ Variable names are case-sensitive </a:t>
            </a:r>
          </a:p>
          <a:p>
            <a:r>
              <a:rPr lang="en-IN" dirty="0"/>
              <a:t>‣ $age and $AGE are two different variables</a:t>
            </a:r>
          </a:p>
          <a:p>
            <a:r>
              <a:rPr lang="en-IN" dirty="0"/>
              <a:t>e.g. $</a:t>
            </a:r>
            <a:r>
              <a:rPr lang="en-IN" dirty="0" err="1"/>
              <a:t>prod_desc</a:t>
            </a:r>
            <a:r>
              <a:rPr lang="en-IN" dirty="0"/>
              <a:t>, $</a:t>
            </a:r>
            <a:r>
              <a:rPr lang="en-IN" dirty="0" err="1"/>
              <a:t>Intvar</a:t>
            </a:r>
            <a:r>
              <a:rPr lang="en-IN" dirty="0"/>
              <a:t>, $_</a:t>
            </a:r>
            <a:r>
              <a:rPr lang="en-IN" dirty="0" err="1"/>
              <a:t>Salesamt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6E017-A58A-4B76-B3A7-7042C105CF5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09980" y="283894"/>
            <a:ext cx="989263" cy="9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4185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E2E1-1B44-4CDF-91CA-C940294D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953A-940E-438E-BF11-44F1163FD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025" y="2586740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Variables can store data of different types, and different data types can do different things. </a:t>
            </a:r>
          </a:p>
          <a:p>
            <a:r>
              <a:rPr lang="en-IN" dirty="0"/>
              <a:t>PHP supports the following data types: </a:t>
            </a:r>
          </a:p>
          <a:p>
            <a:r>
              <a:rPr lang="en-IN" dirty="0"/>
              <a:t>✓ Integers − are whole numbers, without a decimal point, like 4195 </a:t>
            </a:r>
          </a:p>
          <a:p>
            <a:r>
              <a:rPr lang="en-IN" dirty="0"/>
              <a:t>✓ Doubles − are floating-point numbers, like 3.14159 or 49.1. </a:t>
            </a:r>
          </a:p>
          <a:p>
            <a:r>
              <a:rPr lang="en-IN" dirty="0"/>
              <a:t>✓ Booleans − have only two possible values either true or false. </a:t>
            </a:r>
          </a:p>
          <a:p>
            <a:r>
              <a:rPr lang="en-IN" dirty="0"/>
              <a:t>✓ NULL − is a special type that only has one value: NULL. </a:t>
            </a:r>
          </a:p>
          <a:p>
            <a:r>
              <a:rPr lang="en-IN" dirty="0"/>
              <a:t>✓ Strings − are sequences of characters, like 'PHP supports string operations.’ </a:t>
            </a:r>
          </a:p>
          <a:p>
            <a:r>
              <a:rPr lang="en-IN" dirty="0"/>
              <a:t>✓ Arrays − are named and indexed collections of other values. </a:t>
            </a:r>
          </a:p>
          <a:p>
            <a:r>
              <a:rPr lang="en-IN" dirty="0"/>
              <a:t>✓ Objects − are instances of programmer-defined classes, which can package up both other kinds of values and functions that are specific to the class. </a:t>
            </a:r>
          </a:p>
          <a:p>
            <a:r>
              <a:rPr lang="en-IN" dirty="0"/>
              <a:t>✓ Resources − are special variables that hold references to resources external to PHP (such as database connections).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0E6E8-5AE9-4BE5-A194-6F02F61A88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09980" y="283894"/>
            <a:ext cx="989263" cy="9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8510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5DF4-3B4E-46B4-B7C5-F89BB1CC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2786-7738-4EA1-8ECB-C5BE6BBA9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string is a sequence of characters, </a:t>
            </a:r>
            <a:r>
              <a:rPr lang="en-US" dirty="0" err="1"/>
              <a:t>e.g</a:t>
            </a:r>
            <a:r>
              <a:rPr lang="en-US" dirty="0"/>
              <a:t> “Hello ISTE”.</a:t>
            </a:r>
          </a:p>
          <a:p>
            <a:r>
              <a:rPr lang="en-IN" dirty="0"/>
              <a:t>&lt;?php </a:t>
            </a:r>
          </a:p>
          <a:p>
            <a:r>
              <a:rPr lang="en-IN" dirty="0"/>
              <a:t>  $string = “Welcome to the webinar of Introduction to PHP”;</a:t>
            </a:r>
          </a:p>
          <a:p>
            <a:r>
              <a:rPr lang="en-IN" dirty="0"/>
              <a:t>?&gt;</a:t>
            </a:r>
          </a:p>
          <a:p>
            <a:r>
              <a:rPr lang="en-IN" dirty="0" err="1"/>
              <a:t>strlen</a:t>
            </a:r>
            <a:r>
              <a:rPr lang="en-IN" dirty="0"/>
              <a:t>() - Return the Length of a String</a:t>
            </a:r>
          </a:p>
          <a:p>
            <a:r>
              <a:rPr lang="en-US" dirty="0" err="1"/>
              <a:t>str_word_count</a:t>
            </a:r>
            <a:r>
              <a:rPr lang="en-US" dirty="0"/>
              <a:t>() - Count Words in a String</a:t>
            </a:r>
          </a:p>
          <a:p>
            <a:r>
              <a:rPr lang="en-US" dirty="0" err="1"/>
              <a:t>strpos</a:t>
            </a:r>
            <a:r>
              <a:rPr lang="en-US" dirty="0"/>
              <a:t>() - Search For a Text Within a String</a:t>
            </a:r>
          </a:p>
          <a:p>
            <a:r>
              <a:rPr lang="en-US" dirty="0" err="1"/>
              <a:t>str_replace</a:t>
            </a:r>
            <a:r>
              <a:rPr lang="en-US" dirty="0"/>
              <a:t>() - Replace Text Within a String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Quotes (“ ” Vs. ‘ ’)   </a:t>
            </a:r>
          </a:p>
          <a:p>
            <a:r>
              <a:rPr lang="en-IN" dirty="0"/>
              <a:t>In a double-quoted string any variable names are expanded to their values. </a:t>
            </a:r>
          </a:p>
          <a:p>
            <a:r>
              <a:rPr lang="en-IN" dirty="0"/>
              <a:t>In a single-quoted string, no variable expansion takes place.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06F85D-2F4F-4959-957C-236784E33C5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09980" y="133779"/>
            <a:ext cx="989263" cy="9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3444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3860-29DE-42F9-9088-FA1128B4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2D31-3202-41AC-80F4-D64A9DB6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Conditional statements are used to perform different actions based on different conditions. </a:t>
            </a:r>
          </a:p>
          <a:p>
            <a:r>
              <a:rPr lang="en-IN" dirty="0"/>
              <a:t>✓ </a:t>
            </a:r>
            <a:r>
              <a:rPr lang="en-IN" b="1" dirty="0"/>
              <a:t>if statement </a:t>
            </a:r>
            <a:r>
              <a:rPr lang="en-IN" dirty="0"/>
              <a:t>- executes some code if one condition is true </a:t>
            </a:r>
          </a:p>
          <a:p>
            <a:r>
              <a:rPr lang="en-IN" dirty="0"/>
              <a:t>✓ </a:t>
            </a:r>
            <a:r>
              <a:rPr lang="en-IN" b="1" dirty="0"/>
              <a:t>if...else statement </a:t>
            </a:r>
            <a:r>
              <a:rPr lang="en-IN" dirty="0"/>
              <a:t>- executes some code if a condition is true and another code if that condition is false </a:t>
            </a:r>
          </a:p>
          <a:p>
            <a:r>
              <a:rPr lang="en-IN" b="1" dirty="0"/>
              <a:t>✓ if...elseif...else statement </a:t>
            </a:r>
            <a:r>
              <a:rPr lang="en-IN" dirty="0"/>
              <a:t>- executes different codes for more than two conditions </a:t>
            </a:r>
          </a:p>
          <a:p>
            <a:r>
              <a:rPr lang="en-IN" dirty="0"/>
              <a:t>✓ </a:t>
            </a:r>
            <a:r>
              <a:rPr lang="en-IN" b="1" dirty="0"/>
              <a:t>switch statement </a:t>
            </a:r>
            <a:r>
              <a:rPr lang="en-IN" dirty="0"/>
              <a:t>- selects one of many blocks of code to be executed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50875-C52D-45D6-86FC-1FC2EDDE55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09980" y="133779"/>
            <a:ext cx="989263" cy="9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9365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</TotalTime>
  <Words>1045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Century Gothic</vt:lpstr>
      <vt:lpstr>Times New Roman</vt:lpstr>
      <vt:lpstr>Wingdings 3</vt:lpstr>
      <vt:lpstr>Wisp</vt:lpstr>
      <vt:lpstr>INDIAN SOCIETY FOR TECHNICAL             EDUCATION  </vt:lpstr>
      <vt:lpstr>Table of Content</vt:lpstr>
      <vt:lpstr>Overview of PHP</vt:lpstr>
      <vt:lpstr>PHP Syntax</vt:lpstr>
      <vt:lpstr>Output/Printing in PHP</vt:lpstr>
      <vt:lpstr>PHP Variables</vt:lpstr>
      <vt:lpstr>PHP Data Types</vt:lpstr>
      <vt:lpstr>PHP Strings</vt:lpstr>
      <vt:lpstr>Conditional Statements</vt:lpstr>
      <vt:lpstr>PHP Loops</vt:lpstr>
      <vt:lpstr>Arrays</vt:lpstr>
      <vt:lpstr>PHP Functions</vt:lpstr>
      <vt:lpstr>Forms</vt:lpstr>
      <vt:lpstr>PowerPoint Presentation</vt:lpstr>
      <vt:lpstr>Indian Society for Technical Education About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SOCIETY FOR TECHNICAL EDUCATION</dc:title>
  <dc:creator>Shresth Raj</dc:creator>
  <cp:lastModifiedBy>Shresth Raj</cp:lastModifiedBy>
  <cp:revision>14</cp:revision>
  <dcterms:created xsi:type="dcterms:W3CDTF">2020-10-20T16:34:27Z</dcterms:created>
  <dcterms:modified xsi:type="dcterms:W3CDTF">2020-10-22T10:07:23Z</dcterms:modified>
</cp:coreProperties>
</file>