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B7D172F-1F35-4FEF-8572-833E1280AA3E}" type="datetimeFigureOut">
              <a:rPr lang="fr-FR" smtClean="0"/>
              <a:t>22/02/2023</a:t>
            </a:fld>
            <a:endParaRPr lang="fr-FR" dirty="0"/>
          </a:p>
        </p:txBody>
      </p:sp>
      <p:sp>
        <p:nvSpPr>
          <p:cNvPr id="5" name="Footer Placeholder 4"/>
          <p:cNvSpPr>
            <a:spLocks noGrp="1"/>
          </p:cNvSpPr>
          <p:nvPr>
            <p:ph type="ftr" sz="quarter" idx="11"/>
          </p:nvPr>
        </p:nvSpPr>
        <p:spPr>
          <a:xfrm>
            <a:off x="2692397" y="5037663"/>
            <a:ext cx="5214635" cy="279400"/>
          </a:xfrm>
        </p:spPr>
        <p:txBody>
          <a:bodyPr/>
          <a:lstStyle/>
          <a:p>
            <a:endParaRPr lang="fr-FR" dirty="0"/>
          </a:p>
        </p:txBody>
      </p:sp>
      <p:sp>
        <p:nvSpPr>
          <p:cNvPr id="6" name="Slide Number Placeholder 5"/>
          <p:cNvSpPr>
            <a:spLocks noGrp="1"/>
          </p:cNvSpPr>
          <p:nvPr>
            <p:ph type="sldNum" sz="quarter" idx="12"/>
          </p:nvPr>
        </p:nvSpPr>
        <p:spPr>
          <a:xfrm>
            <a:off x="8956900" y="5037663"/>
            <a:ext cx="551167" cy="279400"/>
          </a:xfrm>
        </p:spPr>
        <p:txBody>
          <a:bodyPr/>
          <a:lstStyle/>
          <a:p>
            <a:fld id="{8A9D2A1B-9EF2-4990-90F9-9237971E2D9A}" type="slidenum">
              <a:rPr lang="fr-FR" smtClean="0"/>
              <a:t>‹N°›</a:t>
            </a:fld>
            <a:endParaRPr lang="fr-FR"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193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B7D172F-1F35-4FEF-8572-833E1280AA3E}" type="datetimeFigureOut">
              <a:rPr lang="fr-FR" smtClean="0"/>
              <a:t>22/02/2023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8A9D2A1B-9EF2-4990-90F9-9237971E2D9A}" type="slidenum">
              <a:rPr lang="fr-FR" smtClean="0"/>
              <a:t>‹N°›</a:t>
            </a:fld>
            <a:endParaRPr lang="fr-FR" dirty="0"/>
          </a:p>
        </p:txBody>
      </p:sp>
    </p:spTree>
    <p:extLst>
      <p:ext uri="{BB962C8B-B14F-4D97-AF65-F5344CB8AC3E}">
        <p14:creationId xmlns:p14="http://schemas.microsoft.com/office/powerpoint/2010/main" val="155134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B7D172F-1F35-4FEF-8572-833E1280AA3E}" type="datetimeFigureOut">
              <a:rPr lang="fr-FR" smtClean="0"/>
              <a:t>22/02/2023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8A9D2A1B-9EF2-4990-90F9-9237971E2D9A}" type="slidenum">
              <a:rPr lang="fr-FR" smtClean="0"/>
              <a:t>‹N°›</a:t>
            </a:fld>
            <a:endParaRPr lang="fr-FR"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7716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B7D172F-1F35-4FEF-8572-833E1280AA3E}" type="datetimeFigureOut">
              <a:rPr lang="fr-FR" smtClean="0"/>
              <a:t>22/02/2023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8A9D2A1B-9EF2-4990-90F9-9237971E2D9A}" type="slidenum">
              <a:rPr lang="fr-FR" smtClean="0"/>
              <a:t>‹N°›</a:t>
            </a:fld>
            <a:endParaRPr lang="fr-FR"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0045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B7D172F-1F35-4FEF-8572-833E1280AA3E}" type="datetimeFigureOut">
              <a:rPr lang="fr-FR" smtClean="0"/>
              <a:t>22/02/2023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8A9D2A1B-9EF2-4990-90F9-9237971E2D9A}" type="slidenum">
              <a:rPr lang="fr-FR" smtClean="0"/>
              <a:t>‹N°›</a:t>
            </a:fld>
            <a:endParaRPr lang="fr-FR" dirty="0"/>
          </a:p>
        </p:txBody>
      </p:sp>
    </p:spTree>
    <p:extLst>
      <p:ext uri="{BB962C8B-B14F-4D97-AF65-F5344CB8AC3E}">
        <p14:creationId xmlns:p14="http://schemas.microsoft.com/office/powerpoint/2010/main" val="3668655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B7D172F-1F35-4FEF-8572-833E1280AA3E}" type="datetimeFigureOut">
              <a:rPr lang="fr-FR" smtClean="0"/>
              <a:t>22/02/2023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8A9D2A1B-9EF2-4990-90F9-9237971E2D9A}" type="slidenum">
              <a:rPr lang="fr-FR" smtClean="0"/>
              <a:t>‹N°›</a:t>
            </a:fld>
            <a:endParaRPr lang="fr-FR"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1506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B7D172F-1F35-4FEF-8572-833E1280AA3E}" type="datetimeFigureOut">
              <a:rPr lang="fr-FR" smtClean="0"/>
              <a:t>22/02/2023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8A9D2A1B-9EF2-4990-90F9-9237971E2D9A}" type="slidenum">
              <a:rPr lang="fr-FR" smtClean="0"/>
              <a:t>‹N°›</a:t>
            </a:fld>
            <a:endParaRPr lang="fr-FR"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8842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7D172F-1F35-4FEF-8572-833E1280AA3E}" type="datetimeFigureOut">
              <a:rPr lang="fr-FR" smtClean="0"/>
              <a:t>22/02/2023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8A9D2A1B-9EF2-4990-90F9-9237971E2D9A}" type="slidenum">
              <a:rPr lang="fr-FR" smtClean="0"/>
              <a:t>‹N°›</a:t>
            </a:fld>
            <a:endParaRPr lang="fr-FR"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734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7D172F-1F35-4FEF-8572-833E1280AA3E}" type="datetimeFigureOut">
              <a:rPr lang="fr-FR" smtClean="0"/>
              <a:t>22/02/2023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8A9D2A1B-9EF2-4990-90F9-9237971E2D9A}" type="slidenum">
              <a:rPr lang="fr-FR" smtClean="0"/>
              <a:t>‹N°›</a:t>
            </a:fld>
            <a:endParaRPr lang="fr-FR"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15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7D172F-1F35-4FEF-8572-833E1280AA3E}" type="datetimeFigureOut">
              <a:rPr lang="fr-FR" smtClean="0"/>
              <a:t>22/02/2023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8A9D2A1B-9EF2-4990-90F9-9237971E2D9A}" type="slidenum">
              <a:rPr lang="fr-FR" smtClean="0"/>
              <a:t>‹N°›</a:t>
            </a:fld>
            <a:endParaRPr lang="fr-FR" dirty="0"/>
          </a:p>
        </p:txBody>
      </p:sp>
    </p:spTree>
    <p:extLst>
      <p:ext uri="{BB962C8B-B14F-4D97-AF65-F5344CB8AC3E}">
        <p14:creationId xmlns:p14="http://schemas.microsoft.com/office/powerpoint/2010/main" val="404142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B7D172F-1F35-4FEF-8572-833E1280AA3E}" type="datetimeFigureOut">
              <a:rPr lang="fr-FR" smtClean="0"/>
              <a:t>22/02/2023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8A9D2A1B-9EF2-4990-90F9-9237971E2D9A}" type="slidenum">
              <a:rPr lang="fr-FR" smtClean="0"/>
              <a:t>‹N°›</a:t>
            </a:fld>
            <a:endParaRPr lang="fr-FR"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982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B7D172F-1F35-4FEF-8572-833E1280AA3E}" type="datetimeFigureOut">
              <a:rPr lang="fr-FR" smtClean="0"/>
              <a:t>22/02/2023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8A9D2A1B-9EF2-4990-90F9-9237971E2D9A}" type="slidenum">
              <a:rPr lang="fr-FR" smtClean="0"/>
              <a:t>‹N°›</a:t>
            </a:fld>
            <a:endParaRPr lang="fr-FR" dirty="0"/>
          </a:p>
        </p:txBody>
      </p:sp>
    </p:spTree>
    <p:extLst>
      <p:ext uri="{BB962C8B-B14F-4D97-AF65-F5344CB8AC3E}">
        <p14:creationId xmlns:p14="http://schemas.microsoft.com/office/powerpoint/2010/main" val="3691359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B7D172F-1F35-4FEF-8572-833E1280AA3E}" type="datetimeFigureOut">
              <a:rPr lang="fr-FR" smtClean="0"/>
              <a:t>22/02/2023</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8A9D2A1B-9EF2-4990-90F9-9237971E2D9A}" type="slidenum">
              <a:rPr lang="fr-FR" smtClean="0"/>
              <a:t>‹N°›</a:t>
            </a:fld>
            <a:endParaRPr lang="fr-FR"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580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B7D172F-1F35-4FEF-8572-833E1280AA3E}" type="datetimeFigureOut">
              <a:rPr lang="fr-FR" smtClean="0"/>
              <a:t>22/02/2023</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8A9D2A1B-9EF2-4990-90F9-9237971E2D9A}" type="slidenum">
              <a:rPr lang="fr-FR" smtClean="0"/>
              <a:t>‹N°›</a:t>
            </a:fld>
            <a:endParaRPr lang="fr-FR"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342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D172F-1F35-4FEF-8572-833E1280AA3E}" type="datetimeFigureOut">
              <a:rPr lang="fr-FR" smtClean="0"/>
              <a:t>22/02/2023</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8A9D2A1B-9EF2-4990-90F9-9237971E2D9A}" type="slidenum">
              <a:rPr lang="fr-FR" smtClean="0"/>
              <a:t>‹N°›</a:t>
            </a:fld>
            <a:endParaRPr lang="fr-FR" dirty="0"/>
          </a:p>
        </p:txBody>
      </p:sp>
    </p:spTree>
    <p:extLst>
      <p:ext uri="{BB962C8B-B14F-4D97-AF65-F5344CB8AC3E}">
        <p14:creationId xmlns:p14="http://schemas.microsoft.com/office/powerpoint/2010/main" val="246558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B7D172F-1F35-4FEF-8572-833E1280AA3E}" type="datetimeFigureOut">
              <a:rPr lang="fr-FR" smtClean="0"/>
              <a:t>22/02/2023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8A9D2A1B-9EF2-4990-90F9-9237971E2D9A}" type="slidenum">
              <a:rPr lang="fr-FR" smtClean="0"/>
              <a:t>‹N°›</a:t>
            </a:fld>
            <a:endParaRPr lang="fr-FR"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5241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B7D172F-1F35-4FEF-8572-833E1280AA3E}" type="datetimeFigureOut">
              <a:rPr lang="fr-FR" smtClean="0"/>
              <a:t>22/02/2023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8A9D2A1B-9EF2-4990-90F9-9237971E2D9A}" type="slidenum">
              <a:rPr lang="fr-FR" smtClean="0"/>
              <a:t>‹N°›</a:t>
            </a:fld>
            <a:endParaRPr lang="fr-FR" dirty="0"/>
          </a:p>
        </p:txBody>
      </p:sp>
    </p:spTree>
    <p:extLst>
      <p:ext uri="{BB962C8B-B14F-4D97-AF65-F5344CB8AC3E}">
        <p14:creationId xmlns:p14="http://schemas.microsoft.com/office/powerpoint/2010/main" val="52684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7D172F-1F35-4FEF-8572-833E1280AA3E}" type="datetimeFigureOut">
              <a:rPr lang="fr-FR" smtClean="0"/>
              <a:t>22/02/2023</a:t>
            </a:fld>
            <a:endParaRPr lang="fr-FR"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9D2A1B-9EF2-4990-90F9-9237971E2D9A}" type="slidenum">
              <a:rPr lang="fr-FR" smtClean="0"/>
              <a:t>‹N°›</a:t>
            </a:fld>
            <a:endParaRPr lang="fr-FR" dirty="0"/>
          </a:p>
        </p:txBody>
      </p:sp>
    </p:spTree>
    <p:extLst>
      <p:ext uri="{BB962C8B-B14F-4D97-AF65-F5344CB8AC3E}">
        <p14:creationId xmlns:p14="http://schemas.microsoft.com/office/powerpoint/2010/main" val="118062966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3202C7-3B13-43AF-AA57-68EE10368E30}"/>
              </a:ext>
            </a:extLst>
          </p:cNvPr>
          <p:cNvSpPr>
            <a:spLocks noGrp="1"/>
          </p:cNvSpPr>
          <p:nvPr>
            <p:ph type="ctrTitle"/>
          </p:nvPr>
        </p:nvSpPr>
        <p:spPr>
          <a:xfrm>
            <a:off x="2482848" y="1766356"/>
            <a:ext cx="6815669" cy="1515533"/>
          </a:xfrm>
        </p:spPr>
        <p:txBody>
          <a:bodyPr/>
          <a:lstStyle/>
          <a:p>
            <a:r>
              <a:rPr lang="fr-FR" dirty="0">
                <a:solidFill>
                  <a:srgbClr val="FF0000"/>
                </a:solidFill>
              </a:rPr>
              <a:t>L’analyse transactionnelle </a:t>
            </a:r>
            <a:endParaRPr lang="fr-FR" sz="4400" dirty="0">
              <a:solidFill>
                <a:srgbClr val="FF0000"/>
              </a:solidFill>
            </a:endParaRPr>
          </a:p>
        </p:txBody>
      </p:sp>
      <p:sp>
        <p:nvSpPr>
          <p:cNvPr id="3" name="Sous-titre 2">
            <a:extLst>
              <a:ext uri="{FF2B5EF4-FFF2-40B4-BE49-F238E27FC236}">
                <a16:creationId xmlns:a16="http://schemas.microsoft.com/office/drawing/2014/main" id="{B609FD41-C8F9-4B1C-86E7-8E56218C2753}"/>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291481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15715-4BED-4BD9-8DBB-67DE5D070688}"/>
              </a:ext>
            </a:extLst>
          </p:cNvPr>
          <p:cNvSpPr>
            <a:spLocks noGrp="1"/>
          </p:cNvSpPr>
          <p:nvPr>
            <p:ph type="title"/>
          </p:nvPr>
        </p:nvSpPr>
        <p:spPr>
          <a:xfrm>
            <a:off x="1295402" y="1001182"/>
            <a:ext cx="9601196" cy="1303867"/>
          </a:xfrm>
        </p:spPr>
        <p:txBody>
          <a:bodyPr/>
          <a:lstStyle/>
          <a:p>
            <a:r>
              <a:rPr lang="fr-FR" dirty="0"/>
              <a:t>SOMMAIRE</a:t>
            </a:r>
          </a:p>
        </p:txBody>
      </p:sp>
      <p:sp>
        <p:nvSpPr>
          <p:cNvPr id="3" name="Espace réservé du contenu 2">
            <a:extLst>
              <a:ext uri="{FF2B5EF4-FFF2-40B4-BE49-F238E27FC236}">
                <a16:creationId xmlns:a16="http://schemas.microsoft.com/office/drawing/2014/main" id="{AA015EA2-848B-4972-B27D-1C6482BE64FB}"/>
              </a:ext>
            </a:extLst>
          </p:cNvPr>
          <p:cNvSpPr>
            <a:spLocks noGrp="1"/>
          </p:cNvSpPr>
          <p:nvPr>
            <p:ph idx="1"/>
          </p:nvPr>
        </p:nvSpPr>
        <p:spPr/>
        <p:txBody>
          <a:bodyPr>
            <a:normAutofit fontScale="92500" lnSpcReduction="20000"/>
          </a:bodyPr>
          <a:lstStyle/>
          <a:p>
            <a:r>
              <a:rPr lang="fr-FR" dirty="0"/>
              <a:t>Le Parent, l’Enfant, l’Adulte	</a:t>
            </a:r>
          </a:p>
          <a:p>
            <a:r>
              <a:rPr lang="fr-FR" dirty="0"/>
              <a:t>Les différents états du moi : P, A, E	</a:t>
            </a:r>
          </a:p>
          <a:p>
            <a:r>
              <a:rPr lang="fr-FR" dirty="0"/>
              <a:t>Enfant libre ou naturel (EL) - Ressenti	</a:t>
            </a:r>
          </a:p>
          <a:p>
            <a:r>
              <a:rPr lang="fr-FR" dirty="0"/>
              <a:t>Enfant Adapté Soumis (EAS)	</a:t>
            </a:r>
          </a:p>
          <a:p>
            <a:r>
              <a:rPr lang="fr-FR" dirty="0"/>
              <a:t>Enfant Adapté Rebelle (EAR)	</a:t>
            </a:r>
          </a:p>
          <a:p>
            <a:r>
              <a:rPr lang="fr-FR" dirty="0"/>
              <a:t>Parent (l’appris)	</a:t>
            </a:r>
          </a:p>
          <a:p>
            <a:r>
              <a:rPr lang="fr-FR" dirty="0"/>
              <a:t>Adulte (le réfléchi)	</a:t>
            </a:r>
          </a:p>
          <a:p>
            <a:r>
              <a:rPr lang="fr-FR" dirty="0"/>
              <a:t>Les relations entre les différents états du moi	</a:t>
            </a:r>
          </a:p>
          <a:p>
            <a:endParaRPr lang="fr-FR" dirty="0"/>
          </a:p>
        </p:txBody>
      </p:sp>
      <p:sp>
        <p:nvSpPr>
          <p:cNvPr id="6" name="Rectangle : coins arrondis 5">
            <a:extLst>
              <a:ext uri="{FF2B5EF4-FFF2-40B4-BE49-F238E27FC236}">
                <a16:creationId xmlns:a16="http://schemas.microsoft.com/office/drawing/2014/main" id="{D566D5CF-459E-441A-98FE-3286DB4E3E49}"/>
              </a:ext>
            </a:extLst>
          </p:cNvPr>
          <p:cNvSpPr/>
          <p:nvPr/>
        </p:nvSpPr>
        <p:spPr>
          <a:xfrm>
            <a:off x="5392366" y="4663209"/>
            <a:ext cx="3408734" cy="272374"/>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Le Parent, l’Enfant, l’Adulte</a:t>
            </a:r>
          </a:p>
        </p:txBody>
      </p:sp>
      <p:sp>
        <p:nvSpPr>
          <p:cNvPr id="7" name="Ellipse 6">
            <a:extLst>
              <a:ext uri="{FF2B5EF4-FFF2-40B4-BE49-F238E27FC236}">
                <a16:creationId xmlns:a16="http://schemas.microsoft.com/office/drawing/2014/main" id="{D9F6E629-E807-458E-BBD2-3F303BAB5B29}"/>
              </a:ext>
            </a:extLst>
          </p:cNvPr>
          <p:cNvSpPr/>
          <p:nvPr/>
        </p:nvSpPr>
        <p:spPr>
          <a:xfrm>
            <a:off x="5342106" y="4663209"/>
            <a:ext cx="293451" cy="27237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1">
                    <a:lumMod val="75000"/>
                  </a:schemeClr>
                </a:solidFill>
              </a:rPr>
              <a:t>1</a:t>
            </a:r>
          </a:p>
        </p:txBody>
      </p:sp>
    </p:spTree>
    <p:extLst>
      <p:ext uri="{BB962C8B-B14F-4D97-AF65-F5344CB8AC3E}">
        <p14:creationId xmlns:p14="http://schemas.microsoft.com/office/powerpoint/2010/main" val="206854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7 1.48148E-6 L 0.08763 0.00116 " pathEditMode="relative" rAng="0" ptsTypes="AA">
                                      <p:cBhvr>
                                        <p:cTn id="6" dur="2000" fill="hold"/>
                                        <p:tgtEl>
                                          <p:spTgt spid="7"/>
                                        </p:tgtEl>
                                        <p:attrNameLst>
                                          <p:attrName>ppt_x</p:attrName>
                                          <p:attrName>ppt_y</p:attrName>
                                        </p:attrNameLst>
                                      </p:cBhvr>
                                      <p:rCtr x="4375"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BE9363A4-6CF2-407D-9BC8-D807486AD53B}"/>
              </a:ext>
            </a:extLst>
          </p:cNvPr>
          <p:cNvSpPr>
            <a:spLocks noGrp="1"/>
          </p:cNvSpPr>
          <p:nvPr>
            <p:ph type="title"/>
          </p:nvPr>
        </p:nvSpPr>
        <p:spPr/>
        <p:txBody>
          <a:bodyPr>
            <a:normAutofit/>
          </a:bodyPr>
          <a:lstStyle/>
          <a:p>
            <a:r>
              <a:rPr lang="fr-FR" sz="5400" dirty="0">
                <a:solidFill>
                  <a:srgbClr val="FF0000"/>
                </a:solidFill>
              </a:rPr>
              <a:t>Btissam YOUSFI</a:t>
            </a:r>
          </a:p>
        </p:txBody>
      </p:sp>
      <p:pic>
        <p:nvPicPr>
          <p:cNvPr id="11" name="Espace réservé pour une image  10">
            <a:extLst>
              <a:ext uri="{FF2B5EF4-FFF2-40B4-BE49-F238E27FC236}">
                <a16:creationId xmlns:a16="http://schemas.microsoft.com/office/drawing/2014/main" id="{11A96076-D0C0-4EBF-B860-3393A5EE2BF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227" b="6227"/>
          <a:stretch>
            <a:fillRect/>
          </a:stretch>
        </p:blipFill>
        <p:spPr>
          <a:xfrm>
            <a:off x="8094831" y="1022350"/>
            <a:ext cx="3063347" cy="4775200"/>
          </a:xfrm>
        </p:spPr>
      </p:pic>
      <p:sp>
        <p:nvSpPr>
          <p:cNvPr id="9" name="Espace réservé du texte 8">
            <a:extLst>
              <a:ext uri="{FF2B5EF4-FFF2-40B4-BE49-F238E27FC236}">
                <a16:creationId xmlns:a16="http://schemas.microsoft.com/office/drawing/2014/main" id="{59F38D71-9305-408D-8E38-6B7ABDB84335}"/>
              </a:ext>
            </a:extLst>
          </p:cNvPr>
          <p:cNvSpPr>
            <a:spLocks noGrp="1"/>
          </p:cNvSpPr>
          <p:nvPr>
            <p:ph type="body" sz="half" idx="2"/>
          </p:nvPr>
        </p:nvSpPr>
        <p:spPr/>
        <p:txBody>
          <a:bodyPr/>
          <a:lstStyle/>
          <a:p>
            <a:r>
              <a:rPr lang="fr-FR" dirty="0"/>
              <a:t>L'Enfant Libre est aussi appelé l'Enfant spontané, il se caractérise par un comportement immédiat dans l'expression des sentiments. Nous sommes dans le monde de l'émotion. La peur, la colère, la joie, le désir…</a:t>
            </a:r>
          </a:p>
        </p:txBody>
      </p:sp>
    </p:spTree>
    <p:extLst>
      <p:ext uri="{BB962C8B-B14F-4D97-AF65-F5344CB8AC3E}">
        <p14:creationId xmlns:p14="http://schemas.microsoft.com/office/powerpoint/2010/main" val="1394458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EFE147-20DC-44A9-81C5-C187D0C4698C}"/>
              </a:ext>
            </a:extLst>
          </p:cNvPr>
          <p:cNvSpPr>
            <a:spLocks noGrp="1"/>
          </p:cNvSpPr>
          <p:nvPr>
            <p:ph type="title"/>
          </p:nvPr>
        </p:nvSpPr>
        <p:spPr/>
        <p:txBody>
          <a:bodyPr>
            <a:normAutofit/>
          </a:bodyPr>
          <a:lstStyle/>
          <a:p>
            <a:r>
              <a:rPr lang="fr-FR" sz="6000" dirty="0"/>
              <a:t>Le Parent, l’Enfant, l’Adulte</a:t>
            </a:r>
          </a:p>
        </p:txBody>
      </p:sp>
      <p:sp>
        <p:nvSpPr>
          <p:cNvPr id="3" name="Espace réservé du contenu 2">
            <a:extLst>
              <a:ext uri="{FF2B5EF4-FFF2-40B4-BE49-F238E27FC236}">
                <a16:creationId xmlns:a16="http://schemas.microsoft.com/office/drawing/2014/main" id="{1419394F-B3F4-46DE-B25C-09B825102D30}"/>
              </a:ext>
            </a:extLst>
          </p:cNvPr>
          <p:cNvSpPr>
            <a:spLocks noGrp="1"/>
          </p:cNvSpPr>
          <p:nvPr>
            <p:ph sz="half" idx="1"/>
          </p:nvPr>
        </p:nvSpPr>
        <p:spPr/>
        <p:txBody>
          <a:bodyPr>
            <a:normAutofit/>
          </a:bodyPr>
          <a:lstStyle/>
          <a:p>
            <a:r>
              <a:rPr lang="fr-FR" dirty="0">
                <a:solidFill>
                  <a:srgbClr val="0070C0"/>
                </a:solidFill>
              </a:rPr>
              <a:t>Les différents états du moi : P, A, E</a:t>
            </a:r>
          </a:p>
          <a:p>
            <a:pPr marL="0" indent="0" algn="just">
              <a:buNone/>
            </a:pPr>
            <a:r>
              <a:rPr lang="fr-FR" sz="2000" dirty="0">
                <a:solidFill>
                  <a:schemeClr val="tx1"/>
                </a:solidFill>
              </a:rPr>
              <a:t>Dans l’Enfant Naturel se trouve la source de nos émotions les plus authentiques. Nous sommes dans notre Enfant Naturel lorsque nous pleurons à gros sanglots ou lorsque nous rions aux éclats. Il est assez rare </a:t>
            </a:r>
          </a:p>
        </p:txBody>
      </p:sp>
      <p:sp>
        <p:nvSpPr>
          <p:cNvPr id="4" name="Espace réservé du contenu 3">
            <a:extLst>
              <a:ext uri="{FF2B5EF4-FFF2-40B4-BE49-F238E27FC236}">
                <a16:creationId xmlns:a16="http://schemas.microsoft.com/office/drawing/2014/main" id="{360B6DF6-CC2A-48D0-8088-7BCD438B4A3D}"/>
              </a:ext>
            </a:extLst>
          </p:cNvPr>
          <p:cNvSpPr>
            <a:spLocks noGrp="1"/>
          </p:cNvSpPr>
          <p:nvPr>
            <p:ph sz="half" idx="2"/>
          </p:nvPr>
        </p:nvSpPr>
        <p:spPr/>
        <p:txBody>
          <a:bodyPr>
            <a:normAutofit/>
          </a:bodyPr>
          <a:lstStyle/>
          <a:p>
            <a:r>
              <a:rPr lang="fr-FR" dirty="0">
                <a:solidFill>
                  <a:srgbClr val="0070C0"/>
                </a:solidFill>
              </a:rPr>
              <a:t>Enfant Adapté Rebelle (EAR)</a:t>
            </a:r>
          </a:p>
          <a:p>
            <a:pPr marL="0" indent="0" algn="just">
              <a:buNone/>
            </a:pPr>
            <a:r>
              <a:rPr lang="fr-FR" sz="2000" dirty="0">
                <a:solidFill>
                  <a:schemeClr val="tx1"/>
                </a:solidFill>
              </a:rPr>
              <a:t>L'Enfant Libre est aussi appelé l'Enfant spontané, il se caractérise par un comportement immédiat dans l'expression des sentiments. Nous sommes dans le monde de l'émotion. La peur, la colère, la joie</a:t>
            </a:r>
          </a:p>
        </p:txBody>
      </p:sp>
    </p:spTree>
    <p:extLst>
      <p:ext uri="{BB962C8B-B14F-4D97-AF65-F5344CB8AC3E}">
        <p14:creationId xmlns:p14="http://schemas.microsoft.com/office/powerpoint/2010/main" val="441939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D68ADC9-847A-427A-901B-ED9568DCB51D}"/>
              </a:ext>
            </a:extLst>
          </p:cNvPr>
          <p:cNvSpPr>
            <a:spLocks noGrp="1"/>
          </p:cNvSpPr>
          <p:nvPr>
            <p:ph type="title"/>
          </p:nvPr>
        </p:nvSpPr>
        <p:spPr/>
        <p:txBody>
          <a:bodyPr/>
          <a:lstStyle/>
          <a:p>
            <a:endParaRPr lang="fr-FR"/>
          </a:p>
        </p:txBody>
      </p:sp>
    </p:spTree>
    <p:extLst>
      <p:ext uri="{BB962C8B-B14F-4D97-AF65-F5344CB8AC3E}">
        <p14:creationId xmlns:p14="http://schemas.microsoft.com/office/powerpoint/2010/main" val="23031581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52</TotalTime>
  <Words>211</Words>
  <Application>Microsoft Office PowerPoint</Application>
  <PresentationFormat>Grand écran</PresentationFormat>
  <Paragraphs>19</Paragraphs>
  <Slides>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5</vt:i4>
      </vt:variant>
    </vt:vector>
  </HeadingPairs>
  <TitlesOfParts>
    <vt:vector size="8" baseType="lpstr">
      <vt:lpstr>Arial</vt:lpstr>
      <vt:lpstr>Garamond</vt:lpstr>
      <vt:lpstr>Organique</vt:lpstr>
      <vt:lpstr>L’analyse transactionnelle </vt:lpstr>
      <vt:lpstr>SOMMAIRE</vt:lpstr>
      <vt:lpstr>Btissam YOUSFI</vt:lpstr>
      <vt:lpstr>Le Parent, l’Enfant, l’Adulte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L’analyse transactionnelle</dc:title>
  <dc:creator>HP</dc:creator>
  <cp:lastModifiedBy>HP</cp:lastModifiedBy>
  <cp:revision>6</cp:revision>
  <dcterms:created xsi:type="dcterms:W3CDTF">2023-02-22T16:35:54Z</dcterms:created>
  <dcterms:modified xsi:type="dcterms:W3CDTF">2023-02-22T17:28:44Z</dcterms:modified>
</cp:coreProperties>
</file>