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693" autoAdjust="0"/>
  </p:normalViewPr>
  <p:slideViewPr>
    <p:cSldViewPr snapToGrid="0">
      <p:cViewPr>
        <p:scale>
          <a:sx n="65" d="100"/>
          <a:sy n="65" d="100"/>
        </p:scale>
        <p:origin x="12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578DA-77C8-4C92-981C-A595E3EE6DBD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0450-0F59-437E-B634-9371D4BC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DM calculated from </a:t>
            </a:r>
            <a:r>
              <a:rPr lang="en-US" dirty="0" err="1"/>
              <a:t>longitutde</a:t>
            </a:r>
            <a:r>
              <a:rPr lang="en-US" dirty="0"/>
              <a:t>/latitude data represents the sample locations. Must set a </a:t>
            </a:r>
            <a:r>
              <a:rPr lang="en-US" b="1" dirty="0"/>
              <a:t>Threshold distance </a:t>
            </a:r>
            <a:r>
              <a:rPr lang="en-US" b="0" dirty="0"/>
              <a:t>above which distances are simply considered ‘Large’ – lets you decide what scale you want to investigate. Any distances greater than this will be set to four times the threshold value (</a:t>
            </a:r>
            <a:r>
              <a:rPr lang="en-US" b="0" dirty="0" err="1"/>
              <a:t>Borcard</a:t>
            </a:r>
            <a:r>
              <a:rPr lang="en-US" b="0" dirty="0"/>
              <a:t> and Legendre 2002). The modified distance matrix is then subject to Principle coordinates analysis.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stressor disrupted the natural fluctuation of the pond communities by increasing the magnitudes of fluctuation in disturbed communities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original distance matrix is modified to create a neighbor matrix, a </a:t>
            </a:r>
            <a:r>
              <a:rPr lang="en-US" dirty="0" err="1"/>
              <a:t>PCoA</a:t>
            </a:r>
            <a:r>
              <a:rPr lang="en-US" dirty="0"/>
              <a:t> on that neighbor matrix will produce more eigenvectors relative to the same analysis on a normal distance matrix. All of the resulting eigenvectors with positive </a:t>
            </a:r>
            <a:r>
              <a:rPr lang="en-US" dirty="0" err="1"/>
              <a:t>eigenvlaues</a:t>
            </a:r>
            <a:r>
              <a:rPr lang="en-US" dirty="0"/>
              <a:t> may be used as a </a:t>
            </a:r>
            <a:r>
              <a:rPr lang="en-US" b="1" dirty="0"/>
              <a:t>new set of explanatory, spatial variables </a:t>
            </a:r>
            <a:r>
              <a:rPr lang="en-US" b="0" dirty="0"/>
              <a:t>that can be used for multiple regression (univariate response data) or multivariate constrained analysis. </a:t>
            </a:r>
          </a:p>
          <a:p>
            <a:endParaRPr lang="en-US" b="0" dirty="0"/>
          </a:p>
          <a:p>
            <a:r>
              <a:rPr lang="en-US" b="0" dirty="0"/>
              <a:t>The positive eigenvectors generated in this step provide a spectral decomposition of any spatial relationships between sample locations. </a:t>
            </a:r>
            <a:r>
              <a:rPr lang="en-US" b="1" dirty="0"/>
              <a:t>Each eigenvector models a different spatial scale and the response variables’ relationship to non-spatial explanatory variables may be scrutinized independently at each scale. </a:t>
            </a:r>
            <a:r>
              <a:rPr lang="en-US" b="0" dirty="0"/>
              <a:t>Each </a:t>
            </a:r>
            <a:r>
              <a:rPr lang="en-US" b="0" dirty="0" err="1"/>
              <a:t>PCoA</a:t>
            </a:r>
            <a:r>
              <a:rPr lang="en-US" b="0" dirty="0"/>
              <a:t> axis is orthogonal (as normal) and thus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PCNM variables are the dotted arrows and boldface numbers at the ends of arrows. </a:t>
            </a:r>
          </a:p>
          <a:p>
            <a:r>
              <a:rPr lang="en-US" dirty="0"/>
              <a:t>Contribution of dominant zooplankton taxa to the observed time trends is indicated by solid arrows</a:t>
            </a:r>
          </a:p>
          <a:p>
            <a:r>
              <a:rPr lang="en-US" dirty="0"/>
              <a:t>Monthly sampling data are also shown (number within circles)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80450-0F59-437E-B634-9371D4BC96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695F-1E08-4D77-A32B-C46B8FA05F3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C1A6-04FA-46A5-8F22-3D5AC9DD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58B8B-1D47-498E-BFB3-74A5C975D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/>
          <a:stretch/>
        </p:blipFill>
        <p:spPr>
          <a:xfrm>
            <a:off x="67805" y="146236"/>
            <a:ext cx="9008390" cy="6565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A1304-D571-4253-9EBF-B91915414AF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9F2772-F655-4653-8762-C3A846282996}"/>
              </a:ext>
            </a:extLst>
          </p:cNvPr>
          <p:cNvSpPr/>
          <p:nvPr/>
        </p:nvSpPr>
        <p:spPr>
          <a:xfrm>
            <a:off x="475129" y="510988"/>
            <a:ext cx="6606989" cy="21873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0AA21-74E5-4FD7-ABDD-B31A4C88D320}"/>
              </a:ext>
            </a:extLst>
          </p:cNvPr>
          <p:cNvSpPr txBox="1"/>
          <p:nvPr/>
        </p:nvSpPr>
        <p:spPr>
          <a:xfrm>
            <a:off x="753035" y="635186"/>
            <a:ext cx="6051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RDA-PCNM: a method to parse out spatial and temporal structure in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CC52C4-89F0-4863-A01E-D704EC2E9AA6}"/>
              </a:ext>
            </a:extLst>
          </p:cNvPr>
          <p:cNvSpPr/>
          <p:nvPr/>
        </p:nvSpPr>
        <p:spPr>
          <a:xfrm>
            <a:off x="475129" y="2822574"/>
            <a:ext cx="3998259" cy="10981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1E3E-5505-4815-9888-83FA2DC8AE86}"/>
              </a:ext>
            </a:extLst>
          </p:cNvPr>
          <p:cNvSpPr txBox="1"/>
          <p:nvPr/>
        </p:nvSpPr>
        <p:spPr>
          <a:xfrm>
            <a:off x="475129" y="3000098"/>
            <a:ext cx="3958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Lunchinators – Dec 6, 2019</a:t>
            </a:r>
          </a:p>
          <a:p>
            <a:r>
              <a:rPr lang="en-US" sz="2400" dirty="0"/>
              <a:t>Tyler Butts</a:t>
            </a:r>
          </a:p>
        </p:txBody>
      </p:sp>
    </p:spTree>
    <p:extLst>
      <p:ext uri="{BB962C8B-B14F-4D97-AF65-F5344CB8AC3E}">
        <p14:creationId xmlns:p14="http://schemas.microsoft.com/office/powerpoint/2010/main" val="296691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218065" y="1532966"/>
            <a:ext cx="157779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819434" y="6552395"/>
            <a:ext cx="242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Gusta</a:t>
            </a:r>
            <a:r>
              <a:rPr lang="en-US" sz="1400" i="1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375646" y="2664489"/>
            <a:ext cx="3343833" cy="2346042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26644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281197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11DED-DACC-4099-A88B-FBCDD3CBE9DE}"/>
              </a:ext>
            </a:extLst>
          </p:cNvPr>
          <p:cNvSpPr/>
          <p:nvPr/>
        </p:nvSpPr>
        <p:spPr>
          <a:xfrm>
            <a:off x="711122" y="4133740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154F3-7515-47E4-9C28-1170113BB0BB}"/>
              </a:ext>
            </a:extLst>
          </p:cNvPr>
          <p:cNvSpPr txBox="1"/>
          <p:nvPr/>
        </p:nvSpPr>
        <p:spPr>
          <a:xfrm>
            <a:off x="788891" y="4155311"/>
            <a:ext cx="162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Significant PCNM variables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312FD-F5CD-4724-8D5A-D3C31AC89059}"/>
              </a:ext>
            </a:extLst>
          </p:cNvPr>
          <p:cNvSpPr/>
          <p:nvPr/>
        </p:nvSpPr>
        <p:spPr>
          <a:xfrm rot="5400000">
            <a:off x="778360" y="358099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15BC834-7459-4CBA-8B1C-E2DFCC44C099}"/>
              </a:ext>
            </a:extLst>
          </p:cNvPr>
          <p:cNvSpPr/>
          <p:nvPr/>
        </p:nvSpPr>
        <p:spPr>
          <a:xfrm rot="5400000">
            <a:off x="874058" y="5058810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B140A-C1E6-4F64-9A04-F1BC022C6C2E}"/>
              </a:ext>
            </a:extLst>
          </p:cNvPr>
          <p:cNvSpPr/>
          <p:nvPr/>
        </p:nvSpPr>
        <p:spPr>
          <a:xfrm>
            <a:off x="788892" y="5602991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A2F2A9-0233-424A-B946-B00C161BE2D5}"/>
              </a:ext>
            </a:extLst>
          </p:cNvPr>
          <p:cNvSpPr txBox="1"/>
          <p:nvPr/>
        </p:nvSpPr>
        <p:spPr>
          <a:xfrm>
            <a:off x="1006960" y="5750472"/>
            <a:ext cx="79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79CF73-A634-4B61-B2C3-498ECD0D2D1B}"/>
              </a:ext>
            </a:extLst>
          </p:cNvPr>
          <p:cNvSpPr txBox="1"/>
          <p:nvPr/>
        </p:nvSpPr>
        <p:spPr>
          <a:xfrm>
            <a:off x="1945342" y="5611069"/>
            <a:ext cx="267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 variables representing significant spatial structures </a:t>
            </a:r>
          </a:p>
        </p:txBody>
      </p:sp>
    </p:spTree>
    <p:extLst>
      <p:ext uri="{BB962C8B-B14F-4D97-AF65-F5344CB8AC3E}">
        <p14:creationId xmlns:p14="http://schemas.microsoft.com/office/powerpoint/2010/main" val="428415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FBA65-116E-4ABD-9E62-19CBD7F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515" y="870987"/>
            <a:ext cx="4520970" cy="511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4B00-1305-4DC9-8CB2-D2115582C5BF}"/>
              </a:ext>
            </a:extLst>
          </p:cNvPr>
          <p:cNvSpPr txBox="1"/>
          <p:nvPr/>
        </p:nvSpPr>
        <p:spPr>
          <a:xfrm>
            <a:off x="0" y="0"/>
            <a:ext cx="5134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PCNM can also assess temporal structure </a:t>
            </a:r>
          </a:p>
        </p:txBody>
      </p:sp>
    </p:spTree>
    <p:extLst>
      <p:ext uri="{BB962C8B-B14F-4D97-AF65-F5344CB8AC3E}">
        <p14:creationId xmlns:p14="http://schemas.microsoft.com/office/powerpoint/2010/main" val="351227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 comes from a temporary pond study in central Spain during three hydroperiods 2003-2005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multiple before-after, control-impact design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Zooplankton were sampled in replicated artificial ponds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Treatment = fire-retardant chemical contamination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Control: Uncontaminated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Treatment 1: fire-retardant contamination in grasslands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Treatment 2: fire-retardant contamination in scrublands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Ponds were sampled in monthly intervals totaling 24 samplings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06BBF-B93E-4BB1-AB08-B7E87D2297F6}"/>
              </a:ext>
            </a:extLst>
          </p:cNvPr>
          <p:cNvSpPr txBox="1"/>
          <p:nvPr/>
        </p:nvSpPr>
        <p:spPr>
          <a:xfrm>
            <a:off x="4571998" y="6488668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Angeler</a:t>
            </a:r>
            <a:r>
              <a:rPr lang="en-US" dirty="0"/>
              <a:t> &amp; Moreno 2007; </a:t>
            </a:r>
            <a:r>
              <a:rPr lang="en-US" dirty="0" err="1"/>
              <a:t>Angeler</a:t>
            </a:r>
            <a:r>
              <a:rPr lang="en-US" dirty="0"/>
              <a:t> et al. 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260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STUDY </a:t>
            </a:r>
          </a:p>
        </p:txBody>
      </p:sp>
    </p:spTree>
    <p:extLst>
      <p:ext uri="{BB962C8B-B14F-4D97-AF65-F5344CB8AC3E}">
        <p14:creationId xmlns:p14="http://schemas.microsoft.com/office/powerpoint/2010/main" val="256863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Raw abundance data was Hellinger-transformed (species identities retained)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PCNM to ID different patterns of temporal change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Took the resulting matrices and used them as explanatory variables in an RDA (as we discussed previously)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forward selection to collect significant PCNM variables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Process is an automatic selection procedure to objectively select a subset of explanatory variables and remove those that don’t really explain that much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/>
              <a:t>PCNM produces a TON of variables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06BBF-B93E-4BB1-AB08-B7E87D2297F6}"/>
              </a:ext>
            </a:extLst>
          </p:cNvPr>
          <p:cNvSpPr txBox="1"/>
          <p:nvPr/>
        </p:nvSpPr>
        <p:spPr>
          <a:xfrm>
            <a:off x="4571998" y="6488668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Angeler</a:t>
            </a:r>
            <a:r>
              <a:rPr lang="en-US" dirty="0"/>
              <a:t> &amp; Moreno 2007; </a:t>
            </a:r>
            <a:r>
              <a:rPr lang="en-US" dirty="0" err="1"/>
              <a:t>Angeler</a:t>
            </a:r>
            <a:r>
              <a:rPr lang="en-US" dirty="0"/>
              <a:t> et al. 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260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ANALYSIS </a:t>
            </a:r>
          </a:p>
        </p:txBody>
      </p:sp>
    </p:spTree>
    <p:extLst>
      <p:ext uri="{BB962C8B-B14F-4D97-AF65-F5344CB8AC3E}">
        <p14:creationId xmlns:p14="http://schemas.microsoft.com/office/powerpoint/2010/main" val="394046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RDA-PCNM approach provided information not available in traditional distance-based tests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Highlighted which species or groups of species contribute to significant temporal change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RDA-PCNM Performance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D79F1-FE3C-4C84-B0C3-87629669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0337"/>
            <a:ext cx="4103077" cy="3645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B09BC2-4820-4E83-B953-592F5C553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64"/>
          <a:stretch/>
        </p:blipFill>
        <p:spPr>
          <a:xfrm>
            <a:off x="4103077" y="3068758"/>
            <a:ext cx="4103077" cy="36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4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RDA-PCNM approach provided information not available in traditional distance-based tests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Importance of each PCNM variable in terms of adjusted variance explained can be evaluated, and thus the </a:t>
            </a:r>
            <a:r>
              <a:rPr lang="en-US" b="1" dirty="0"/>
              <a:t>strength and components of temporal patterns can be assessed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RDA-PCNM Performance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DD265-C9F9-4CA0-B3C8-D4BA4DDB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6" y="3522965"/>
            <a:ext cx="8794128" cy="1987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E713B-34D0-4592-B0E3-32F703EBCE91}"/>
              </a:ext>
            </a:extLst>
          </p:cNvPr>
          <p:cNvSpPr txBox="1"/>
          <p:nvPr/>
        </p:nvSpPr>
        <p:spPr>
          <a:xfrm>
            <a:off x="1352997" y="5999312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Low-frequency fluctuation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57C6E-6108-4A54-B727-D59AAEA4A1D8}"/>
              </a:ext>
            </a:extLst>
          </p:cNvPr>
          <p:cNvSpPr txBox="1"/>
          <p:nvPr/>
        </p:nvSpPr>
        <p:spPr>
          <a:xfrm>
            <a:off x="6393921" y="5999312"/>
            <a:ext cx="284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High-frequency fluctuation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24953AB-F3A9-4D87-864F-88A69754E62D}"/>
              </a:ext>
            </a:extLst>
          </p:cNvPr>
          <p:cNvSpPr/>
          <p:nvPr/>
        </p:nvSpPr>
        <p:spPr>
          <a:xfrm rot="16200000">
            <a:off x="7659515" y="4744757"/>
            <a:ext cx="317520" cy="1973172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32583EC-5725-4202-A192-45D20AEEAD78}"/>
              </a:ext>
            </a:extLst>
          </p:cNvPr>
          <p:cNvSpPr/>
          <p:nvPr/>
        </p:nvSpPr>
        <p:spPr>
          <a:xfrm rot="16200000">
            <a:off x="2618591" y="4726429"/>
            <a:ext cx="317520" cy="1973172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DC8EC-B068-4C60-844C-627F7632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0"/>
            <a:ext cx="8352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2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Control ponds showed two temporal structures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directional component of change (PCNM 1; very low frequency and incomplete cyclic change = directional temporal change)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Second component of change was a cyclic behavior (PCNMs 3,5,8)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PCNM 3 = long frequencies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PCNM 5, 8 = short frequencies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F0822A-CF21-4C4C-B919-8D9BD19F7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46" y="3656430"/>
            <a:ext cx="3603122" cy="32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1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Treatment 1 (fire-retardant contamination in grasslands) showed less directional change but was defined by unimodal patterns (PCNM 2) and long fluctuation frequencies (PCNM 3)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2418A5-439D-4511-9403-27D9CD19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405" y="2935897"/>
            <a:ext cx="4239190" cy="38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3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58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Treatment 2 (fire-retardant contamination in scrublands) had both a directional change (PCNM 1), a unimodal change (PCNM 2), and a cyclic fluctuation (PCNM 8, 11)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97B6-0952-4649-B2D8-81AD1FF9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3" y="2803542"/>
            <a:ext cx="4126891" cy="39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40AD4-9C41-479B-83FC-97BBA75CA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2" t="6229" r="3071" b="6894"/>
          <a:stretch/>
        </p:blipFill>
        <p:spPr>
          <a:xfrm>
            <a:off x="1775011" y="3429000"/>
            <a:ext cx="6400800" cy="27969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3123D7-6D4D-4E48-A917-74D5CF911A0D}"/>
              </a:ext>
            </a:extLst>
          </p:cNvPr>
          <p:cNvCxnSpPr>
            <a:cxnSpLocks/>
          </p:cNvCxnSpPr>
          <p:nvPr/>
        </p:nvCxnSpPr>
        <p:spPr>
          <a:xfrm flipH="1">
            <a:off x="1775012" y="2417750"/>
            <a:ext cx="1721223" cy="1011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AC04A-2A65-45E8-9916-9C89E162DB0D}"/>
              </a:ext>
            </a:extLst>
          </p:cNvPr>
          <p:cNvCxnSpPr>
            <a:cxnSpLocks/>
          </p:cNvCxnSpPr>
          <p:nvPr/>
        </p:nvCxnSpPr>
        <p:spPr>
          <a:xfrm>
            <a:off x="3496235" y="2417750"/>
            <a:ext cx="4491318" cy="96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89D4CD-7D5C-49EE-AA78-503B051DD103}"/>
              </a:ext>
            </a:extLst>
          </p:cNvPr>
          <p:cNvSpPr txBox="1"/>
          <p:nvPr/>
        </p:nvSpPr>
        <p:spPr>
          <a:xfrm>
            <a:off x="277905" y="1586753"/>
            <a:ext cx="7234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68A8FA-8DB2-49BC-9DF2-49BD12B9CAE7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D23946-D62F-4706-898F-AC36522A3805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135D66-6C0C-42A4-9BA2-B0B83FBC0ED8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F8CC97-8806-4B4E-963A-D4502189F463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33D236-753C-4E07-A75B-37342C891BB0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07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531A10-1896-4D88-ABF8-C53F053D59C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C363-2C36-4A45-9680-E880BB99959F}"/>
              </a:ext>
            </a:extLst>
          </p:cNvPr>
          <p:cNvSpPr txBox="1"/>
          <p:nvPr/>
        </p:nvSpPr>
        <p:spPr>
          <a:xfrm>
            <a:off x="546845" y="82350"/>
            <a:ext cx="8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TEMPORAL STRUCTURE </a:t>
            </a:r>
          </a:p>
          <a:p>
            <a:pPr algn="ctr"/>
            <a:r>
              <a:rPr lang="en-US" sz="4000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2CB4A-26D3-4D58-ADDF-1623050CF4A1}"/>
              </a:ext>
            </a:extLst>
          </p:cNvPr>
          <p:cNvSpPr txBox="1"/>
          <p:nvPr/>
        </p:nvSpPr>
        <p:spPr>
          <a:xfrm>
            <a:off x="277903" y="1962069"/>
            <a:ext cx="8690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dirty="0"/>
              <a:t>The stressor disrupted the natural fluctuation of the pond communities by increasing the magnitudes of fluctuation in disturbed communities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D2AB-2465-4AEE-B508-7C05E0A65E6F}"/>
              </a:ext>
            </a:extLst>
          </p:cNvPr>
          <p:cNvSpPr txBox="1"/>
          <p:nvPr/>
        </p:nvSpPr>
        <p:spPr>
          <a:xfrm>
            <a:off x="277905" y="1453096"/>
            <a:ext cx="367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B97B6-0952-4649-B2D8-81AD1FF91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4" b="4742"/>
          <a:stretch/>
        </p:blipFill>
        <p:spPr>
          <a:xfrm>
            <a:off x="6054752" y="2962833"/>
            <a:ext cx="2968324" cy="2958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DCBDE-35B9-42DF-97D4-6A838AD75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01"/>
          <a:stretch/>
        </p:blipFill>
        <p:spPr>
          <a:xfrm>
            <a:off x="3089244" y="2932707"/>
            <a:ext cx="2965508" cy="3035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C1622-C866-4C4E-B0D9-2F25892A67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87"/>
          <a:stretch/>
        </p:blipFill>
        <p:spPr>
          <a:xfrm>
            <a:off x="0" y="2885814"/>
            <a:ext cx="2955146" cy="30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640097" y="1110934"/>
            <a:ext cx="733725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819434" y="6552395"/>
            <a:ext cx="2420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Gusta</a:t>
            </a:r>
            <a:r>
              <a:rPr lang="en-US" sz="1400" i="1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596417" y="3457955"/>
            <a:ext cx="3123060" cy="1552575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1798835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1946316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11DED-DACC-4099-A88B-FBCDD3CBE9DE}"/>
              </a:ext>
            </a:extLst>
          </p:cNvPr>
          <p:cNvSpPr/>
          <p:nvPr/>
        </p:nvSpPr>
        <p:spPr>
          <a:xfrm>
            <a:off x="711122" y="32427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1154F3-7515-47E4-9C28-1170113BB0BB}"/>
              </a:ext>
            </a:extLst>
          </p:cNvPr>
          <p:cNvSpPr txBox="1"/>
          <p:nvPr/>
        </p:nvSpPr>
        <p:spPr>
          <a:xfrm>
            <a:off x="788891" y="3264360"/>
            <a:ext cx="162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Significant PCNM variables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312FD-F5CD-4724-8D5A-D3C31AC89059}"/>
              </a:ext>
            </a:extLst>
          </p:cNvPr>
          <p:cNvSpPr/>
          <p:nvPr/>
        </p:nvSpPr>
        <p:spPr>
          <a:xfrm rot="5400000">
            <a:off x="778359" y="2722115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15BC834-7459-4CBA-8B1C-E2DFCC44C099}"/>
              </a:ext>
            </a:extLst>
          </p:cNvPr>
          <p:cNvSpPr/>
          <p:nvPr/>
        </p:nvSpPr>
        <p:spPr>
          <a:xfrm rot="5400000">
            <a:off x="874058" y="4179585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4B140A-C1E6-4F64-9A04-F1BC022C6C2E}"/>
              </a:ext>
            </a:extLst>
          </p:cNvPr>
          <p:cNvSpPr/>
          <p:nvPr/>
        </p:nvSpPr>
        <p:spPr>
          <a:xfrm>
            <a:off x="711122" y="4709363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A2F2A9-0233-424A-B946-B00C161BE2D5}"/>
              </a:ext>
            </a:extLst>
          </p:cNvPr>
          <p:cNvSpPr txBox="1"/>
          <p:nvPr/>
        </p:nvSpPr>
        <p:spPr>
          <a:xfrm>
            <a:off x="929190" y="4856844"/>
            <a:ext cx="79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79CF73-A634-4B61-B2C3-498ECD0D2D1B}"/>
              </a:ext>
            </a:extLst>
          </p:cNvPr>
          <p:cNvSpPr txBox="1"/>
          <p:nvPr/>
        </p:nvSpPr>
        <p:spPr>
          <a:xfrm>
            <a:off x="1867572" y="4717441"/>
            <a:ext cx="267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 variables representing significant spatial structures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DF12F2-5CBA-4F04-AC2E-32B955E1CB79}"/>
              </a:ext>
            </a:extLst>
          </p:cNvPr>
          <p:cNvSpPr/>
          <p:nvPr/>
        </p:nvSpPr>
        <p:spPr>
          <a:xfrm>
            <a:off x="2510166" y="5859304"/>
            <a:ext cx="1843600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A318F7-4E59-4384-8738-F68C70E31ED3}"/>
              </a:ext>
            </a:extLst>
          </p:cNvPr>
          <p:cNvSpPr txBox="1"/>
          <p:nvPr/>
        </p:nvSpPr>
        <p:spPr>
          <a:xfrm>
            <a:off x="2423879" y="5863647"/>
            <a:ext cx="2016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Further analysis (Variation partitioning)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51F1AC8-E32A-4885-9916-F585E8B2ACC9}"/>
              </a:ext>
            </a:extLst>
          </p:cNvPr>
          <p:cNvSpPr/>
          <p:nvPr/>
        </p:nvSpPr>
        <p:spPr>
          <a:xfrm flipV="1">
            <a:off x="33493" y="1027400"/>
            <a:ext cx="2444191" cy="5755234"/>
          </a:xfrm>
          <a:prstGeom prst="bentArrow">
            <a:avLst>
              <a:gd name="adj1" fmla="val 13009"/>
              <a:gd name="adj2" fmla="val 15448"/>
              <a:gd name="adj3" fmla="val 16690"/>
              <a:gd name="adj4" fmla="val 479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BD825AC-03E1-45FB-818E-ECCEC32DDF3D}"/>
              </a:ext>
            </a:extLst>
          </p:cNvPr>
          <p:cNvSpPr/>
          <p:nvPr/>
        </p:nvSpPr>
        <p:spPr>
          <a:xfrm rot="1593788">
            <a:off x="1858974" y="5545641"/>
            <a:ext cx="648027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32354-D6A2-46E5-B76D-DD6B50E1451E}"/>
              </a:ext>
            </a:extLst>
          </p:cNvPr>
          <p:cNvSpPr/>
          <p:nvPr/>
        </p:nvSpPr>
        <p:spPr>
          <a:xfrm>
            <a:off x="4572001" y="4067631"/>
            <a:ext cx="3642810" cy="2466768"/>
          </a:xfrm>
          <a:prstGeom prst="rect">
            <a:avLst/>
          </a:prstGeom>
          <a:solidFill>
            <a:schemeClr val="bg1">
              <a:lumMod val="8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CA21BDF-9794-460C-BF80-61082CF655D3}"/>
              </a:ext>
            </a:extLst>
          </p:cNvPr>
          <p:cNvSpPr/>
          <p:nvPr/>
        </p:nvSpPr>
        <p:spPr>
          <a:xfrm rot="9861259">
            <a:off x="4353395" y="5418122"/>
            <a:ext cx="12079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288717-A381-4461-AC3D-D0CA58A0D110}"/>
              </a:ext>
            </a:extLst>
          </p:cNvPr>
          <p:cNvSpPr/>
          <p:nvPr/>
        </p:nvSpPr>
        <p:spPr>
          <a:xfrm>
            <a:off x="5423976" y="4826544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5470EE-E607-4A11-AE10-44F103F472A3}"/>
              </a:ext>
            </a:extLst>
          </p:cNvPr>
          <p:cNvSpPr txBox="1"/>
          <p:nvPr/>
        </p:nvSpPr>
        <p:spPr>
          <a:xfrm>
            <a:off x="6685983" y="4791510"/>
            <a:ext cx="143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explanatory variables 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614068-F711-4816-A21E-3ED702A4EEC6}"/>
              </a:ext>
            </a:extLst>
          </p:cNvPr>
          <p:cNvSpPr txBox="1"/>
          <p:nvPr/>
        </p:nvSpPr>
        <p:spPr>
          <a:xfrm>
            <a:off x="5742667" y="4937660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656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FBA65-116E-4ABD-9E62-19CBD7F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515" y="870987"/>
            <a:ext cx="4520970" cy="511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4B00-1305-4DC9-8CB2-D2115582C5BF}"/>
              </a:ext>
            </a:extLst>
          </p:cNvPr>
          <p:cNvSpPr txBox="1"/>
          <p:nvPr/>
        </p:nvSpPr>
        <p:spPr>
          <a:xfrm>
            <a:off x="0" y="0"/>
            <a:ext cx="596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Variation partitioning using PCNM</a:t>
            </a:r>
          </a:p>
        </p:txBody>
      </p:sp>
    </p:spTree>
    <p:extLst>
      <p:ext uri="{BB962C8B-B14F-4D97-AF65-F5344CB8AC3E}">
        <p14:creationId xmlns:p14="http://schemas.microsoft.com/office/powerpoint/2010/main" val="17550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9FC308-87B3-43AC-999C-FF5386262133}"/>
              </a:ext>
            </a:extLst>
          </p:cNvPr>
          <p:cNvCxnSpPr>
            <a:cxnSpLocks/>
          </p:cNvCxnSpPr>
          <p:nvPr/>
        </p:nvCxnSpPr>
        <p:spPr>
          <a:xfrm flipH="1">
            <a:off x="1658469" y="3525745"/>
            <a:ext cx="1721223" cy="1011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EA7F1D-D81D-4338-8042-24F3E370E755}"/>
              </a:ext>
            </a:extLst>
          </p:cNvPr>
          <p:cNvCxnSpPr>
            <a:cxnSpLocks/>
          </p:cNvCxnSpPr>
          <p:nvPr/>
        </p:nvCxnSpPr>
        <p:spPr>
          <a:xfrm>
            <a:off x="3379692" y="3525745"/>
            <a:ext cx="4491318" cy="96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7ED0D09-6F4A-493C-94AB-6F971D48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56" y="4544618"/>
            <a:ext cx="6667500" cy="213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B4AAE5-D6F8-43B9-B10B-409ADBE4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05" y="4544618"/>
            <a:ext cx="1721224" cy="5220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8523BC-E5D7-44FD-830B-6196B8517DFC}"/>
              </a:ext>
            </a:extLst>
          </p:cNvPr>
          <p:cNvSpPr txBox="1"/>
          <p:nvPr/>
        </p:nvSpPr>
        <p:spPr>
          <a:xfrm>
            <a:off x="277905" y="1586753"/>
            <a:ext cx="7234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Case study using RDA-PCNM in time-series modeling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F8F6E8-2789-4DB1-B06B-6080D0B40B0E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59C46E-21FE-4BE9-82AE-5B9FEAAB695D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BD433C-1B01-47C8-AE80-984AD05CADAF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2CE9B1-D770-455D-B464-3AA23A05B387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4829F7-8EF1-427D-BAD6-DD7CEFE6F894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9ECDDD3-0C2E-416C-B7C5-956C5785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965" y="2695046"/>
            <a:ext cx="824753" cy="7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547A7-0E4B-431D-A4E4-8612E074A838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C014-5D4A-44C5-A7A0-7ACF032BE3C6}"/>
              </a:ext>
            </a:extLst>
          </p:cNvPr>
          <p:cNvSpPr txBox="1"/>
          <p:nvPr/>
        </p:nvSpPr>
        <p:spPr>
          <a:xfrm>
            <a:off x="3379692" y="390127"/>
            <a:ext cx="238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11929-0756-44DD-A3C7-13AA0E7F94B8}"/>
              </a:ext>
            </a:extLst>
          </p:cNvPr>
          <p:cNvSpPr txBox="1"/>
          <p:nvPr/>
        </p:nvSpPr>
        <p:spPr>
          <a:xfrm>
            <a:off x="277905" y="1586753"/>
            <a:ext cx="723451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“Principle Components of Neighborhood Matrices”?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Case study using RDA-PCNM in time-series modeling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Throughout the presentation I’ll hop to R for further demonstration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Proof of concept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/>
              <a:t>From Dr. Dixon’s EEB698 Species Composition Analysis seminar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How time-series can be used for this method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Incorporating PCNM in variation partitioning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79C8F0-AD74-47D4-B4F3-48821889C9FF}"/>
              </a:ext>
            </a:extLst>
          </p:cNvPr>
          <p:cNvGrpSpPr/>
          <p:nvPr/>
        </p:nvGrpSpPr>
        <p:grpSpPr>
          <a:xfrm>
            <a:off x="7736542" y="1730188"/>
            <a:ext cx="717176" cy="606602"/>
            <a:chOff x="5540189" y="1730188"/>
            <a:chExt cx="717176" cy="60660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2F82FD-E738-4328-9F58-4D34081D5C24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6E5585-4C43-41DE-A001-02CD0948F2A9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247851-63E8-4C4B-A77C-CFFC4EDA31AF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C2509C-B9A7-42A1-A795-FF2D5B9C6D9A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1D59846-CB6B-4218-B14C-4A6D9E82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65" y="2695046"/>
            <a:ext cx="824753" cy="73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52B7C-E74F-40F5-8B2D-CCF9B4477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2753" y="3787256"/>
            <a:ext cx="824754" cy="93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66191C-B537-4977-BECA-58DAFEA8F7B6}"/>
              </a:ext>
            </a:extLst>
          </p:cNvPr>
          <p:cNvSpPr/>
          <p:nvPr/>
        </p:nvSpPr>
        <p:spPr>
          <a:xfrm>
            <a:off x="277905" y="143435"/>
            <a:ext cx="8588189" cy="12012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FC186-7FB8-4B34-A4D2-BDF7299DEDA0}"/>
              </a:ext>
            </a:extLst>
          </p:cNvPr>
          <p:cNvSpPr txBox="1"/>
          <p:nvPr/>
        </p:nvSpPr>
        <p:spPr>
          <a:xfrm>
            <a:off x="815787" y="82350"/>
            <a:ext cx="751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PRINCIPLE COMPONENTS OF NEIGHBORHOOD MATRICES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5F634-FCD2-4483-982C-FE98C2B62540}"/>
              </a:ext>
            </a:extLst>
          </p:cNvPr>
          <p:cNvSpPr txBox="1"/>
          <p:nvPr/>
        </p:nvSpPr>
        <p:spPr>
          <a:xfrm>
            <a:off x="277905" y="1568824"/>
            <a:ext cx="75124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Principle coordinates of neighborhood matrices (PCNM) is a statistical method used to assess spatial (or temporal) structure in response data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Spatial variables can be utilized to determine the distance between sites -- focus on neighboring sites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Distances are then decomposed into orthogonal spatial variables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Variables may then be used as explanatory variables in an appropriate constrained analysis (e.g. Redundancy analysis, RDA)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Strengths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Incorporating spatial variables as explanatory variables in RDA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000" dirty="0"/>
              <a:t>Preferable to partial mantel testing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C97F64-3438-4752-A8D3-17FFC4D3BCC7}"/>
              </a:ext>
            </a:extLst>
          </p:cNvPr>
          <p:cNvGrpSpPr/>
          <p:nvPr/>
        </p:nvGrpSpPr>
        <p:grpSpPr>
          <a:xfrm>
            <a:off x="35856" y="6207587"/>
            <a:ext cx="717176" cy="606602"/>
            <a:chOff x="5540189" y="1730188"/>
            <a:chExt cx="717176" cy="6066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5326CF-6158-4369-9296-81F4B4EC7F08}"/>
                </a:ext>
              </a:extLst>
            </p:cNvPr>
            <p:cNvSpPr/>
            <p:nvPr/>
          </p:nvSpPr>
          <p:spPr>
            <a:xfrm>
              <a:off x="5540189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F40169-D2A5-4E24-A4E0-A3FC02CA6418}"/>
                </a:ext>
              </a:extLst>
            </p:cNvPr>
            <p:cNvSpPr/>
            <p:nvPr/>
          </p:nvSpPr>
          <p:spPr>
            <a:xfrm>
              <a:off x="5898777" y="1730188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A73377-63AE-4DF9-9328-8520EBCF347E}"/>
                </a:ext>
              </a:extLst>
            </p:cNvPr>
            <p:cNvSpPr/>
            <p:nvPr/>
          </p:nvSpPr>
          <p:spPr>
            <a:xfrm>
              <a:off x="5898777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BA287-777B-460E-A0E0-F8937DD24F83}"/>
                </a:ext>
              </a:extLst>
            </p:cNvPr>
            <p:cNvSpPr/>
            <p:nvPr/>
          </p:nvSpPr>
          <p:spPr>
            <a:xfrm>
              <a:off x="5540189" y="2034710"/>
              <a:ext cx="358588" cy="3020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404419-2C62-46A5-8158-31CBB3391516}"/>
              </a:ext>
            </a:extLst>
          </p:cNvPr>
          <p:cNvSpPr txBox="1"/>
          <p:nvPr/>
        </p:nvSpPr>
        <p:spPr>
          <a:xfrm>
            <a:off x="3290047" y="6509667"/>
            <a:ext cx="590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Borcard</a:t>
            </a:r>
            <a:r>
              <a:rPr lang="en-US" sz="1600" dirty="0"/>
              <a:t> &amp; Legendre 2002; </a:t>
            </a:r>
            <a:r>
              <a:rPr lang="en-US" sz="1600" dirty="0" err="1"/>
              <a:t>Borcard</a:t>
            </a:r>
            <a:r>
              <a:rPr lang="en-US" sz="1600" dirty="0"/>
              <a:t> et al. 2004; Dray et al. 2006</a:t>
            </a:r>
          </a:p>
        </p:txBody>
      </p:sp>
    </p:spTree>
    <p:extLst>
      <p:ext uri="{BB962C8B-B14F-4D97-AF65-F5344CB8AC3E}">
        <p14:creationId xmlns:p14="http://schemas.microsoft.com/office/powerpoint/2010/main" val="36150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77DA1-D700-4103-ACB6-C447C5BAF513}"/>
              </a:ext>
            </a:extLst>
          </p:cNvPr>
          <p:cNvSpPr txBox="1"/>
          <p:nvPr/>
        </p:nvSpPr>
        <p:spPr>
          <a:xfrm>
            <a:off x="26893" y="950258"/>
            <a:ext cx="12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403F5-8360-4D8E-83A8-E5D7814A526C}"/>
              </a:ext>
            </a:extLst>
          </p:cNvPr>
          <p:cNvSpPr txBox="1"/>
          <p:nvPr/>
        </p:nvSpPr>
        <p:spPr>
          <a:xfrm>
            <a:off x="1474693" y="975827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Spatial</a:t>
            </a:r>
          </a:p>
        </p:txBody>
      </p:sp>
    </p:spTree>
    <p:extLst>
      <p:ext uri="{BB962C8B-B14F-4D97-AF65-F5344CB8AC3E}">
        <p14:creationId xmlns:p14="http://schemas.microsoft.com/office/powerpoint/2010/main" val="288732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44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A6A2D77-A175-41DC-AF86-BB1239608213}"/>
              </a:ext>
            </a:extLst>
          </p:cNvPr>
          <p:cNvSpPr/>
          <p:nvPr/>
        </p:nvSpPr>
        <p:spPr>
          <a:xfrm rot="5400000">
            <a:off x="181221" y="1569810"/>
            <a:ext cx="1651478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CB8260D-F544-4DCF-ADEC-A0C2928698F1}"/>
              </a:ext>
            </a:extLst>
          </p:cNvPr>
          <p:cNvSpPr/>
          <p:nvPr/>
        </p:nvSpPr>
        <p:spPr>
          <a:xfrm rot="5400000">
            <a:off x="7056787" y="5178879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CF8C01-FED3-4541-950D-7BFC2540CF21}"/>
              </a:ext>
            </a:extLst>
          </p:cNvPr>
          <p:cNvSpPr/>
          <p:nvPr/>
        </p:nvSpPr>
        <p:spPr>
          <a:xfrm>
            <a:off x="4159624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2B0C82-060D-4C96-B85E-6519665A39E2}"/>
              </a:ext>
            </a:extLst>
          </p:cNvPr>
          <p:cNvSpPr/>
          <p:nvPr/>
        </p:nvSpPr>
        <p:spPr>
          <a:xfrm>
            <a:off x="2492189" y="323601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B4C2-3E01-42BF-BD8B-B79E31018D03}"/>
              </a:ext>
            </a:extLst>
          </p:cNvPr>
          <p:cNvSpPr txBox="1"/>
          <p:nvPr/>
        </p:nvSpPr>
        <p:spPr>
          <a:xfrm>
            <a:off x="6113929" y="6488668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Gusta</a:t>
            </a:r>
            <a:r>
              <a:rPr lang="en-US" dirty="0"/>
              <a:t> Me – Spatial Analysis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E7DD9C-C9AB-4B97-B312-123D4B0875EA}"/>
              </a:ext>
            </a:extLst>
          </p:cNvPr>
          <p:cNvSpPr/>
          <p:nvPr/>
        </p:nvSpPr>
        <p:spPr>
          <a:xfrm>
            <a:off x="80682" y="62753"/>
            <a:ext cx="1156447" cy="932330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D20E6-C67B-4450-9134-A73FD3A14B75}"/>
              </a:ext>
            </a:extLst>
          </p:cNvPr>
          <p:cNvSpPr/>
          <p:nvPr/>
        </p:nvSpPr>
        <p:spPr>
          <a:xfrm>
            <a:off x="1344706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82A-9590-4677-B21D-94251AA19F46}"/>
              </a:ext>
            </a:extLst>
          </p:cNvPr>
          <p:cNvSpPr txBox="1"/>
          <p:nvPr/>
        </p:nvSpPr>
        <p:spPr>
          <a:xfrm>
            <a:off x="403408" y="303927"/>
            <a:ext cx="3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FAC69-2E8C-4181-8EF4-526C2FA55B57}"/>
              </a:ext>
            </a:extLst>
          </p:cNvPr>
          <p:cNvSpPr txBox="1"/>
          <p:nvPr/>
        </p:nvSpPr>
        <p:spPr>
          <a:xfrm>
            <a:off x="1615887" y="219199"/>
            <a:ext cx="6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71EFF-1CEB-49FA-8155-A49E81E52AFE}"/>
              </a:ext>
            </a:extLst>
          </p:cNvPr>
          <p:cNvSpPr/>
          <p:nvPr/>
        </p:nvSpPr>
        <p:spPr>
          <a:xfrm>
            <a:off x="3012142" y="71718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3BFE6-6CFC-44FB-A686-6E4B22F0F9B5}"/>
              </a:ext>
            </a:extLst>
          </p:cNvPr>
          <p:cNvSpPr txBox="1"/>
          <p:nvPr/>
        </p:nvSpPr>
        <p:spPr>
          <a:xfrm>
            <a:off x="3056965" y="82096"/>
            <a:ext cx="1147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Distance Matrix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26B8E4-B535-4868-97DE-DC3AF25D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4" y="0"/>
            <a:ext cx="2671482" cy="1832761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C876C0-B70A-4798-925E-24D744D2818E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5236278" y="1643612"/>
            <a:ext cx="545068" cy="9233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86F79-AE96-4916-A0A6-B5BFCF6B8541}"/>
              </a:ext>
            </a:extLst>
          </p:cNvPr>
          <p:cNvSpPr txBox="1"/>
          <p:nvPr/>
        </p:nvSpPr>
        <p:spPr>
          <a:xfrm>
            <a:off x="2375647" y="2018158"/>
            <a:ext cx="267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Distance Threshold: T=2</a:t>
            </a:r>
          </a:p>
          <a:p>
            <a:r>
              <a:rPr lang="en-US" dirty="0">
                <a:solidFill>
                  <a:srgbClr val="FF0000"/>
                </a:solidFill>
              </a:rPr>
              <a:t>All values &gt;2 set to 4T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75690-2B98-4C53-A877-BC587A7D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70428" y="2515056"/>
            <a:ext cx="1043499" cy="545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52A06A-F35E-4911-9318-67070864A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794" y="2245302"/>
            <a:ext cx="2247900" cy="1552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8606E7-8CDC-407E-94B8-D59AEF605993}"/>
              </a:ext>
            </a:extLst>
          </p:cNvPr>
          <p:cNvSpPr txBox="1"/>
          <p:nvPr/>
        </p:nvSpPr>
        <p:spPr>
          <a:xfrm>
            <a:off x="6287389" y="1931940"/>
            <a:ext cx="19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Neighbor Matrix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1B41E3-1E19-4B52-A6A4-8B4FADA91502}"/>
              </a:ext>
            </a:extLst>
          </p:cNvPr>
          <p:cNvSpPr txBox="1"/>
          <p:nvPr/>
        </p:nvSpPr>
        <p:spPr>
          <a:xfrm>
            <a:off x="7264541" y="627092"/>
            <a:ext cx="195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Euclidean Distance Matrix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2C9508-B02F-4CF1-98B2-68DDBE996644}"/>
              </a:ext>
            </a:extLst>
          </p:cNvPr>
          <p:cNvSpPr/>
          <p:nvPr/>
        </p:nvSpPr>
        <p:spPr>
          <a:xfrm rot="5400000">
            <a:off x="7035940" y="3757536"/>
            <a:ext cx="457200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1973-C137-48F9-B200-0245075BCDED}"/>
              </a:ext>
            </a:extLst>
          </p:cNvPr>
          <p:cNvSpPr/>
          <p:nvPr/>
        </p:nvSpPr>
        <p:spPr>
          <a:xfrm>
            <a:off x="6690799" y="4266502"/>
            <a:ext cx="1147482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6BEBB-6A46-4856-AFBA-EF946DF5EBA5}"/>
              </a:ext>
            </a:extLst>
          </p:cNvPr>
          <p:cNvSpPr txBox="1"/>
          <p:nvPr/>
        </p:nvSpPr>
        <p:spPr>
          <a:xfrm>
            <a:off x="6732495" y="4450775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PCoA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997AA8-436C-466C-BB7A-42E335E30107}"/>
              </a:ext>
            </a:extLst>
          </p:cNvPr>
          <p:cNvSpPr/>
          <p:nvPr/>
        </p:nvSpPr>
        <p:spPr>
          <a:xfrm>
            <a:off x="6472722" y="5729170"/>
            <a:ext cx="1625334" cy="7594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04F7-9607-4745-BA4E-6320244B0F7A}"/>
              </a:ext>
            </a:extLst>
          </p:cNvPr>
          <p:cNvSpPr txBox="1"/>
          <p:nvPr/>
        </p:nvSpPr>
        <p:spPr>
          <a:xfrm>
            <a:off x="6472722" y="577861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PCoA</a:t>
            </a:r>
            <a:r>
              <a:rPr lang="en-US" dirty="0"/>
              <a:t> eigenvectors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4CF91D2-6432-472A-8163-AEB3DE0F9AAC}"/>
              </a:ext>
            </a:extLst>
          </p:cNvPr>
          <p:cNvSpPr/>
          <p:nvPr/>
        </p:nvSpPr>
        <p:spPr>
          <a:xfrm rot="16200000">
            <a:off x="5541961" y="5378812"/>
            <a:ext cx="618600" cy="1177957"/>
          </a:xfrm>
          <a:prstGeom prst="bentArrow">
            <a:avLst>
              <a:gd name="adj1" fmla="val 46738"/>
              <a:gd name="adj2" fmla="val 44564"/>
              <a:gd name="adj3" fmla="val 39492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9E011-0851-485D-AB4B-240F5C8ED6BF}"/>
              </a:ext>
            </a:extLst>
          </p:cNvPr>
          <p:cNvSpPr txBox="1"/>
          <p:nvPr/>
        </p:nvSpPr>
        <p:spPr>
          <a:xfrm>
            <a:off x="4500725" y="5019112"/>
            <a:ext cx="201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all positive eigenvectors 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2A84B338-55BB-452C-8B5B-4A9AEABF0730}"/>
              </a:ext>
            </a:extLst>
          </p:cNvPr>
          <p:cNvSpPr/>
          <p:nvPr/>
        </p:nvSpPr>
        <p:spPr>
          <a:xfrm rot="10800000" flipV="1">
            <a:off x="2375646" y="2664489"/>
            <a:ext cx="3343833" cy="2346042"/>
          </a:xfrm>
          <a:prstGeom prst="bentArrow">
            <a:avLst>
              <a:gd name="adj1" fmla="val 16933"/>
              <a:gd name="adj2" fmla="val 16287"/>
              <a:gd name="adj3" fmla="val 20768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9879B-A36D-4052-BFE2-2B42883548A7}"/>
              </a:ext>
            </a:extLst>
          </p:cNvPr>
          <p:cNvSpPr/>
          <p:nvPr/>
        </p:nvSpPr>
        <p:spPr>
          <a:xfrm>
            <a:off x="403408" y="2664489"/>
            <a:ext cx="1843600" cy="941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6FB08-78F6-4850-BB4C-CD4B5BAB4900}"/>
              </a:ext>
            </a:extLst>
          </p:cNvPr>
          <p:cNvSpPr txBox="1"/>
          <p:nvPr/>
        </p:nvSpPr>
        <p:spPr>
          <a:xfrm>
            <a:off x="483130" y="2811970"/>
            <a:ext cx="16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Constrained analysis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77FCA14-2A3A-4DFD-9EAF-6502BE599E11}"/>
              </a:ext>
            </a:extLst>
          </p:cNvPr>
          <p:cNvSpPr/>
          <p:nvPr/>
        </p:nvSpPr>
        <p:spPr>
          <a:xfrm rot="10006338">
            <a:off x="3984764" y="5279676"/>
            <a:ext cx="690632" cy="537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FB165F-3316-46A9-98E1-A6EC8981F0A7}"/>
              </a:ext>
            </a:extLst>
          </p:cNvPr>
          <p:cNvSpPr txBox="1"/>
          <p:nvPr/>
        </p:nvSpPr>
        <p:spPr>
          <a:xfrm>
            <a:off x="544783" y="5381608"/>
            <a:ext cx="334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Each positive eigenvector models a different spatial scale</a:t>
            </a:r>
          </a:p>
        </p:txBody>
      </p:sp>
    </p:spTree>
    <p:extLst>
      <p:ext uri="{BB962C8B-B14F-4D97-AF65-F5344CB8AC3E}">
        <p14:creationId xmlns:p14="http://schemas.microsoft.com/office/powerpoint/2010/main" val="69068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FBA65-116E-4ABD-9E62-19CBD7FA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6" b="94326" l="6421" r="92777">
                        <a14:foregroundMark x1="13804" y1="27376" x2="13804" y2="27376"/>
                        <a14:foregroundMark x1="9310" y1="42128" x2="9310" y2="42128"/>
                        <a14:foregroundMark x1="18138" y1="43688" x2="18138" y2="43688"/>
                        <a14:foregroundMark x1="25522" y1="42837" x2="25522" y2="42837"/>
                        <a14:foregroundMark x1="25040" y1="47660" x2="25040" y2="47660"/>
                        <a14:foregroundMark x1="31140" y1="45106" x2="31140" y2="45106"/>
                        <a14:foregroundMark x1="31140" y1="48936" x2="31140" y2="48936"/>
                        <a14:foregroundMark x1="27608" y1="53475" x2="27608" y2="53475"/>
                        <a14:foregroundMark x1="21027" y1="54326" x2="21027" y2="54326"/>
                        <a14:foregroundMark x1="10433" y1="46099" x2="10433" y2="46099"/>
                        <a14:foregroundMark x1="8026" y1="47660" x2="8026" y2="47660"/>
                        <a14:foregroundMark x1="8828" y1="58582" x2="8828" y2="58582"/>
                        <a14:foregroundMark x1="6421" y1="53191" x2="6421" y2="53191"/>
                        <a14:foregroundMark x1="6742" y1="43830" x2="6742" y2="43830"/>
                        <a14:foregroundMark x1="7384" y1="35319" x2="7384" y2="35319"/>
                        <a14:foregroundMark x1="47994" y1="6099" x2="47994" y2="6099"/>
                        <a14:foregroundMark x1="85072" y1="31773" x2="85072" y2="31773"/>
                        <a14:foregroundMark x1="86035" y1="47801" x2="86035" y2="47801"/>
                        <a14:foregroundMark x1="82665" y1="50213" x2="82665" y2="50213"/>
                        <a14:foregroundMark x1="82665" y1="51631" x2="90530" y2="50071"/>
                        <a14:foregroundMark x1="90530" y1="50071" x2="82343" y2="50071"/>
                        <a14:foregroundMark x1="82343" y1="50071" x2="82022" y2="52482"/>
                        <a14:foregroundMark x1="82665" y1="54184" x2="82665" y2="54184"/>
                        <a14:foregroundMark x1="87159" y1="54184" x2="87159" y2="54184"/>
                        <a14:foregroundMark x1="89727" y1="54043" x2="89727" y2="54043"/>
                        <a14:foregroundMark x1="91653" y1="48369" x2="91653" y2="48369"/>
                        <a14:foregroundMark x1="91011" y1="36454" x2="91011" y2="36454"/>
                        <a14:foregroundMark x1="92777" y1="37447" x2="92777" y2="37447"/>
                        <a14:foregroundMark x1="70305" y1="51631" x2="70305" y2="51631"/>
                        <a14:foregroundMark x1="73194" y1="47943" x2="73194" y2="47943"/>
                        <a14:foregroundMark x1="78331" y1="48085" x2="78652" y2="53759"/>
                        <a14:foregroundMark x1="74157" y1="44397" x2="74639" y2="55319"/>
                        <a14:foregroundMark x1="73194" y1="48369" x2="74157" y2="53901"/>
                        <a14:foregroundMark x1="73194" y1="54326" x2="73194" y2="54326"/>
                        <a14:foregroundMark x1="70626" y1="55177" x2="70626" y2="55177"/>
                        <a14:foregroundMark x1="68860" y1="54184" x2="68860" y2="54184"/>
                        <a14:foregroundMark x1="67576" y1="52199" x2="67576" y2="52199"/>
                        <a14:foregroundMark x1="64205" y1="50213" x2="64205" y2="50213"/>
                        <a14:foregroundMark x1="63403" y1="53475" x2="63403" y2="53475"/>
                        <a14:foregroundMark x1="61477" y1="54468" x2="61477" y2="54468"/>
                        <a14:foregroundMark x1="58587" y1="54468" x2="58587" y2="54468"/>
                        <a14:foregroundMark x1="57624" y1="53050" x2="57624" y2="53050"/>
                        <a14:foregroundMark x1="51364" y1="47234" x2="51364" y2="47234"/>
                        <a14:foregroundMark x1="51364" y1="49645" x2="54254" y2="55035"/>
                        <a14:foregroundMark x1="46228" y1="44255" x2="47191" y2="51773"/>
                        <a14:foregroundMark x1="47191" y1="51773" x2="40128" y2="53901"/>
                        <a14:foregroundMark x1="41091" y1="46667" x2="41091" y2="46667"/>
                        <a14:foregroundMark x1="19101" y1="43546" x2="19262" y2="53901"/>
                        <a14:foregroundMark x1="25361" y1="62128" x2="17014" y2="61418"/>
                        <a14:foregroundMark x1="17014" y1="61418" x2="10915" y2="56454"/>
                        <a14:foregroundMark x1="10915" y1="56454" x2="8507" y2="49362"/>
                        <a14:foregroundMark x1="8507" y1="49362" x2="10594" y2="41986"/>
                        <a14:foregroundMark x1="10594" y1="41986" x2="17978" y2="37872"/>
                        <a14:foregroundMark x1="17978" y1="37872" x2="26164" y2="37589"/>
                        <a14:foregroundMark x1="26164" y1="37589" x2="32745" y2="41702"/>
                        <a14:foregroundMark x1="32745" y1="41702" x2="34671" y2="56312"/>
                        <a14:foregroundMark x1="34671" y1="56312" x2="29213" y2="61560"/>
                        <a14:foregroundMark x1="29213" y1="61560" x2="23917" y2="61986"/>
                        <a14:foregroundMark x1="23917" y1="52340" x2="23917" y2="52340"/>
                        <a14:foregroundMark x1="22793" y1="47943" x2="22793" y2="47943"/>
                        <a14:foregroundMark x1="22793" y1="45816" x2="22793" y2="45816"/>
                        <a14:foregroundMark x1="20706" y1="45816" x2="20706" y2="45816"/>
                        <a14:foregroundMark x1="48636" y1="91348" x2="48636" y2="91348"/>
                        <a14:foregroundMark x1="51685" y1="94326" x2="51685" y2="943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1515" y="870987"/>
            <a:ext cx="4520970" cy="5116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F4B00-1305-4DC9-8CB2-D2115582C5BF}"/>
              </a:ext>
            </a:extLst>
          </p:cNvPr>
          <p:cNvSpPr txBox="1"/>
          <p:nvPr/>
        </p:nvSpPr>
        <p:spPr>
          <a:xfrm>
            <a:off x="0" y="0"/>
            <a:ext cx="5134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Visualization of the eigenvectors PCNM creates</a:t>
            </a:r>
          </a:p>
        </p:txBody>
      </p:sp>
    </p:spTree>
    <p:extLst>
      <p:ext uri="{BB962C8B-B14F-4D97-AF65-F5344CB8AC3E}">
        <p14:creationId xmlns:p14="http://schemas.microsoft.com/office/powerpoint/2010/main" val="40255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1239</Words>
  <Application>Microsoft Office PowerPoint</Application>
  <PresentationFormat>On-screen Show (4:3)</PresentationFormat>
  <Paragraphs>180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23</cp:revision>
  <dcterms:created xsi:type="dcterms:W3CDTF">2019-12-05T16:27:30Z</dcterms:created>
  <dcterms:modified xsi:type="dcterms:W3CDTF">2019-12-05T20:37:55Z</dcterms:modified>
</cp:coreProperties>
</file>