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1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693" autoAdjust="0"/>
  </p:normalViewPr>
  <p:slideViewPr>
    <p:cSldViewPr snapToGrid="0">
      <p:cViewPr varScale="1">
        <p:scale>
          <a:sx n="65" d="100"/>
          <a:sy n="65" d="100"/>
        </p:scale>
        <p:origin x="19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578DA-77C8-4C92-981C-A595E3EE6DB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80450-0F59-437E-B634-9371D4BC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 calculated from </a:t>
            </a:r>
            <a:r>
              <a:rPr lang="en-US" dirty="0" err="1"/>
              <a:t>longitutde</a:t>
            </a:r>
            <a:r>
              <a:rPr lang="en-US" dirty="0"/>
              <a:t>/latitude data represents the sample locations. Must set a </a:t>
            </a:r>
            <a:r>
              <a:rPr lang="en-US" b="1" dirty="0"/>
              <a:t>Threshold distance </a:t>
            </a:r>
            <a:r>
              <a:rPr lang="en-US" b="0" dirty="0"/>
              <a:t>above which distances are simply considered ‘Large’ – lets you decide what scale you want to investigate. Any distances greater than this will be set to four times the threshold value (</a:t>
            </a:r>
            <a:r>
              <a:rPr lang="en-US" b="0" dirty="0" err="1"/>
              <a:t>Borcard</a:t>
            </a:r>
            <a:r>
              <a:rPr lang="en-US" b="0" dirty="0"/>
              <a:t> and Legendre 2002). The modified distance matrix is then subject to Principle coordinates analysis.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stressor disrupted the natural fluctuation of the pond communities by increasing the magnitudes of fluctuation in disturbed communities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original distance matrix is modified to create a neighbor matrix, a </a:t>
            </a:r>
            <a:r>
              <a:rPr lang="en-US" dirty="0" err="1"/>
              <a:t>PCoA</a:t>
            </a:r>
            <a:r>
              <a:rPr lang="en-US" dirty="0"/>
              <a:t> on that neighbor matrix will produce more eigenvectors relative to the same analysis on a normal distance matrix. All of the resulting eigenvectors with positive </a:t>
            </a:r>
            <a:r>
              <a:rPr lang="en-US" dirty="0" err="1"/>
              <a:t>eigenvlaues</a:t>
            </a:r>
            <a:r>
              <a:rPr lang="en-US" dirty="0"/>
              <a:t> may be used as a </a:t>
            </a:r>
            <a:r>
              <a:rPr lang="en-US" b="1" dirty="0"/>
              <a:t>new set of explanatory, spatial variables </a:t>
            </a:r>
            <a:r>
              <a:rPr lang="en-US" b="0" dirty="0"/>
              <a:t>that can be used for multiple regression (univariate response data) or multivariate constrained analysis. </a:t>
            </a:r>
          </a:p>
          <a:p>
            <a:endParaRPr lang="en-US" b="0" dirty="0"/>
          </a:p>
          <a:p>
            <a:r>
              <a:rPr lang="en-US" b="0" dirty="0"/>
              <a:t>The positive eigenvectors generated in this step provide a spectral decomposition of any spatial relationships between sample locations. </a:t>
            </a:r>
            <a:r>
              <a:rPr lang="en-US" b="1" dirty="0"/>
              <a:t>Each eigenvector models a different spatial scale and the response variables’ relationship to non-spatial explanatory variables may be scrutinized independently at each scale. </a:t>
            </a:r>
            <a:r>
              <a:rPr lang="en-US" b="0" dirty="0"/>
              <a:t>Each </a:t>
            </a:r>
            <a:r>
              <a:rPr lang="en-US" b="0" dirty="0" err="1"/>
              <a:t>PCoA</a:t>
            </a:r>
            <a:r>
              <a:rPr lang="en-US" b="0" dirty="0"/>
              <a:t> axis is orthogonal (as normal) and thus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4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original distance matrix is modified to create a neighbor matrix, a </a:t>
            </a:r>
            <a:r>
              <a:rPr lang="en-US" dirty="0" err="1"/>
              <a:t>PCoA</a:t>
            </a:r>
            <a:r>
              <a:rPr lang="en-US" dirty="0"/>
              <a:t> on that neighbor matrix will produce more eigenvectors relative to the same analysis on a normal distance matrix. All of the resulting eigenvectors with positive </a:t>
            </a:r>
            <a:r>
              <a:rPr lang="en-US" dirty="0" err="1"/>
              <a:t>eigenvlaues</a:t>
            </a:r>
            <a:r>
              <a:rPr lang="en-US" dirty="0"/>
              <a:t> may be used as a </a:t>
            </a:r>
            <a:r>
              <a:rPr lang="en-US" b="1" dirty="0"/>
              <a:t>new set of explanatory, spatial variables </a:t>
            </a:r>
            <a:r>
              <a:rPr lang="en-US" b="0" dirty="0"/>
              <a:t>that can be used for multiple regression (univariate response data) or multivariate constrained analysis. </a:t>
            </a:r>
          </a:p>
          <a:p>
            <a:endParaRPr lang="en-US" b="0" dirty="0"/>
          </a:p>
          <a:p>
            <a:r>
              <a:rPr lang="en-US" b="0" dirty="0"/>
              <a:t>The positive eigenvectors generated in this step provide a spectral decomposition of any spatial relationships between sample locations. </a:t>
            </a:r>
            <a:r>
              <a:rPr lang="en-US" b="1" dirty="0"/>
              <a:t>Each eigenvector models a different spatial scale and the response variables’ relationship to non-spatial explanatory variables may be scrutinized independently at each scale. </a:t>
            </a:r>
            <a:r>
              <a:rPr lang="en-US" b="0" dirty="0"/>
              <a:t>Each </a:t>
            </a:r>
            <a:r>
              <a:rPr lang="en-US" b="0" dirty="0" err="1"/>
              <a:t>PCoA</a:t>
            </a:r>
            <a:r>
              <a:rPr lang="en-US" b="0" dirty="0"/>
              <a:t> axis is orthogonal (as normal) and thus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5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4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58B8B-1D47-498E-BFB3-74A5C975D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/>
          <a:stretch/>
        </p:blipFill>
        <p:spPr>
          <a:xfrm>
            <a:off x="67805" y="146236"/>
            <a:ext cx="9008390" cy="6565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6A1304-D571-4253-9EBF-B91915414AF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9F2772-F655-4653-8762-C3A846282996}"/>
              </a:ext>
            </a:extLst>
          </p:cNvPr>
          <p:cNvSpPr/>
          <p:nvPr/>
        </p:nvSpPr>
        <p:spPr>
          <a:xfrm>
            <a:off x="475129" y="510988"/>
            <a:ext cx="6606989" cy="21873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0AA21-74E5-4FD7-ABDD-B31A4C88D320}"/>
              </a:ext>
            </a:extLst>
          </p:cNvPr>
          <p:cNvSpPr txBox="1"/>
          <p:nvPr/>
        </p:nvSpPr>
        <p:spPr>
          <a:xfrm>
            <a:off x="753035" y="635186"/>
            <a:ext cx="6051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RDA-PCNM: a method to parse out spatial and temporal structure in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CC52C4-89F0-4863-A01E-D704EC2E9AA6}"/>
              </a:ext>
            </a:extLst>
          </p:cNvPr>
          <p:cNvSpPr/>
          <p:nvPr/>
        </p:nvSpPr>
        <p:spPr>
          <a:xfrm>
            <a:off x="475129" y="2822574"/>
            <a:ext cx="3998259" cy="10981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1E3E-5505-4815-9888-83FA2DC8AE86}"/>
              </a:ext>
            </a:extLst>
          </p:cNvPr>
          <p:cNvSpPr txBox="1"/>
          <p:nvPr/>
        </p:nvSpPr>
        <p:spPr>
          <a:xfrm>
            <a:off x="475129" y="3000098"/>
            <a:ext cx="395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Lunchinators – Dec 6, 2019</a:t>
            </a:r>
          </a:p>
          <a:p>
            <a:r>
              <a:rPr lang="en-US" sz="2400" dirty="0"/>
              <a:t>Tyler Butts</a:t>
            </a:r>
          </a:p>
        </p:txBody>
      </p:sp>
    </p:spTree>
    <p:extLst>
      <p:ext uri="{BB962C8B-B14F-4D97-AF65-F5344CB8AC3E}">
        <p14:creationId xmlns:p14="http://schemas.microsoft.com/office/powerpoint/2010/main" val="296691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A6A2D77-A175-41DC-AF86-BB1239608213}"/>
              </a:ext>
            </a:extLst>
          </p:cNvPr>
          <p:cNvSpPr/>
          <p:nvPr/>
        </p:nvSpPr>
        <p:spPr>
          <a:xfrm rot="5400000">
            <a:off x="181221" y="1569810"/>
            <a:ext cx="1651478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B8260D-F544-4DCF-ADEC-A0C2928698F1}"/>
              </a:ext>
            </a:extLst>
          </p:cNvPr>
          <p:cNvSpPr/>
          <p:nvPr/>
        </p:nvSpPr>
        <p:spPr>
          <a:xfrm rot="5400000">
            <a:off x="7056787" y="5178879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97AA8-436C-466C-BB7A-42E335E30107}"/>
              </a:ext>
            </a:extLst>
          </p:cNvPr>
          <p:cNvSpPr/>
          <p:nvPr/>
        </p:nvSpPr>
        <p:spPr>
          <a:xfrm>
            <a:off x="6472722" y="5729170"/>
            <a:ext cx="1625334" cy="7594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04F7-9607-4745-BA4E-6320244B0F7A}"/>
              </a:ext>
            </a:extLst>
          </p:cNvPr>
          <p:cNvSpPr txBox="1"/>
          <p:nvPr/>
        </p:nvSpPr>
        <p:spPr>
          <a:xfrm>
            <a:off x="6472722" y="577861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PCoA</a:t>
            </a:r>
            <a:r>
              <a:rPr lang="en-US" dirty="0"/>
              <a:t> eigenvectors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4CF91D2-6432-472A-8163-AEB3DE0F9AAC}"/>
              </a:ext>
            </a:extLst>
          </p:cNvPr>
          <p:cNvSpPr/>
          <p:nvPr/>
        </p:nvSpPr>
        <p:spPr>
          <a:xfrm rot="16200000">
            <a:off x="5541961" y="5378812"/>
            <a:ext cx="618600" cy="1177957"/>
          </a:xfrm>
          <a:prstGeom prst="bentArrow">
            <a:avLst>
              <a:gd name="adj1" fmla="val 46738"/>
              <a:gd name="adj2" fmla="val 44564"/>
              <a:gd name="adj3" fmla="val 39492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9E011-0851-485D-AB4B-240F5C8ED6BF}"/>
              </a:ext>
            </a:extLst>
          </p:cNvPr>
          <p:cNvSpPr txBox="1"/>
          <p:nvPr/>
        </p:nvSpPr>
        <p:spPr>
          <a:xfrm>
            <a:off x="4500725" y="5019112"/>
            <a:ext cx="201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all positive eigenvectors 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2A84B338-55BB-452C-8B5B-4A9AEABF0730}"/>
              </a:ext>
            </a:extLst>
          </p:cNvPr>
          <p:cNvSpPr/>
          <p:nvPr/>
        </p:nvSpPr>
        <p:spPr>
          <a:xfrm rot="10800000" flipV="1">
            <a:off x="2375646" y="2664489"/>
            <a:ext cx="3343833" cy="2346042"/>
          </a:xfrm>
          <a:prstGeom prst="bentArrow">
            <a:avLst>
              <a:gd name="adj1" fmla="val 16933"/>
              <a:gd name="adj2" fmla="val 16287"/>
              <a:gd name="adj3" fmla="val 20768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9879B-A36D-4052-BFE2-2B42883548A7}"/>
              </a:ext>
            </a:extLst>
          </p:cNvPr>
          <p:cNvSpPr/>
          <p:nvPr/>
        </p:nvSpPr>
        <p:spPr>
          <a:xfrm>
            <a:off x="403408" y="2664489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6FB08-78F6-4850-BB4C-CD4B5BAB4900}"/>
              </a:ext>
            </a:extLst>
          </p:cNvPr>
          <p:cNvSpPr txBox="1"/>
          <p:nvPr/>
        </p:nvSpPr>
        <p:spPr>
          <a:xfrm>
            <a:off x="483130" y="281197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Constrained analysis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77FCA14-2A3A-4DFD-9EAF-6502BE599E11}"/>
              </a:ext>
            </a:extLst>
          </p:cNvPr>
          <p:cNvSpPr/>
          <p:nvPr/>
        </p:nvSpPr>
        <p:spPr>
          <a:xfrm rot="10006338">
            <a:off x="3984764" y="5279676"/>
            <a:ext cx="690632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FB165F-3316-46A9-98E1-A6EC8981F0A7}"/>
              </a:ext>
            </a:extLst>
          </p:cNvPr>
          <p:cNvSpPr txBox="1"/>
          <p:nvPr/>
        </p:nvSpPr>
        <p:spPr>
          <a:xfrm>
            <a:off x="544783" y="5381608"/>
            <a:ext cx="334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Each positive eigenvector models a different spatial scale</a:t>
            </a:r>
          </a:p>
        </p:txBody>
      </p:sp>
    </p:spTree>
    <p:extLst>
      <p:ext uri="{BB962C8B-B14F-4D97-AF65-F5344CB8AC3E}">
        <p14:creationId xmlns:p14="http://schemas.microsoft.com/office/powerpoint/2010/main" val="415641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A6A2D77-A175-41DC-AF86-BB1239608213}"/>
              </a:ext>
            </a:extLst>
          </p:cNvPr>
          <p:cNvSpPr/>
          <p:nvPr/>
        </p:nvSpPr>
        <p:spPr>
          <a:xfrm rot="5400000">
            <a:off x="218065" y="1532966"/>
            <a:ext cx="157779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B8260D-F544-4DCF-ADEC-A0C2928698F1}"/>
              </a:ext>
            </a:extLst>
          </p:cNvPr>
          <p:cNvSpPr/>
          <p:nvPr/>
        </p:nvSpPr>
        <p:spPr>
          <a:xfrm rot="5400000">
            <a:off x="7056787" y="5178879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97AA8-436C-466C-BB7A-42E335E30107}"/>
              </a:ext>
            </a:extLst>
          </p:cNvPr>
          <p:cNvSpPr/>
          <p:nvPr/>
        </p:nvSpPr>
        <p:spPr>
          <a:xfrm>
            <a:off x="6472722" y="5729170"/>
            <a:ext cx="1625334" cy="7594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04F7-9607-4745-BA4E-6320244B0F7A}"/>
              </a:ext>
            </a:extLst>
          </p:cNvPr>
          <p:cNvSpPr txBox="1"/>
          <p:nvPr/>
        </p:nvSpPr>
        <p:spPr>
          <a:xfrm>
            <a:off x="6472722" y="577861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PCoA</a:t>
            </a:r>
            <a:r>
              <a:rPr lang="en-US" dirty="0"/>
              <a:t> eigenvectors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4CF91D2-6432-472A-8163-AEB3DE0F9AAC}"/>
              </a:ext>
            </a:extLst>
          </p:cNvPr>
          <p:cNvSpPr/>
          <p:nvPr/>
        </p:nvSpPr>
        <p:spPr>
          <a:xfrm rot="16200000">
            <a:off x="5541961" y="5378812"/>
            <a:ext cx="618600" cy="1177957"/>
          </a:xfrm>
          <a:prstGeom prst="bentArrow">
            <a:avLst>
              <a:gd name="adj1" fmla="val 46738"/>
              <a:gd name="adj2" fmla="val 44564"/>
              <a:gd name="adj3" fmla="val 39492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9E011-0851-485D-AB4B-240F5C8ED6BF}"/>
              </a:ext>
            </a:extLst>
          </p:cNvPr>
          <p:cNvSpPr txBox="1"/>
          <p:nvPr/>
        </p:nvSpPr>
        <p:spPr>
          <a:xfrm>
            <a:off x="4500725" y="5019112"/>
            <a:ext cx="201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all positive eigenvectors 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2A84B338-55BB-452C-8B5B-4A9AEABF0730}"/>
              </a:ext>
            </a:extLst>
          </p:cNvPr>
          <p:cNvSpPr/>
          <p:nvPr/>
        </p:nvSpPr>
        <p:spPr>
          <a:xfrm rot="10800000" flipV="1">
            <a:off x="2375646" y="2664489"/>
            <a:ext cx="3343833" cy="2346042"/>
          </a:xfrm>
          <a:prstGeom prst="bentArrow">
            <a:avLst>
              <a:gd name="adj1" fmla="val 16933"/>
              <a:gd name="adj2" fmla="val 16287"/>
              <a:gd name="adj3" fmla="val 20768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9879B-A36D-4052-BFE2-2B42883548A7}"/>
              </a:ext>
            </a:extLst>
          </p:cNvPr>
          <p:cNvSpPr/>
          <p:nvPr/>
        </p:nvSpPr>
        <p:spPr>
          <a:xfrm>
            <a:off x="403408" y="2664489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6FB08-78F6-4850-BB4C-CD4B5BAB4900}"/>
              </a:ext>
            </a:extLst>
          </p:cNvPr>
          <p:cNvSpPr txBox="1"/>
          <p:nvPr/>
        </p:nvSpPr>
        <p:spPr>
          <a:xfrm>
            <a:off x="483130" y="281197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Constrained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11DED-DACC-4099-A88B-FBCDD3CBE9DE}"/>
              </a:ext>
            </a:extLst>
          </p:cNvPr>
          <p:cNvSpPr/>
          <p:nvPr/>
        </p:nvSpPr>
        <p:spPr>
          <a:xfrm>
            <a:off x="711122" y="4133740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1154F3-7515-47E4-9C28-1170113BB0BB}"/>
              </a:ext>
            </a:extLst>
          </p:cNvPr>
          <p:cNvSpPr txBox="1"/>
          <p:nvPr/>
        </p:nvSpPr>
        <p:spPr>
          <a:xfrm>
            <a:off x="788891" y="4155311"/>
            <a:ext cx="162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Significant PCNM variables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312FD-F5CD-4724-8D5A-D3C31AC89059}"/>
              </a:ext>
            </a:extLst>
          </p:cNvPr>
          <p:cNvSpPr/>
          <p:nvPr/>
        </p:nvSpPr>
        <p:spPr>
          <a:xfrm rot="5400000">
            <a:off x="778360" y="358099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15BC834-7459-4CBA-8B1C-E2DFCC44C099}"/>
              </a:ext>
            </a:extLst>
          </p:cNvPr>
          <p:cNvSpPr/>
          <p:nvPr/>
        </p:nvSpPr>
        <p:spPr>
          <a:xfrm rot="5400000">
            <a:off x="874058" y="5058810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4B140A-C1E6-4F64-9A04-F1BC022C6C2E}"/>
              </a:ext>
            </a:extLst>
          </p:cNvPr>
          <p:cNvSpPr/>
          <p:nvPr/>
        </p:nvSpPr>
        <p:spPr>
          <a:xfrm>
            <a:off x="788892" y="5602991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A2F2A9-0233-424A-B946-B00C161BE2D5}"/>
              </a:ext>
            </a:extLst>
          </p:cNvPr>
          <p:cNvSpPr txBox="1"/>
          <p:nvPr/>
        </p:nvSpPr>
        <p:spPr>
          <a:xfrm>
            <a:off x="1006960" y="5750472"/>
            <a:ext cx="79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79CF73-A634-4B61-B2C3-498ECD0D2D1B}"/>
              </a:ext>
            </a:extLst>
          </p:cNvPr>
          <p:cNvSpPr txBox="1"/>
          <p:nvPr/>
        </p:nvSpPr>
        <p:spPr>
          <a:xfrm>
            <a:off x="1945342" y="5611069"/>
            <a:ext cx="267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Spatial variables representing significant spatial structures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090F8E-6241-4292-872A-E7EC0DEDD7B8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428415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Data comes from a temporary pond study in central Spain during three hydroperiods 2003-2005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Used multiple before-after, control-impact design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Zooplankton were sampled in replicated artificial ponds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Treatment = fire-retardant chemical contamination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2000" dirty="0"/>
              <a:t>Control: Uncontaminated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2000" dirty="0"/>
              <a:t>Treatment 1: fire-retardant contamination in grasslands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2000" dirty="0"/>
              <a:t>Treatment 2: fire-retardant contamination in scrublands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Ponds were sampled in monthly intervals totaling 24 samplings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06BBF-B93E-4BB1-AB08-B7E87D2297F6}"/>
              </a:ext>
            </a:extLst>
          </p:cNvPr>
          <p:cNvSpPr txBox="1"/>
          <p:nvPr/>
        </p:nvSpPr>
        <p:spPr>
          <a:xfrm>
            <a:off x="4571998" y="6488668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Angeler</a:t>
            </a:r>
            <a:r>
              <a:rPr lang="en-US" dirty="0"/>
              <a:t> &amp; Moreno 2007; </a:t>
            </a:r>
            <a:r>
              <a:rPr lang="en-US" dirty="0" err="1"/>
              <a:t>Angeler</a:t>
            </a:r>
            <a:r>
              <a:rPr lang="en-US" dirty="0"/>
              <a:t> et al. 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260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STUDY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B78392-6DF5-4D51-9BA9-652FC19E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691"/>
            <a:ext cx="824753" cy="7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3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Raw abundance data was Hellinger-transformed (species identities retained)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Used PCNM to ID different patterns of temporal change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Took the resulting matrices and used them as explanatory variables in an RDA (as we discussed previously)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Used forward selection to collect significant PCNM variables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Process is an automatic selection procedure to objectively select a subset of explanatory variables and remove those that don’t really explain that much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PCNM produces a TON of variables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06BBF-B93E-4BB1-AB08-B7E87D2297F6}"/>
              </a:ext>
            </a:extLst>
          </p:cNvPr>
          <p:cNvSpPr txBox="1"/>
          <p:nvPr/>
        </p:nvSpPr>
        <p:spPr>
          <a:xfrm>
            <a:off x="4571998" y="6488668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Angeler</a:t>
            </a:r>
            <a:r>
              <a:rPr lang="en-US" dirty="0"/>
              <a:t> &amp; Moreno 2007; </a:t>
            </a:r>
            <a:r>
              <a:rPr lang="en-US" dirty="0" err="1"/>
              <a:t>Angeler</a:t>
            </a:r>
            <a:r>
              <a:rPr lang="en-US" dirty="0"/>
              <a:t> et al. 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260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ANALYSIS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0C5EC-D0E9-4EC6-A4EB-5F87C753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691"/>
            <a:ext cx="824753" cy="7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6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RDA-PCNM approach provided information not available in traditional distance-based tests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Highlighted which species or groups of species contribute to significant temporal change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RDA-PCNM Performance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ED79F1-FE3C-4C84-B0C3-87629669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0337"/>
            <a:ext cx="4103077" cy="3645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B09BC2-4820-4E83-B953-592F5C553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64"/>
          <a:stretch/>
        </p:blipFill>
        <p:spPr>
          <a:xfrm>
            <a:off x="4103077" y="3068758"/>
            <a:ext cx="4103077" cy="36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4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RDA-PCNM approach provided information not available in traditional distance-based tests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Importance of each PCNM variable in terms of adjusted variance explained can be evaluated, and thus the </a:t>
            </a:r>
            <a:r>
              <a:rPr lang="en-US" b="1" dirty="0"/>
              <a:t>strength and components of temporal patterns can be assessed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RDA-PCNM Performance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DD265-C9F9-4CA0-B3C8-D4BA4DDB2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6" y="3522965"/>
            <a:ext cx="8794128" cy="1987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E713B-34D0-4592-B0E3-32F703EBCE91}"/>
              </a:ext>
            </a:extLst>
          </p:cNvPr>
          <p:cNvSpPr txBox="1"/>
          <p:nvPr/>
        </p:nvSpPr>
        <p:spPr>
          <a:xfrm>
            <a:off x="1352997" y="5999312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Low-frequency fluctuation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57C6E-6108-4A54-B727-D59AAEA4A1D8}"/>
              </a:ext>
            </a:extLst>
          </p:cNvPr>
          <p:cNvSpPr txBox="1"/>
          <p:nvPr/>
        </p:nvSpPr>
        <p:spPr>
          <a:xfrm>
            <a:off x="6393921" y="5999312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High-frequency fluctuation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24953AB-F3A9-4D87-864F-88A69754E62D}"/>
              </a:ext>
            </a:extLst>
          </p:cNvPr>
          <p:cNvSpPr/>
          <p:nvPr/>
        </p:nvSpPr>
        <p:spPr>
          <a:xfrm rot="16200000">
            <a:off x="7659515" y="4744757"/>
            <a:ext cx="317520" cy="1973172"/>
          </a:xfrm>
          <a:prstGeom prst="leftBrace">
            <a:avLst>
              <a:gd name="adj1" fmla="val 0"/>
              <a:gd name="adj2" fmla="val 5000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32583EC-5725-4202-A192-45D20AEEAD78}"/>
              </a:ext>
            </a:extLst>
          </p:cNvPr>
          <p:cNvSpPr/>
          <p:nvPr/>
        </p:nvSpPr>
        <p:spPr>
          <a:xfrm rot="16200000">
            <a:off x="2618591" y="4726429"/>
            <a:ext cx="317520" cy="1973172"/>
          </a:xfrm>
          <a:prstGeom prst="leftBrace">
            <a:avLst>
              <a:gd name="adj1" fmla="val 0"/>
              <a:gd name="adj2" fmla="val 5000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A2DE42-FCF1-43AB-BEF9-77191AC4C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691"/>
            <a:ext cx="824753" cy="7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DC8EC-B068-4C60-844C-627F76322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9" y="0"/>
            <a:ext cx="8352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Control ponds showed two temporal structures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directional component of change (PCNM 1; very low frequency and incomplete cyclic change = directional temporal change)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Second component of change was a cyclic behavior (PCNMs 3,5,8)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PCNM 3 = long frequencies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PCNM 5, 8 = short frequencies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F0822A-CF21-4C4C-B919-8D9BD19F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46" y="3656430"/>
            <a:ext cx="3603122" cy="3201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2C996-6D6A-4EB2-9FB6-775E085F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691"/>
            <a:ext cx="824753" cy="7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1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Treatment 1 (fire-retardant contamination in grasslands) showed less directional change but was defined by unimodal patterns (PCNM 2) and long fluctuation frequencies (PCNM 3)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2418A5-439D-4511-9403-27D9CD19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05" y="2935897"/>
            <a:ext cx="4239190" cy="3839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4B35B-D96D-4D55-A185-B7422EE8D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691"/>
            <a:ext cx="824753" cy="7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Treatment 2 (fire-retardant contamination in scrublands) had both a directional change (PCNM 1), a unimodal change (PCNM 2), and a cyclic fluctuation (PCNM 8, 11)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B97B6-0952-4649-B2D8-81AD1FF9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23" y="2803542"/>
            <a:ext cx="4126891" cy="3911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AE915-5A3A-4092-A8D6-2946E51F7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691"/>
            <a:ext cx="824753" cy="7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547A7-0E4B-431D-A4E4-8612E074A838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C014-5D4A-44C5-A7A0-7ACF032BE3C6}"/>
              </a:ext>
            </a:extLst>
          </p:cNvPr>
          <p:cNvSpPr txBox="1"/>
          <p:nvPr/>
        </p:nvSpPr>
        <p:spPr>
          <a:xfrm>
            <a:off x="3379692" y="390127"/>
            <a:ext cx="238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40AD4-9C41-479B-83FC-97BBA75CA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2" t="6229" r="3071" b="6894"/>
          <a:stretch/>
        </p:blipFill>
        <p:spPr>
          <a:xfrm>
            <a:off x="1775011" y="3429000"/>
            <a:ext cx="6400800" cy="27969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3123D7-6D4D-4E48-A917-74D5CF911A0D}"/>
              </a:ext>
            </a:extLst>
          </p:cNvPr>
          <p:cNvCxnSpPr>
            <a:cxnSpLocks/>
          </p:cNvCxnSpPr>
          <p:nvPr/>
        </p:nvCxnSpPr>
        <p:spPr>
          <a:xfrm flipH="1">
            <a:off x="1775012" y="2417750"/>
            <a:ext cx="1721223" cy="1011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AC04A-2A65-45E8-9916-9C89E162DB0D}"/>
              </a:ext>
            </a:extLst>
          </p:cNvPr>
          <p:cNvCxnSpPr>
            <a:cxnSpLocks/>
          </p:cNvCxnSpPr>
          <p:nvPr/>
        </p:nvCxnSpPr>
        <p:spPr>
          <a:xfrm>
            <a:off x="3496235" y="2417750"/>
            <a:ext cx="4491318" cy="96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89D4CD-7D5C-49EE-AA78-503B051DD103}"/>
              </a:ext>
            </a:extLst>
          </p:cNvPr>
          <p:cNvSpPr txBox="1"/>
          <p:nvPr/>
        </p:nvSpPr>
        <p:spPr>
          <a:xfrm>
            <a:off x="277905" y="1586753"/>
            <a:ext cx="723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What is “Principle Components of Neighborhood Matrices”?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8A8FA-8DB2-49BC-9DF2-49BD12B9CAE7}"/>
              </a:ext>
            </a:extLst>
          </p:cNvPr>
          <p:cNvGrpSpPr/>
          <p:nvPr/>
        </p:nvGrpSpPr>
        <p:grpSpPr>
          <a:xfrm>
            <a:off x="7736542" y="1730188"/>
            <a:ext cx="717176" cy="606602"/>
            <a:chOff x="5540189" y="1730188"/>
            <a:chExt cx="717176" cy="60660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D23946-D62F-4706-898F-AC36522A3805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135D66-6C0C-42A4-9BA2-B0B83FBC0ED8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F8CC97-8806-4B4E-963A-D4502189F463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33D236-753C-4E07-A75B-37342C891BB0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07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690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dirty="0"/>
              <a:t>The stressor disrupted the natural fluctuation of the pond communities by increasing the magnitudes of fluctuation in disturbed communities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B97B6-0952-4649-B2D8-81AD1FF91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4" b="4742"/>
          <a:stretch/>
        </p:blipFill>
        <p:spPr>
          <a:xfrm>
            <a:off x="6054752" y="2962833"/>
            <a:ext cx="2968324" cy="2958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DCBDE-35B9-42DF-97D4-6A838AD75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01"/>
          <a:stretch/>
        </p:blipFill>
        <p:spPr>
          <a:xfrm>
            <a:off x="3089244" y="2932707"/>
            <a:ext cx="2965508" cy="3035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C1622-C866-4C4E-B0D9-2F25892A67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87"/>
          <a:stretch/>
        </p:blipFill>
        <p:spPr>
          <a:xfrm>
            <a:off x="0" y="2885814"/>
            <a:ext cx="2955146" cy="3035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25B77D-7C0C-481E-B081-8C1766C5D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21691"/>
            <a:ext cx="824753" cy="7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9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A6A2D77-A175-41DC-AF86-BB1239608213}"/>
              </a:ext>
            </a:extLst>
          </p:cNvPr>
          <p:cNvSpPr/>
          <p:nvPr/>
        </p:nvSpPr>
        <p:spPr>
          <a:xfrm rot="5400000">
            <a:off x="640097" y="1110934"/>
            <a:ext cx="733725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B8260D-F544-4DCF-ADEC-A0C2928698F1}"/>
              </a:ext>
            </a:extLst>
          </p:cNvPr>
          <p:cNvSpPr/>
          <p:nvPr/>
        </p:nvSpPr>
        <p:spPr>
          <a:xfrm rot="5400000">
            <a:off x="7056787" y="5178879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97AA8-436C-466C-BB7A-42E335E30107}"/>
              </a:ext>
            </a:extLst>
          </p:cNvPr>
          <p:cNvSpPr/>
          <p:nvPr/>
        </p:nvSpPr>
        <p:spPr>
          <a:xfrm>
            <a:off x="6472722" y="5729170"/>
            <a:ext cx="1625334" cy="7594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04F7-9607-4745-BA4E-6320244B0F7A}"/>
              </a:ext>
            </a:extLst>
          </p:cNvPr>
          <p:cNvSpPr txBox="1"/>
          <p:nvPr/>
        </p:nvSpPr>
        <p:spPr>
          <a:xfrm>
            <a:off x="6472722" y="577861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PCoA</a:t>
            </a:r>
            <a:r>
              <a:rPr lang="en-US" dirty="0"/>
              <a:t> eigenvectors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4CF91D2-6432-472A-8163-AEB3DE0F9AAC}"/>
              </a:ext>
            </a:extLst>
          </p:cNvPr>
          <p:cNvSpPr/>
          <p:nvPr/>
        </p:nvSpPr>
        <p:spPr>
          <a:xfrm rot="16200000">
            <a:off x="5541961" y="5378812"/>
            <a:ext cx="618600" cy="1177957"/>
          </a:xfrm>
          <a:prstGeom prst="bentArrow">
            <a:avLst>
              <a:gd name="adj1" fmla="val 46738"/>
              <a:gd name="adj2" fmla="val 44564"/>
              <a:gd name="adj3" fmla="val 39492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9E011-0851-485D-AB4B-240F5C8ED6BF}"/>
              </a:ext>
            </a:extLst>
          </p:cNvPr>
          <p:cNvSpPr txBox="1"/>
          <p:nvPr/>
        </p:nvSpPr>
        <p:spPr>
          <a:xfrm>
            <a:off x="4500725" y="5019112"/>
            <a:ext cx="201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all positive eigenvectors 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2A84B338-55BB-452C-8B5B-4A9AEABF0730}"/>
              </a:ext>
            </a:extLst>
          </p:cNvPr>
          <p:cNvSpPr/>
          <p:nvPr/>
        </p:nvSpPr>
        <p:spPr>
          <a:xfrm rot="10800000" flipV="1">
            <a:off x="2596417" y="3457955"/>
            <a:ext cx="3123060" cy="1552575"/>
          </a:xfrm>
          <a:prstGeom prst="bentArrow">
            <a:avLst>
              <a:gd name="adj1" fmla="val 16933"/>
              <a:gd name="adj2" fmla="val 16287"/>
              <a:gd name="adj3" fmla="val 20768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9879B-A36D-4052-BFE2-2B42883548A7}"/>
              </a:ext>
            </a:extLst>
          </p:cNvPr>
          <p:cNvSpPr/>
          <p:nvPr/>
        </p:nvSpPr>
        <p:spPr>
          <a:xfrm>
            <a:off x="403408" y="1798835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6FB08-78F6-4850-BB4C-CD4B5BAB4900}"/>
              </a:ext>
            </a:extLst>
          </p:cNvPr>
          <p:cNvSpPr txBox="1"/>
          <p:nvPr/>
        </p:nvSpPr>
        <p:spPr>
          <a:xfrm>
            <a:off x="483130" y="1946316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Constrained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11DED-DACC-4099-A88B-FBCDD3CBE9DE}"/>
              </a:ext>
            </a:extLst>
          </p:cNvPr>
          <p:cNvSpPr/>
          <p:nvPr/>
        </p:nvSpPr>
        <p:spPr>
          <a:xfrm>
            <a:off x="711122" y="3242789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1154F3-7515-47E4-9C28-1170113BB0BB}"/>
              </a:ext>
            </a:extLst>
          </p:cNvPr>
          <p:cNvSpPr txBox="1"/>
          <p:nvPr/>
        </p:nvSpPr>
        <p:spPr>
          <a:xfrm>
            <a:off x="788891" y="3264360"/>
            <a:ext cx="162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Significant PCNM variables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312FD-F5CD-4724-8D5A-D3C31AC89059}"/>
              </a:ext>
            </a:extLst>
          </p:cNvPr>
          <p:cNvSpPr/>
          <p:nvPr/>
        </p:nvSpPr>
        <p:spPr>
          <a:xfrm rot="5400000">
            <a:off x="778359" y="2722115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15BC834-7459-4CBA-8B1C-E2DFCC44C099}"/>
              </a:ext>
            </a:extLst>
          </p:cNvPr>
          <p:cNvSpPr/>
          <p:nvPr/>
        </p:nvSpPr>
        <p:spPr>
          <a:xfrm rot="5400000">
            <a:off x="874058" y="4179585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4B140A-C1E6-4F64-9A04-F1BC022C6C2E}"/>
              </a:ext>
            </a:extLst>
          </p:cNvPr>
          <p:cNvSpPr/>
          <p:nvPr/>
        </p:nvSpPr>
        <p:spPr>
          <a:xfrm>
            <a:off x="711122" y="4709363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A2F2A9-0233-424A-B946-B00C161BE2D5}"/>
              </a:ext>
            </a:extLst>
          </p:cNvPr>
          <p:cNvSpPr txBox="1"/>
          <p:nvPr/>
        </p:nvSpPr>
        <p:spPr>
          <a:xfrm>
            <a:off x="929190" y="4856844"/>
            <a:ext cx="79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79CF73-A634-4B61-B2C3-498ECD0D2D1B}"/>
              </a:ext>
            </a:extLst>
          </p:cNvPr>
          <p:cNvSpPr txBox="1"/>
          <p:nvPr/>
        </p:nvSpPr>
        <p:spPr>
          <a:xfrm>
            <a:off x="1867572" y="4717441"/>
            <a:ext cx="267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Spatial variables representing significant spatial structures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DF12F2-5CBA-4F04-AC2E-32B955E1CB79}"/>
              </a:ext>
            </a:extLst>
          </p:cNvPr>
          <p:cNvSpPr/>
          <p:nvPr/>
        </p:nvSpPr>
        <p:spPr>
          <a:xfrm>
            <a:off x="2510166" y="5859304"/>
            <a:ext cx="1843600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A318F7-4E59-4384-8738-F68C70E31ED3}"/>
              </a:ext>
            </a:extLst>
          </p:cNvPr>
          <p:cNvSpPr txBox="1"/>
          <p:nvPr/>
        </p:nvSpPr>
        <p:spPr>
          <a:xfrm>
            <a:off x="2423879" y="5863647"/>
            <a:ext cx="2016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Further analysis (Variation partitioning)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351F1AC8-E32A-4885-9916-F585E8B2ACC9}"/>
              </a:ext>
            </a:extLst>
          </p:cNvPr>
          <p:cNvSpPr/>
          <p:nvPr/>
        </p:nvSpPr>
        <p:spPr>
          <a:xfrm flipV="1">
            <a:off x="33493" y="1027400"/>
            <a:ext cx="2444191" cy="5755234"/>
          </a:xfrm>
          <a:prstGeom prst="bentArrow">
            <a:avLst>
              <a:gd name="adj1" fmla="val 13009"/>
              <a:gd name="adj2" fmla="val 15448"/>
              <a:gd name="adj3" fmla="val 16690"/>
              <a:gd name="adj4" fmla="val 479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BD825AC-03E1-45FB-818E-ECCEC32DDF3D}"/>
              </a:ext>
            </a:extLst>
          </p:cNvPr>
          <p:cNvSpPr/>
          <p:nvPr/>
        </p:nvSpPr>
        <p:spPr>
          <a:xfrm rot="1593788">
            <a:off x="1858974" y="5545641"/>
            <a:ext cx="648027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32354-D6A2-46E5-B76D-DD6B50E1451E}"/>
              </a:ext>
            </a:extLst>
          </p:cNvPr>
          <p:cNvSpPr/>
          <p:nvPr/>
        </p:nvSpPr>
        <p:spPr>
          <a:xfrm>
            <a:off x="4572001" y="4067631"/>
            <a:ext cx="3642810" cy="2466768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CA21BDF-9794-460C-BF80-61082CF655D3}"/>
              </a:ext>
            </a:extLst>
          </p:cNvPr>
          <p:cNvSpPr/>
          <p:nvPr/>
        </p:nvSpPr>
        <p:spPr>
          <a:xfrm rot="9861259">
            <a:off x="4353395" y="5418122"/>
            <a:ext cx="12079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288717-A381-4461-AC3D-D0CA58A0D110}"/>
              </a:ext>
            </a:extLst>
          </p:cNvPr>
          <p:cNvSpPr/>
          <p:nvPr/>
        </p:nvSpPr>
        <p:spPr>
          <a:xfrm>
            <a:off x="5423976" y="4826544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5470EE-E607-4A11-AE10-44F103F472A3}"/>
              </a:ext>
            </a:extLst>
          </p:cNvPr>
          <p:cNvSpPr txBox="1"/>
          <p:nvPr/>
        </p:nvSpPr>
        <p:spPr>
          <a:xfrm>
            <a:off x="6685983" y="4791510"/>
            <a:ext cx="143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explanatory variables 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614068-F711-4816-A21E-3ED702A4EEC6}"/>
              </a:ext>
            </a:extLst>
          </p:cNvPr>
          <p:cNvSpPr txBox="1"/>
          <p:nvPr/>
        </p:nvSpPr>
        <p:spPr>
          <a:xfrm>
            <a:off x="5742667" y="4937660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CBDA72-8CAF-4A76-BDC0-EBDD8F07DBDF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131656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FBA65-116E-4ABD-9E62-19CBD7FA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1515" y="870987"/>
            <a:ext cx="4520970" cy="511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F4B00-1305-4DC9-8CB2-D2115582C5BF}"/>
              </a:ext>
            </a:extLst>
          </p:cNvPr>
          <p:cNvSpPr txBox="1"/>
          <p:nvPr/>
        </p:nvSpPr>
        <p:spPr>
          <a:xfrm>
            <a:off x="0" y="0"/>
            <a:ext cx="596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Variation partitioning using PCNM</a:t>
            </a:r>
          </a:p>
        </p:txBody>
      </p:sp>
    </p:spTree>
    <p:extLst>
      <p:ext uri="{BB962C8B-B14F-4D97-AF65-F5344CB8AC3E}">
        <p14:creationId xmlns:p14="http://schemas.microsoft.com/office/powerpoint/2010/main" val="17550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547A7-0E4B-431D-A4E4-8612E074A838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C014-5D4A-44C5-A7A0-7ACF032BE3C6}"/>
              </a:ext>
            </a:extLst>
          </p:cNvPr>
          <p:cNvSpPr txBox="1"/>
          <p:nvPr/>
        </p:nvSpPr>
        <p:spPr>
          <a:xfrm>
            <a:off x="3379692" y="390127"/>
            <a:ext cx="238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9FC308-87B3-43AC-999C-FF5386262133}"/>
              </a:ext>
            </a:extLst>
          </p:cNvPr>
          <p:cNvCxnSpPr>
            <a:cxnSpLocks/>
          </p:cNvCxnSpPr>
          <p:nvPr/>
        </p:nvCxnSpPr>
        <p:spPr>
          <a:xfrm flipH="1">
            <a:off x="1658469" y="3525745"/>
            <a:ext cx="1721223" cy="1011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EA7F1D-D81D-4338-8042-24F3E370E755}"/>
              </a:ext>
            </a:extLst>
          </p:cNvPr>
          <p:cNvCxnSpPr>
            <a:cxnSpLocks/>
          </p:cNvCxnSpPr>
          <p:nvPr/>
        </p:nvCxnSpPr>
        <p:spPr>
          <a:xfrm>
            <a:off x="3379692" y="3525745"/>
            <a:ext cx="4491318" cy="96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7ED0D09-6F4A-493C-94AB-6F971D48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56" y="4544618"/>
            <a:ext cx="6667500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B4AAE5-D6F8-43B9-B10B-409ADBE4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4544618"/>
            <a:ext cx="1721224" cy="5220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8523BC-E5D7-44FD-830B-6196B8517DFC}"/>
              </a:ext>
            </a:extLst>
          </p:cNvPr>
          <p:cNvSpPr txBox="1"/>
          <p:nvPr/>
        </p:nvSpPr>
        <p:spPr>
          <a:xfrm>
            <a:off x="277905" y="1586753"/>
            <a:ext cx="7234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What is “Principle Components of Neighborhood Matrices”?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Case study using RDA-PCNM in time-series modeling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F8F6E8-2789-4DB1-B06B-6080D0B40B0E}"/>
              </a:ext>
            </a:extLst>
          </p:cNvPr>
          <p:cNvGrpSpPr/>
          <p:nvPr/>
        </p:nvGrpSpPr>
        <p:grpSpPr>
          <a:xfrm>
            <a:off x="7736542" y="1730188"/>
            <a:ext cx="717176" cy="606602"/>
            <a:chOff x="5540189" y="1730188"/>
            <a:chExt cx="717176" cy="6066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59C46E-21FE-4BE9-82AE-5B9FEAAB695D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BD433C-1B01-47C8-AE80-984AD05CADAF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2CE9B1-D770-455D-B464-3AA23A05B387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4829F7-8EF1-427D-BAD6-DD7CEFE6F894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9ECDDD3-0C2E-416C-B7C5-956C5785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965" y="2695046"/>
            <a:ext cx="824753" cy="7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547A7-0E4B-431D-A4E4-8612E074A838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C014-5D4A-44C5-A7A0-7ACF032BE3C6}"/>
              </a:ext>
            </a:extLst>
          </p:cNvPr>
          <p:cNvSpPr txBox="1"/>
          <p:nvPr/>
        </p:nvSpPr>
        <p:spPr>
          <a:xfrm>
            <a:off x="3379692" y="390127"/>
            <a:ext cx="238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11929-0756-44DD-A3C7-13AA0E7F94B8}"/>
              </a:ext>
            </a:extLst>
          </p:cNvPr>
          <p:cNvSpPr txBox="1"/>
          <p:nvPr/>
        </p:nvSpPr>
        <p:spPr>
          <a:xfrm>
            <a:off x="277905" y="1586753"/>
            <a:ext cx="723451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What is “Principle Components of Neighborhood Matrices”?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Case study using RDA-PCNM in time-series modeling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Throughout the presentation I’ll hop to R for further demonstration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Proof of concept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/>
              <a:t>From Dr. Dixon’s EEB698 Species Composition Analysis seminar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Incorporating PCNM in variation partitioning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79C8F0-AD74-47D4-B4F3-48821889C9FF}"/>
              </a:ext>
            </a:extLst>
          </p:cNvPr>
          <p:cNvGrpSpPr/>
          <p:nvPr/>
        </p:nvGrpSpPr>
        <p:grpSpPr>
          <a:xfrm>
            <a:off x="7736542" y="1730188"/>
            <a:ext cx="717176" cy="606602"/>
            <a:chOff x="5540189" y="1730188"/>
            <a:chExt cx="717176" cy="60660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2F82FD-E738-4328-9F58-4D34081D5C24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6E5585-4C43-41DE-A001-02CD0948F2A9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247851-63E8-4C4B-A77C-CFFC4EDA31AF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C2509C-B9A7-42A1-A795-FF2D5B9C6D9A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1D59846-CB6B-4218-B14C-4A6D9E82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65" y="2695046"/>
            <a:ext cx="824753" cy="73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52B7C-E74F-40F5-8B2D-CCF9B4477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2753" y="3787256"/>
            <a:ext cx="824754" cy="9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66191C-B537-4977-BECA-58DAFEA8F7B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FC186-7FB8-4B34-A4D2-BDF7299DEDA0}"/>
              </a:ext>
            </a:extLst>
          </p:cNvPr>
          <p:cNvSpPr txBox="1"/>
          <p:nvPr/>
        </p:nvSpPr>
        <p:spPr>
          <a:xfrm>
            <a:off x="815787" y="82350"/>
            <a:ext cx="751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PRINCIPLE COMPONENTS OF NEIGHBORHOOD MATRICES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5F634-FCD2-4483-982C-FE98C2B62540}"/>
              </a:ext>
            </a:extLst>
          </p:cNvPr>
          <p:cNvSpPr txBox="1"/>
          <p:nvPr/>
        </p:nvSpPr>
        <p:spPr>
          <a:xfrm>
            <a:off x="277905" y="1568824"/>
            <a:ext cx="75124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Principle coordinates of neighborhood matrices (PCNM) is a statistical method used to assess spatial (or temporal) structure in response data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Spatial variables can be utilized to determine the distance between sites -- focus on neighboring sites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Distances are then decomposed into orthogonal spatial variables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Variables may then be used as explanatory variables in an appropriate constrained analysis (e.g. Redundancy analysis, RDA)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Strengths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Incorporating spatial variables as explanatory variables in RDA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Preferable to partial mantel testing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C97F64-3438-4752-A8D3-17FFC4D3BCC7}"/>
              </a:ext>
            </a:extLst>
          </p:cNvPr>
          <p:cNvGrpSpPr/>
          <p:nvPr/>
        </p:nvGrpSpPr>
        <p:grpSpPr>
          <a:xfrm>
            <a:off x="35856" y="6207587"/>
            <a:ext cx="717176" cy="606602"/>
            <a:chOff x="5540189" y="1730188"/>
            <a:chExt cx="717176" cy="6066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5326CF-6158-4369-9296-81F4B4EC7F08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F40169-D2A5-4E24-A4E0-A3FC02CA6418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A73377-63AE-4DF9-9328-8520EBCF347E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BA287-777B-460E-A0E0-F8937DD24F83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3404419-2C62-46A5-8158-31CBB3391516}"/>
              </a:ext>
            </a:extLst>
          </p:cNvPr>
          <p:cNvSpPr txBox="1"/>
          <p:nvPr/>
        </p:nvSpPr>
        <p:spPr>
          <a:xfrm>
            <a:off x="3290047" y="6509667"/>
            <a:ext cx="5907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Borcard</a:t>
            </a:r>
            <a:r>
              <a:rPr lang="en-US" sz="1600" dirty="0"/>
              <a:t> &amp; Legendre 2002; </a:t>
            </a:r>
            <a:r>
              <a:rPr lang="en-US" sz="1600" dirty="0" err="1"/>
              <a:t>Borcard</a:t>
            </a:r>
            <a:r>
              <a:rPr lang="en-US" sz="1600" dirty="0"/>
              <a:t> et al. 2004; Dray et al. 2006</a:t>
            </a:r>
          </a:p>
        </p:txBody>
      </p:sp>
    </p:spTree>
    <p:extLst>
      <p:ext uri="{BB962C8B-B14F-4D97-AF65-F5344CB8AC3E}">
        <p14:creationId xmlns:p14="http://schemas.microsoft.com/office/powerpoint/2010/main" val="361508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77DA1-D700-4103-ACB6-C447C5BAF513}"/>
              </a:ext>
            </a:extLst>
          </p:cNvPr>
          <p:cNvSpPr txBox="1"/>
          <p:nvPr/>
        </p:nvSpPr>
        <p:spPr>
          <a:xfrm>
            <a:off x="26893" y="950258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403F5-8360-4D8E-83A8-E5D7814A526C}"/>
              </a:ext>
            </a:extLst>
          </p:cNvPr>
          <p:cNvSpPr txBox="1"/>
          <p:nvPr/>
        </p:nvSpPr>
        <p:spPr>
          <a:xfrm>
            <a:off x="1474693" y="975827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Spatial</a:t>
            </a:r>
          </a:p>
        </p:txBody>
      </p:sp>
    </p:spTree>
    <p:extLst>
      <p:ext uri="{BB962C8B-B14F-4D97-AF65-F5344CB8AC3E}">
        <p14:creationId xmlns:p14="http://schemas.microsoft.com/office/powerpoint/2010/main" val="288732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44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B8260D-F544-4DCF-ADEC-A0C2928698F1}"/>
              </a:ext>
            </a:extLst>
          </p:cNvPr>
          <p:cNvSpPr/>
          <p:nvPr/>
        </p:nvSpPr>
        <p:spPr>
          <a:xfrm rot="5400000">
            <a:off x="7056787" y="5178879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97AA8-436C-466C-BB7A-42E335E30107}"/>
              </a:ext>
            </a:extLst>
          </p:cNvPr>
          <p:cNvSpPr/>
          <p:nvPr/>
        </p:nvSpPr>
        <p:spPr>
          <a:xfrm>
            <a:off x="6472722" y="5729170"/>
            <a:ext cx="1625334" cy="7594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04F7-9607-4745-BA4E-6320244B0F7A}"/>
              </a:ext>
            </a:extLst>
          </p:cNvPr>
          <p:cNvSpPr txBox="1"/>
          <p:nvPr/>
        </p:nvSpPr>
        <p:spPr>
          <a:xfrm>
            <a:off x="6472722" y="577861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PCoA</a:t>
            </a:r>
            <a:r>
              <a:rPr lang="en-US" dirty="0"/>
              <a:t> eigenvectors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4CF91D2-6432-472A-8163-AEB3DE0F9AAC}"/>
              </a:ext>
            </a:extLst>
          </p:cNvPr>
          <p:cNvSpPr/>
          <p:nvPr/>
        </p:nvSpPr>
        <p:spPr>
          <a:xfrm rot="16200000">
            <a:off x="5541961" y="5378812"/>
            <a:ext cx="618600" cy="1177957"/>
          </a:xfrm>
          <a:prstGeom prst="bentArrow">
            <a:avLst>
              <a:gd name="adj1" fmla="val 46738"/>
              <a:gd name="adj2" fmla="val 44564"/>
              <a:gd name="adj3" fmla="val 39492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9E011-0851-485D-AB4B-240F5C8ED6BF}"/>
              </a:ext>
            </a:extLst>
          </p:cNvPr>
          <p:cNvSpPr txBox="1"/>
          <p:nvPr/>
        </p:nvSpPr>
        <p:spPr>
          <a:xfrm>
            <a:off x="4500725" y="5019112"/>
            <a:ext cx="201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all positive eigenvectors 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77FCA14-2A3A-4DFD-9EAF-6502BE599E11}"/>
              </a:ext>
            </a:extLst>
          </p:cNvPr>
          <p:cNvSpPr/>
          <p:nvPr/>
        </p:nvSpPr>
        <p:spPr>
          <a:xfrm rot="10006338">
            <a:off x="3984764" y="5279676"/>
            <a:ext cx="690632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FB165F-3316-46A9-98E1-A6EC8981F0A7}"/>
              </a:ext>
            </a:extLst>
          </p:cNvPr>
          <p:cNvSpPr txBox="1"/>
          <p:nvPr/>
        </p:nvSpPr>
        <p:spPr>
          <a:xfrm>
            <a:off x="544783" y="5381608"/>
            <a:ext cx="334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Each positive eigenvector models a different spatial scale</a:t>
            </a:r>
          </a:p>
        </p:txBody>
      </p:sp>
    </p:spTree>
    <p:extLst>
      <p:ext uri="{BB962C8B-B14F-4D97-AF65-F5344CB8AC3E}">
        <p14:creationId xmlns:p14="http://schemas.microsoft.com/office/powerpoint/2010/main" val="69068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FBA65-116E-4ABD-9E62-19CBD7FA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1515" y="870987"/>
            <a:ext cx="4520970" cy="511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F4B00-1305-4DC9-8CB2-D2115582C5BF}"/>
              </a:ext>
            </a:extLst>
          </p:cNvPr>
          <p:cNvSpPr txBox="1"/>
          <p:nvPr/>
        </p:nvSpPr>
        <p:spPr>
          <a:xfrm>
            <a:off x="0" y="0"/>
            <a:ext cx="5134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Visualization of the eigenvectors PCNM creates</a:t>
            </a:r>
          </a:p>
        </p:txBody>
      </p:sp>
    </p:spTree>
    <p:extLst>
      <p:ext uri="{BB962C8B-B14F-4D97-AF65-F5344CB8AC3E}">
        <p14:creationId xmlns:p14="http://schemas.microsoft.com/office/powerpoint/2010/main" val="40255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1395</Words>
  <Application>Microsoft Office PowerPoint</Application>
  <PresentationFormat>On-screen Show (4:3)</PresentationFormat>
  <Paragraphs>194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26</cp:revision>
  <dcterms:created xsi:type="dcterms:W3CDTF">2019-12-05T16:27:30Z</dcterms:created>
  <dcterms:modified xsi:type="dcterms:W3CDTF">2019-12-06T01:33:33Z</dcterms:modified>
</cp:coreProperties>
</file>