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2" r:id="rId2"/>
    <p:sldId id="287" r:id="rId3"/>
    <p:sldId id="290" r:id="rId4"/>
    <p:sldId id="283" r:id="rId5"/>
    <p:sldId id="289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020" autoAdjust="0"/>
  </p:normalViewPr>
  <p:slideViewPr>
    <p:cSldViewPr snapToGrid="0">
      <p:cViewPr varScale="1">
        <p:scale>
          <a:sx n="62" d="100"/>
          <a:sy n="62" d="100"/>
        </p:scale>
        <p:origin x="148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2019/02/07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2019/02/07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400" dirty="0"/>
              <a:t>Underlying model </a:t>
            </a:r>
          </a:p>
          <a:p>
            <a:pPr marL="561975" lvl="1" indent="-285750"/>
            <a:r>
              <a:rPr lang="en-US" sz="2200" dirty="0"/>
              <a:t>Assumes a steady state </a:t>
            </a:r>
          </a:p>
          <a:p>
            <a:pPr marL="561975" lvl="1" indent="-285750"/>
            <a:r>
              <a:rPr lang="en-US" sz="2200" dirty="0"/>
              <a:t>Sum ingoing fluxes</a:t>
            </a:r>
          </a:p>
          <a:p>
            <a:pPr marL="828675" lvl="2" indent="-285750"/>
            <a:r>
              <a:rPr lang="en-US" sz="2000" dirty="0"/>
              <a:t>individual fluxes for each pair-wise predator-prey interaction are calculated </a:t>
            </a:r>
          </a:p>
          <a:p>
            <a:pPr marL="561975" lvl="1" indent="-285750"/>
            <a:r>
              <a:rPr lang="en-US" sz="2200" dirty="0"/>
              <a:t>Assess patterning of fluxes in a ‘Jacobian’ matrix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3832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irit_Lake,_Iow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4346296"/>
            <a:ext cx="6798250" cy="1674470"/>
          </a:xfrm>
        </p:spPr>
        <p:txBody>
          <a:bodyPr/>
          <a:lstStyle/>
          <a:p>
            <a:r>
              <a:rPr lang="en-ZA"/>
              <a:t>Fluxweb </a:t>
            </a:r>
            <a:br>
              <a:rPr lang="en-ZA"/>
            </a:br>
            <a:r>
              <a:rPr lang="en-ZA" sz="3200"/>
              <a:t>The R package that fluxes webs</a:t>
            </a:r>
            <a:endParaRPr lang="en-Z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AFEC4D-618C-468C-9592-53AF564D3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</p:spPr>
        <p:txBody>
          <a:bodyPr/>
          <a:lstStyle/>
          <a:p>
            <a:r>
              <a:rPr lang="en-US" dirty="0"/>
              <a:t>Package by </a:t>
            </a:r>
            <a:r>
              <a:rPr lang="en-US" dirty="0" err="1"/>
              <a:t>Gauzens</a:t>
            </a:r>
            <a:r>
              <a:rPr lang="en-US" dirty="0"/>
              <a:t> et al. 2018 -Methods in Ecology &amp; Evolution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114E-9A9C-434F-B53F-65FF73C5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7" y="643467"/>
            <a:ext cx="10713586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29D0-2F9E-4C04-8CFD-D9D36F3264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ZA" smtClean="0"/>
              <a:pPr>
                <a:spcAft>
                  <a:spcPts val="600"/>
                </a:spcAft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35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DA96-2734-4C7C-97E8-95A3B345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package do?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4C52A-3FB8-46C8-BD44-0E026D094BD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BFD10-CC4B-4962-AF08-5952992B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400" dirty="0"/>
              <a:t>Estimate energy flux in the food web (food web ‘energetics’) </a:t>
            </a:r>
          </a:p>
          <a:p>
            <a:pPr marL="561975" lvl="1" indent="-285750"/>
            <a:r>
              <a:rPr lang="en-US" sz="2200" dirty="0"/>
              <a:t>e.g. how much of the energy in the food web is coming from detritivory?</a:t>
            </a:r>
            <a:r>
              <a:rPr lang="en-US" sz="2400" dirty="0"/>
              <a:t> </a:t>
            </a:r>
          </a:p>
          <a:p>
            <a:pPr marL="561975" lvl="1" indent="-285750"/>
            <a:endParaRPr lang="en-US" sz="2400" dirty="0"/>
          </a:p>
          <a:p>
            <a:pPr marL="285750" indent="-285750"/>
            <a:r>
              <a:rPr lang="en-US" sz="2600" dirty="0"/>
              <a:t>Underlying model </a:t>
            </a:r>
          </a:p>
          <a:p>
            <a:pPr marL="561975" lvl="1" indent="-285750"/>
            <a:r>
              <a:rPr lang="en-US" sz="2400" dirty="0"/>
              <a:t>steady state, sum fluxes, assess pattern of fluxes </a:t>
            </a:r>
          </a:p>
          <a:p>
            <a:pPr marL="561975" lvl="1" indent="-285750"/>
            <a:endParaRPr lang="en-US" sz="2400" dirty="0"/>
          </a:p>
          <a:p>
            <a:r>
              <a:rPr lang="en-US" sz="2400" dirty="0"/>
              <a:t>Estimate community stability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6519A0A3-504F-4987-8F56-BF619987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00" y="3996703"/>
            <a:ext cx="4826151" cy="27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9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CDF873C-D91B-46D4-A311-AD41D968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/>
          <a:lstStyle/>
          <a:p>
            <a:r>
              <a:rPr lang="en-US" dirty="0"/>
              <a:t>Why is it useful?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62A1-F1DE-46B3-B16F-0C233C689F2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3B61D8-6F2A-44E9-9104-EEC12855D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r>
              <a:rPr lang="en-US" sz="2400" dirty="0"/>
              <a:t>Previous ‘food web energetics’ approaches become quickly become mathematically intensive </a:t>
            </a:r>
          </a:p>
          <a:p>
            <a:pPr marL="561975" lvl="1" indent="-285750"/>
            <a:r>
              <a:rPr lang="en-US" sz="2200" dirty="0"/>
              <a:t>Partial derivative of a </a:t>
            </a:r>
            <a:r>
              <a:rPr lang="en-US" sz="2200" dirty="0" err="1"/>
              <a:t>Lotka</a:t>
            </a:r>
            <a:r>
              <a:rPr lang="en-US" sz="2200" dirty="0"/>
              <a:t>-Volterra model for each interaction</a:t>
            </a:r>
          </a:p>
          <a:p>
            <a:pPr marL="561975" lvl="1" indent="-285750"/>
            <a:r>
              <a:rPr lang="en-US" sz="2200" dirty="0"/>
              <a:t>Lots and lots of matrix math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828675" lvl="2" indent="-285750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7E4A3-55CE-4A2E-A54D-08F5EAEA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23" y="2935484"/>
            <a:ext cx="5749754" cy="38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2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3FA-B702-44E7-A241-1CB0111F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need?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F5C2-7838-49C6-A14B-CF63B3CF37A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E117C-C8BE-4297-BF98-1B0E4EDE71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Food web </a:t>
            </a:r>
          </a:p>
          <a:p>
            <a:pPr lvl="1"/>
            <a:r>
              <a:rPr lang="en-US" sz="2400" dirty="0"/>
              <a:t>Matrix </a:t>
            </a:r>
          </a:p>
          <a:p>
            <a:pPr lvl="1"/>
            <a:r>
              <a:rPr lang="en-US" sz="2400" dirty="0"/>
              <a:t>Value at the intersection of line i and column j </a:t>
            </a:r>
          </a:p>
          <a:p>
            <a:pPr marL="266700" lvl="1" indent="0">
              <a:buNone/>
            </a:pPr>
            <a:endParaRPr lang="en-US" sz="2400" dirty="0"/>
          </a:p>
          <a:p>
            <a:pPr marL="266700" lvl="1" indent="0">
              <a:buNone/>
            </a:pPr>
            <a:endParaRPr lang="en-US" sz="2400" dirty="0"/>
          </a:p>
          <a:p>
            <a:r>
              <a:rPr lang="en-US" sz="2800" dirty="0"/>
              <a:t>Physiological losses </a:t>
            </a:r>
          </a:p>
          <a:p>
            <a:pPr lvl="1"/>
            <a:r>
              <a:rPr lang="en-US" sz="2400" dirty="0"/>
              <a:t>Metabolic</a:t>
            </a:r>
            <a:r>
              <a:rPr lang="en-US" sz="2400" b="1" dirty="0"/>
              <a:t> </a:t>
            </a:r>
            <a:r>
              <a:rPr lang="en-US" sz="2400" dirty="0"/>
              <a:t>rates (Brown et al. 2004) </a:t>
            </a:r>
          </a:p>
          <a:p>
            <a:pPr lvl="2"/>
            <a:r>
              <a:rPr lang="en-US" sz="2400" dirty="0"/>
              <a:t>Body masses </a:t>
            </a:r>
          </a:p>
          <a:p>
            <a:pPr lvl="1"/>
            <a:r>
              <a:rPr lang="en-US" sz="2400" dirty="0"/>
              <a:t>Death rates (</a:t>
            </a:r>
            <a:r>
              <a:rPr lang="en-US" sz="2400" dirty="0" err="1"/>
              <a:t>Rossetto</a:t>
            </a:r>
            <a:r>
              <a:rPr lang="en-US" sz="2400" dirty="0"/>
              <a:t> et al. 2012) </a:t>
            </a:r>
          </a:p>
          <a:p>
            <a:pPr lvl="1"/>
            <a:r>
              <a:rPr lang="en-US" sz="2400" dirty="0"/>
              <a:t>More complex allometric functions (Carbone et al. 2007) </a:t>
            </a:r>
          </a:p>
          <a:p>
            <a:pPr marL="266700" lvl="1" indent="0">
              <a:buNone/>
            </a:pPr>
            <a:endParaRPr lang="en-US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5D3684-52E7-4DBD-BF73-14939F9B4A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Efficiencies </a:t>
            </a:r>
          </a:p>
          <a:p>
            <a:pPr lvl="1"/>
            <a:r>
              <a:rPr lang="en-US" sz="2400" dirty="0"/>
              <a:t>Assimilation efficiency </a:t>
            </a:r>
          </a:p>
          <a:p>
            <a:pPr lvl="2"/>
            <a:r>
              <a:rPr lang="en-US" sz="2400" dirty="0"/>
              <a:t>proportion of consumed energy that is assimilated for respiration and biomass production </a:t>
            </a:r>
            <a:endParaRPr lang="en-US" sz="2200" dirty="0"/>
          </a:p>
          <a:p>
            <a:r>
              <a:rPr lang="en-US" sz="2800" dirty="0"/>
              <a:t>Biomass </a:t>
            </a:r>
          </a:p>
          <a:p>
            <a:pPr lvl="1"/>
            <a:r>
              <a:rPr lang="en-US" sz="2400" dirty="0"/>
              <a:t>Density </a:t>
            </a:r>
          </a:p>
          <a:p>
            <a:pPr lvl="1"/>
            <a:r>
              <a:rPr lang="en-US" sz="2400" dirty="0"/>
              <a:t>Overall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D8600-DC4F-4C5D-9E8E-A38D5658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280" y="325409"/>
            <a:ext cx="1791814" cy="1441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193EA-8195-4D6F-8567-5F4108CC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952" y="1911928"/>
            <a:ext cx="1600633" cy="99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52FA6-A194-4E82-96AF-94BBA02E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154" y="3294946"/>
            <a:ext cx="1834228" cy="136151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CCC13D7-9052-409D-A71A-4DF05ED01D47}"/>
              </a:ext>
            </a:extLst>
          </p:cNvPr>
          <p:cNvSpPr/>
          <p:nvPr/>
        </p:nvSpPr>
        <p:spPr>
          <a:xfrm>
            <a:off x="10949049" y="3847605"/>
            <a:ext cx="617517" cy="27313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DD0F6C-8FB9-4884-9E57-083466EA2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4952" y="5040232"/>
            <a:ext cx="1695305" cy="1130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984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7F09D-71EB-4453-A35B-4D2DF1C6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4" y="643467"/>
            <a:ext cx="9021971" cy="55710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D7C960-C94A-4F93-8346-32AF6D068B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ZA" smtClean="0"/>
              <a:pPr>
                <a:spcAft>
                  <a:spcPts val="600"/>
                </a:spcAft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62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Alt_SB - v4.potx" id="{A4B1627E-7CE8-451C-8A79-FF17A84C59F9}" vid="{A2DEFC27-6425-4842-A829-62107912A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201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Fluxweb  The R package that fluxes webs</vt:lpstr>
      <vt:lpstr>PowerPoint Presentation</vt:lpstr>
      <vt:lpstr>What Does this package do? </vt:lpstr>
      <vt:lpstr>Why is it useful? </vt:lpstr>
      <vt:lpstr>What do you need?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2019-01-22T16:06:48Z</dcterms:created>
  <dcterms:modified xsi:type="dcterms:W3CDTF">2019-02-08T16:58:20Z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2018-08-01T18:38:43.1203777Z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